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2" r:id="rId5"/>
    <p:sldId id="264" r:id="rId6"/>
    <p:sldId id="266" r:id="rId7"/>
    <p:sldId id="261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7B2E-302D-4C24-8188-846B50EAE0C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C922-6E38-4704-B574-429158A3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2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0D39-07CC-46A6-B702-E1F2030FAB47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039-7652-4B63-B9C6-8D600BAB1461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7DB-0CB1-4130-ADAE-A0C4BF5DDF90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B332-D29F-4760-A218-AEB5E497786E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5037-2989-465E-B624-1392AFF16097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89D3-6CE3-4256-997E-31C7E531A208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2763-92F2-46CE-8587-11398B9999BF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342-EE76-4E87-AB10-788CD4EFCDB5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8CFC-BD33-4B49-A594-6E58F80E3B3B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E340-4563-43D8-BF26-4194F326B440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FDFA-4064-4900-AE7F-9A510BF39799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5089-94E8-4CED-80DE-D1D9C8991046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gif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4;&#1086;&#1103;\&#1076;&#1086;&#1084;%20&#1078;&#1080;&#1074;&#1086;&#1090;&#1085;&#1099;&#1077;\Zvuk_-_Nyaukane_koshki_(iPlayer.fm)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9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8604"/>
            <a:ext cx="8028384" cy="24574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/>
                <a:ea typeface="Times New Roman"/>
              </a:rPr>
              <a:t/>
            </a:r>
            <a:br>
              <a:rPr lang="ru-RU" sz="2400" b="1" dirty="0" smtClean="0">
                <a:latin typeface="Monotype Corsiva"/>
                <a:ea typeface="Times New Roman"/>
              </a:rPr>
            </a:br>
            <a:r>
              <a:rPr lang="ru-RU" sz="2400" b="1" dirty="0">
                <a:latin typeface="Monotype Corsiva"/>
                <a:ea typeface="Times New Roman"/>
              </a:rPr>
              <a:t/>
            </a:r>
            <a:br>
              <a:rPr lang="ru-RU" sz="2400" b="1" dirty="0">
                <a:latin typeface="Monotype Corsiva"/>
                <a:ea typeface="Times New Roman"/>
              </a:rPr>
            </a:br>
            <a:r>
              <a:rPr lang="ru-RU" sz="2400" b="1" dirty="0" smtClean="0">
                <a:latin typeface="Monotype Corsiva"/>
                <a:ea typeface="Times New Roman"/>
              </a:rPr>
              <a:t>Муниципальное  </a:t>
            </a:r>
            <a:r>
              <a:rPr lang="ru-RU" sz="2400" b="1" dirty="0">
                <a:latin typeface="Monotype Corsiva"/>
                <a:ea typeface="Times New Roman"/>
              </a:rPr>
              <a:t>дошкольное образовательное   учреждение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b="1" dirty="0">
                <a:latin typeface="Monotype Corsiva"/>
                <a:ea typeface="Times New Roman"/>
              </a:rPr>
              <a:t> </a:t>
            </a:r>
            <a:r>
              <a:rPr lang="ru-RU" sz="2400" b="1" dirty="0" smtClean="0">
                <a:latin typeface="Monotype Corsiva"/>
                <a:ea typeface="Times New Roman"/>
              </a:rPr>
              <a:t>                </a:t>
            </a:r>
            <a:r>
              <a:rPr lang="ru-RU" sz="2400" b="1" dirty="0">
                <a:latin typeface="Monotype Corsiva"/>
                <a:ea typeface="Times New Roman"/>
              </a:rPr>
              <a:t>«Детский сад №125 комбинированного вида»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Домашние </a:t>
            </a: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животные</a:t>
            </a:r>
            <a:endParaRPr lang="ru-RU" sz="6600" b="1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786058"/>
            <a:ext cx="7285986" cy="2143140"/>
          </a:xfrm>
        </p:spPr>
        <p:txBody>
          <a:bodyPr>
            <a:normAutofit fontScale="25000" lnSpcReduction="20000"/>
          </a:bodyPr>
          <a:lstStyle/>
          <a:p>
            <a:endParaRPr lang="ru-RU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2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  <a:r>
              <a:rPr lang="ru-RU" sz="112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 детей  с домашними животными и их детёнышами. </a:t>
            </a:r>
          </a:p>
          <a:p>
            <a:r>
              <a:rPr lang="ru-RU" sz="112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узнают и закрепят знания  в   звукопроизношениях,  которые животные издают.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840035"/>
            <a:ext cx="428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Подготовила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воспитатель: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Пронина Т.А.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«Кто что будет есть?»</a:t>
            </a:r>
            <a:endParaRPr lang="ru-RU" dirty="0"/>
          </a:p>
        </p:txBody>
      </p:sp>
      <p:pic>
        <p:nvPicPr>
          <p:cNvPr id="4" name="Содержимое 3" descr="eb391fb54fd245ce899efa37f9c316f7_1ae13ef34cfafe4567711ea7169571da_131890172132_800p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1071570" cy="1071570"/>
          </a:xfrm>
        </p:spPr>
      </p:pic>
      <p:pic>
        <p:nvPicPr>
          <p:cNvPr id="5" name="Рисунок 4" descr="Haystac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357430"/>
            <a:ext cx="1237543" cy="1143008"/>
          </a:xfrm>
          <a:prstGeom prst="rect">
            <a:avLst/>
          </a:prstGeom>
        </p:spPr>
      </p:pic>
      <p:pic>
        <p:nvPicPr>
          <p:cNvPr id="6" name="Рисунок 5" descr="75050811_ab55ef63688e169b25ba17c7b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714752"/>
            <a:ext cx="1576563" cy="857256"/>
          </a:xfrm>
          <a:prstGeom prst="rect">
            <a:avLst/>
          </a:prstGeom>
        </p:spPr>
      </p:pic>
      <p:pic>
        <p:nvPicPr>
          <p:cNvPr id="7" name="Рисунок 6" descr="morkovka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643446"/>
            <a:ext cx="1785930" cy="1288846"/>
          </a:xfrm>
          <a:prstGeom prst="rect">
            <a:avLst/>
          </a:prstGeom>
        </p:spPr>
      </p:pic>
      <p:pic>
        <p:nvPicPr>
          <p:cNvPr id="8" name="Рисунок 7" descr="EgfKxT0PXn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1142984"/>
            <a:ext cx="1500174" cy="1500174"/>
          </a:xfrm>
          <a:prstGeom prst="roundRect">
            <a:avLst/>
          </a:prstGeom>
        </p:spPr>
      </p:pic>
      <p:pic>
        <p:nvPicPr>
          <p:cNvPr id="9" name="Рисунок 8" descr="0_6cbbf_183191a7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786058"/>
            <a:ext cx="1092606" cy="1017591"/>
          </a:xfrm>
          <a:prstGeom prst="rect">
            <a:avLst/>
          </a:prstGeom>
        </p:spPr>
      </p:pic>
      <p:pic>
        <p:nvPicPr>
          <p:cNvPr id="10" name="Рисунок 9" descr="0_7c09a_cc28ebf7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5357826"/>
            <a:ext cx="711709" cy="1036321"/>
          </a:xfrm>
          <a:prstGeom prst="rect">
            <a:avLst/>
          </a:prstGeom>
        </p:spPr>
      </p:pic>
      <p:pic>
        <p:nvPicPr>
          <p:cNvPr id="12" name="Рисунок 11" descr="028.jpg"/>
          <p:cNvPicPr>
            <a:picLocks noChangeAspect="1"/>
          </p:cNvPicPr>
          <p:nvPr/>
        </p:nvPicPr>
        <p:blipFill>
          <a:blip r:embed="rId9"/>
          <a:srcRect l="42187" t="36111" r="3125" b="13541"/>
          <a:stretch>
            <a:fillRect/>
          </a:stretch>
        </p:blipFill>
        <p:spPr>
          <a:xfrm>
            <a:off x="6429388" y="3786190"/>
            <a:ext cx="2172701" cy="1500198"/>
          </a:xfrm>
          <a:prstGeom prst="round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2786050" y="1714488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43174" y="2714620"/>
            <a:ext cx="357190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71802" y="4071942"/>
            <a:ext cx="385765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3000364" y="3294854"/>
            <a:ext cx="3714776" cy="177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4-Koshka.jpg"/>
          <p:cNvPicPr>
            <a:picLocks noGrp="1" noChangeAspect="1"/>
          </p:cNvPicPr>
          <p:nvPr>
            <p:ph idx="1"/>
          </p:nvPr>
        </p:nvPicPr>
        <p:blipFill>
          <a:blip r:embed="rId3"/>
          <a:srcRect l="12643" t="17609" r="17242" b="13419"/>
          <a:stretch>
            <a:fillRect/>
          </a:stretch>
        </p:blipFill>
        <p:spPr>
          <a:xfrm>
            <a:off x="0" y="857232"/>
            <a:ext cx="4357718" cy="33575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Мордочка усатая,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7c09a_cc28ebf7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209237" cy="3216876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/>
          <a:srcRect l="40476" t="21635" r="19048" b="6892"/>
          <a:stretch>
            <a:fillRect/>
          </a:stretch>
        </p:blipFill>
        <p:spPr>
          <a:xfrm>
            <a:off x="4071934" y="3214686"/>
            <a:ext cx="2000264" cy="2353252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4071942"/>
            <a:ext cx="209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кошка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3643314"/>
            <a:ext cx="115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643578"/>
            <a:ext cx="259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Zvuk_-_Nyaukane_koshki_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 flipV="1">
            <a:off x="8215338" y="5786454"/>
            <a:ext cx="304800" cy="49054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285752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С хозяином дружит,</a:t>
            </a:r>
            <a:br>
              <a:rPr lang="ru-RU" sz="2200" dirty="0" smtClean="0"/>
            </a:br>
            <a:r>
              <a:rPr lang="ru-RU" sz="2200" dirty="0" smtClean="0"/>
              <a:t>Дом сторожит,</a:t>
            </a:r>
            <a:br>
              <a:rPr lang="ru-RU" sz="2200" dirty="0" smtClean="0"/>
            </a:br>
            <a:r>
              <a:rPr lang="ru-RU" sz="2200" dirty="0" smtClean="0"/>
              <a:t>Живет под крылечком,</a:t>
            </a:r>
            <a:br>
              <a:rPr lang="ru-RU" sz="2200" dirty="0" smtClean="0"/>
            </a:br>
            <a:r>
              <a:rPr lang="ru-RU" sz="2200" dirty="0" smtClean="0"/>
              <a:t>А хвост колечком.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endParaRPr lang="ru-RU" dirty="0"/>
          </a:p>
        </p:txBody>
      </p:sp>
      <p:pic>
        <p:nvPicPr>
          <p:cNvPr id="4" name="Содержимое 3" descr="EgfKxT0PXn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214290"/>
            <a:ext cx="3571900" cy="3571900"/>
          </a:xfrm>
          <a:prstGeom prst="roundRect">
            <a:avLst/>
          </a:prstGeom>
        </p:spPr>
      </p:pic>
      <p:pic>
        <p:nvPicPr>
          <p:cNvPr id="5" name="Рисунок 4" descr="10190474_0picture416_1333441547.jpg"/>
          <p:cNvPicPr>
            <a:picLocks noChangeAspect="1"/>
          </p:cNvPicPr>
          <p:nvPr/>
        </p:nvPicPr>
        <p:blipFill>
          <a:blip r:embed="rId4"/>
          <a:srcRect r="3125" b="3125"/>
          <a:stretch>
            <a:fillRect/>
          </a:stretch>
        </p:blipFill>
        <p:spPr>
          <a:xfrm>
            <a:off x="4786314" y="3357562"/>
            <a:ext cx="4024319" cy="3018239"/>
          </a:xfrm>
          <a:prstGeom prst="roundRect">
            <a:avLst/>
          </a:prstGeom>
        </p:spPr>
      </p:pic>
      <p:pic>
        <p:nvPicPr>
          <p:cNvPr id="6" name="Рисунок 5" descr="744fb44a178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143116"/>
            <a:ext cx="2224086" cy="2685013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15140" y="2285992"/>
            <a:ext cx="2232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собака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357826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пёс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643446"/>
            <a:ext cx="2166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щенок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собака.wav">
            <a:hlinkClick r:id="" action="ppaction://media"/>
          </p:cNvPr>
          <p:cNvPicPr>
            <a:picLocks noRot="1" noChangeAspect="1"/>
          </p:cNvPicPr>
          <p:nvPr>
            <a:wavAudioFile r:embed="rId1" name="собака.wav"/>
          </p:nvPr>
        </p:nvPicPr>
        <p:blipFill>
          <a:blip r:embed="rId6"/>
          <a:stretch>
            <a:fillRect/>
          </a:stretch>
        </p:blipFill>
        <p:spPr>
          <a:xfrm>
            <a:off x="8358214" y="5876940"/>
            <a:ext cx="357190" cy="35719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stworld_03.jpg"/>
          <p:cNvPicPr>
            <a:picLocks noChangeAspect="1"/>
          </p:cNvPicPr>
          <p:nvPr/>
        </p:nvPicPr>
        <p:blipFill>
          <a:blip r:embed="rId3"/>
          <a:srcRect t="5391"/>
          <a:stretch>
            <a:fillRect/>
          </a:stretch>
        </p:blipFill>
        <p:spPr>
          <a:xfrm>
            <a:off x="4038960" y="0"/>
            <a:ext cx="5105040" cy="3873541"/>
          </a:xfrm>
          <a:prstGeom prst="roundRect">
            <a:avLst/>
          </a:prstGeom>
        </p:spPr>
      </p:pic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071678"/>
            <a:ext cx="4071966" cy="28018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Голодная мычит,</a:t>
            </a:r>
            <a:br>
              <a:rPr lang="ru-RU" sz="2000" dirty="0" smtClean="0"/>
            </a:br>
            <a:r>
              <a:rPr lang="ru-RU" sz="2000" dirty="0" smtClean="0"/>
              <a:t>Сытая жуёт,</a:t>
            </a:r>
            <a:br>
              <a:rPr lang="ru-RU" sz="2000" dirty="0" smtClean="0"/>
            </a:br>
            <a:r>
              <a:rPr lang="ru-RU" sz="2000" dirty="0" smtClean="0"/>
              <a:t>Всем ребятам</a:t>
            </a:r>
            <a:br>
              <a:rPr lang="ru-RU" sz="2000" dirty="0" smtClean="0"/>
            </a:br>
            <a:r>
              <a:rPr lang="ru-RU" sz="2000" dirty="0" smtClean="0"/>
              <a:t>Молоко даёт.</a:t>
            </a:r>
            <a:endParaRPr lang="ru-RU" sz="2000" dirty="0"/>
          </a:p>
        </p:txBody>
      </p:sp>
      <p:pic>
        <p:nvPicPr>
          <p:cNvPr id="6" name="Рисунок 5" descr="0010-026-Ikh-rebenok-telen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000504"/>
            <a:ext cx="2314566" cy="2179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4929198"/>
            <a:ext cx="2316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корова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3143248"/>
            <a:ext cx="139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бык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643578"/>
            <a:ext cx="2591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телёнок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корова.wav">
            <a:hlinkClick r:id="" action="ppaction://media"/>
          </p:cNvPr>
          <p:cNvPicPr>
            <a:picLocks noRot="1" noChangeAspect="1"/>
          </p:cNvPicPr>
          <p:nvPr>
            <a:wavAudioFile r:embed="rId1" name="корова.wav"/>
          </p:nvPr>
        </p:nvPicPr>
        <p:blipFill>
          <a:blip r:embed="rId6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По горам, по долам,</a:t>
            </a:r>
            <a:br>
              <a:rPr lang="ru-RU" sz="2000" dirty="0" smtClean="0"/>
            </a:br>
            <a:r>
              <a:rPr lang="ru-RU" sz="2000" dirty="0" smtClean="0"/>
              <a:t>Ходит шуба, да кафтан.</a:t>
            </a:r>
            <a:endParaRPr lang="ru-RU" sz="2000" dirty="0"/>
          </a:p>
        </p:txBody>
      </p:sp>
      <p:pic>
        <p:nvPicPr>
          <p:cNvPr id="4" name="Содержимое 3" descr="baran.jpg"/>
          <p:cNvPicPr>
            <a:picLocks noGrp="1" noChangeAspect="1"/>
          </p:cNvPicPr>
          <p:nvPr>
            <p:ph idx="1"/>
          </p:nvPr>
        </p:nvPicPr>
        <p:blipFill>
          <a:blip r:embed="rId3"/>
          <a:srcRect l="11250" t="22500" r="13749" b="4999"/>
          <a:stretch>
            <a:fillRect/>
          </a:stretch>
        </p:blipFill>
        <p:spPr>
          <a:xfrm>
            <a:off x="4143372" y="500042"/>
            <a:ext cx="4286280" cy="3107553"/>
          </a:xfrm>
          <a:prstGeom prst="roundRect">
            <a:avLst/>
          </a:prstGeom>
        </p:spPr>
      </p:pic>
      <p:pic>
        <p:nvPicPr>
          <p:cNvPr id="5" name="Рисунок 4" descr="PP51041-1.jpg"/>
          <p:cNvPicPr>
            <a:picLocks noChangeAspect="1"/>
          </p:cNvPicPr>
          <p:nvPr/>
        </p:nvPicPr>
        <p:blipFill>
          <a:blip r:embed="rId4"/>
          <a:srcRect l="19618" t="44792" r="15972" b="12500"/>
          <a:stretch>
            <a:fillRect/>
          </a:stretch>
        </p:blipFill>
        <p:spPr>
          <a:xfrm>
            <a:off x="3786182" y="3857628"/>
            <a:ext cx="3143272" cy="2431588"/>
          </a:xfrm>
          <a:prstGeom prst="rect">
            <a:avLst/>
          </a:prstGeom>
        </p:spPr>
      </p:pic>
      <p:pic>
        <p:nvPicPr>
          <p:cNvPr id="6" name="Рисунок 5" descr="0015-015-Ovtsa.jpg"/>
          <p:cNvPicPr>
            <a:picLocks noChangeAspect="1"/>
          </p:cNvPicPr>
          <p:nvPr/>
        </p:nvPicPr>
        <p:blipFill>
          <a:blip r:embed="rId5"/>
          <a:srcRect l="25781" t="8333" r="25781" b="37500"/>
          <a:stretch>
            <a:fillRect/>
          </a:stretch>
        </p:blipFill>
        <p:spPr>
          <a:xfrm>
            <a:off x="214282" y="1357298"/>
            <a:ext cx="3714776" cy="31156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4286256"/>
            <a:ext cx="1630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овца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214686"/>
            <a:ext cx="1986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баран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572140"/>
            <a:ext cx="2593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ягнёнок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овца.wav">
            <a:hlinkClick r:id="" action="ppaction://media"/>
          </p:cNvPr>
          <p:cNvPicPr>
            <a:picLocks noRot="1" noChangeAspect="1"/>
          </p:cNvPicPr>
          <p:nvPr>
            <a:wavAudioFile r:embed="rId1" name="овца.wav"/>
          </p:nvPr>
        </p:nvPicPr>
        <p:blipFill>
          <a:blip r:embed="rId6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Есть бородка, шерсть и ножки,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Ушки, хвост, а также рожки.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Хоть я блею, не пою 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Молоко тебе даю.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Я такая егоза!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бодаюсь, я  ..</a:t>
            </a:r>
          </a:p>
        </p:txBody>
      </p:sp>
      <p:pic>
        <p:nvPicPr>
          <p:cNvPr id="4" name="Содержимое 3" descr="1501250.jpg"/>
          <p:cNvPicPr>
            <a:picLocks noGrp="1" noChangeAspect="1"/>
          </p:cNvPicPr>
          <p:nvPr>
            <p:ph idx="1"/>
          </p:nvPr>
        </p:nvPicPr>
        <p:blipFill>
          <a:blip r:embed="rId3"/>
          <a:srcRect l="41482" t="26425" r="11671" b="9732"/>
          <a:stretch>
            <a:fillRect/>
          </a:stretch>
        </p:blipFill>
        <p:spPr>
          <a:xfrm>
            <a:off x="4572000" y="214289"/>
            <a:ext cx="4214842" cy="3831675"/>
          </a:xfrm>
          <a:prstGeom prst="roundRect">
            <a:avLst/>
          </a:prstGeom>
        </p:spPr>
      </p:pic>
      <p:pic>
        <p:nvPicPr>
          <p:cNvPr id="5" name="Рисунок 4" descr="1320050200_1276096686_98909558_1-1276096686.jpg"/>
          <p:cNvPicPr>
            <a:picLocks noChangeAspect="1"/>
          </p:cNvPicPr>
          <p:nvPr/>
        </p:nvPicPr>
        <p:blipFill>
          <a:blip r:embed="rId4"/>
          <a:srcRect r="5674"/>
          <a:stretch>
            <a:fillRect/>
          </a:stretch>
        </p:blipFill>
        <p:spPr>
          <a:xfrm>
            <a:off x="4071934" y="4000504"/>
            <a:ext cx="2524322" cy="2428892"/>
          </a:xfrm>
          <a:prstGeom prst="roundRect">
            <a:avLst/>
          </a:prstGeom>
        </p:spPr>
      </p:pic>
      <p:pic>
        <p:nvPicPr>
          <p:cNvPr id="7" name="Рисунок 6" descr="kylia.jpg"/>
          <p:cNvPicPr>
            <a:picLocks noChangeAspect="1"/>
          </p:cNvPicPr>
          <p:nvPr/>
        </p:nvPicPr>
        <p:blipFill>
          <a:blip r:embed="rId5"/>
          <a:srcRect l="12500" t="5099" r="7500" b="10088"/>
          <a:stretch>
            <a:fillRect/>
          </a:stretch>
        </p:blipFill>
        <p:spPr>
          <a:xfrm>
            <a:off x="214282" y="1857364"/>
            <a:ext cx="3786214" cy="3017139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4643446"/>
            <a:ext cx="1524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4000504"/>
            <a:ext cx="1883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козёл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715016"/>
            <a:ext cx="2981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козлёнок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33.wav">
            <a:hlinkClick r:id="" action="ppaction://media"/>
          </p:cNvPr>
          <p:cNvPicPr>
            <a:picLocks noRot="1" noChangeAspect="1"/>
          </p:cNvPicPr>
          <p:nvPr>
            <a:wavAudioFile r:embed="rId1" name="33.wav"/>
          </p:nvPr>
        </p:nvPicPr>
        <p:blipFill>
          <a:blip r:embed="rId6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8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Кто имеет пятачок, </a:t>
            </a:r>
            <a:br>
              <a:rPr lang="ru-RU" sz="2400" dirty="0" smtClean="0"/>
            </a:br>
            <a:r>
              <a:rPr lang="ru-RU" sz="2400" dirty="0" smtClean="0"/>
              <a:t>Не зажатый в кулачок?</a:t>
            </a:r>
            <a:br>
              <a:rPr lang="ru-RU" sz="2400" dirty="0" smtClean="0"/>
            </a:br>
            <a:r>
              <a:rPr lang="ru-RU" sz="2400" dirty="0" smtClean="0"/>
              <a:t>На ногах копытца.</a:t>
            </a:r>
            <a:br>
              <a:rPr lang="ru-RU" sz="2400" dirty="0" smtClean="0"/>
            </a:br>
            <a:r>
              <a:rPr lang="ru-RU" sz="2400" dirty="0" smtClean="0"/>
              <a:t>Ест и пьёт он из корытца.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 descr="slide0007_image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3571900" cy="2925263"/>
          </a:xfrm>
          <a:prstGeom prst="rect">
            <a:avLst/>
          </a:prstGeom>
        </p:spPr>
      </p:pic>
      <p:pic>
        <p:nvPicPr>
          <p:cNvPr id="5" name="Рисунок 4" descr="shop_items_catalog_image28783.jpeg"/>
          <p:cNvPicPr>
            <a:picLocks noChangeAspect="1"/>
          </p:cNvPicPr>
          <p:nvPr/>
        </p:nvPicPr>
        <p:blipFill>
          <a:blip r:embed="rId4"/>
          <a:srcRect t="27586" r="3448" b="10344"/>
          <a:stretch>
            <a:fillRect/>
          </a:stretch>
        </p:blipFill>
        <p:spPr>
          <a:xfrm>
            <a:off x="3714744" y="428604"/>
            <a:ext cx="5000660" cy="3214710"/>
          </a:xfrm>
          <a:prstGeom prst="rect">
            <a:avLst/>
          </a:prstGeom>
        </p:spPr>
      </p:pic>
      <p:pic>
        <p:nvPicPr>
          <p:cNvPr id="6" name="Рисунок 5" descr="p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838" y="4071942"/>
            <a:ext cx="3048021" cy="2286016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9520" y="3214686"/>
            <a:ext cx="1561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хряк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86256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свинья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715016"/>
            <a:ext cx="3401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поросёнок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свинья.wav">
            <a:hlinkClick r:id="" action="ppaction://media"/>
          </p:cNvPr>
          <p:cNvPicPr>
            <a:picLocks noRot="1" noChangeAspect="1"/>
          </p:cNvPicPr>
          <p:nvPr>
            <a:wavAudioFile r:embed="rId1" name="свинья.wav"/>
          </p:nvPr>
        </p:nvPicPr>
        <p:blipFill>
          <a:blip r:embed="rId6"/>
          <a:stretch>
            <a:fillRect/>
          </a:stretch>
        </p:blipFill>
        <p:spPr>
          <a:xfrm>
            <a:off x="821533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их называют –</a:t>
            </a:r>
            <a:br>
              <a:rPr lang="ru-RU" dirty="0" smtClean="0"/>
            </a:br>
            <a:r>
              <a:rPr lang="ru-RU" dirty="0" smtClean="0"/>
              <a:t>домашние животные?</a:t>
            </a:r>
            <a:endParaRPr lang="ru-RU" dirty="0"/>
          </a:p>
        </p:txBody>
      </p:sp>
      <p:pic>
        <p:nvPicPr>
          <p:cNvPr id="4" name="Содержимое 3" descr="krol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3143272" cy="2353992"/>
          </a:xfrm>
          <a:prstGeom prst="roundRect">
            <a:avLst/>
          </a:prstGeom>
        </p:spPr>
      </p:pic>
      <p:pic>
        <p:nvPicPr>
          <p:cNvPr id="5" name="Рисунок 4" descr="1241795993_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500174"/>
            <a:ext cx="2814799" cy="2109909"/>
          </a:xfrm>
          <a:prstGeom prst="roundRect">
            <a:avLst/>
          </a:prstGeom>
        </p:spPr>
      </p:pic>
      <p:pic>
        <p:nvPicPr>
          <p:cNvPr id="6" name="Рисунок 5" descr="ubor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786190"/>
            <a:ext cx="3529457" cy="2643206"/>
          </a:xfrm>
          <a:prstGeom prst="roundRect">
            <a:avLst/>
          </a:prstGeom>
        </p:spPr>
      </p:pic>
      <p:pic>
        <p:nvPicPr>
          <p:cNvPr id="7" name="Рисунок 6" descr="phoca_thumb_l_kon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857628"/>
            <a:ext cx="3405190" cy="2527289"/>
          </a:xfrm>
          <a:prstGeom prst="round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пользу приносят домашние животные?</a:t>
            </a:r>
            <a:endParaRPr lang="ru-RU" dirty="0"/>
          </a:p>
        </p:txBody>
      </p:sp>
      <p:pic>
        <p:nvPicPr>
          <p:cNvPr id="6" name="Содержимое 5" descr="20091123-milk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1257309" cy="1571636"/>
          </a:xfrm>
        </p:spPr>
      </p:pic>
      <p:pic>
        <p:nvPicPr>
          <p:cNvPr id="7" name="Рисунок 6" descr="mias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428736"/>
            <a:ext cx="2446855" cy="1588057"/>
          </a:xfrm>
          <a:prstGeom prst="rect">
            <a:avLst/>
          </a:prstGeom>
        </p:spPr>
      </p:pic>
      <p:pic>
        <p:nvPicPr>
          <p:cNvPr id="8" name="Рисунок 7" descr="sa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928934"/>
            <a:ext cx="2260835" cy="1211659"/>
          </a:xfrm>
          <a:prstGeom prst="rect">
            <a:avLst/>
          </a:prstGeom>
        </p:spPr>
      </p:pic>
      <p:pic>
        <p:nvPicPr>
          <p:cNvPr id="9" name="Рисунок 8" descr="Wool.www.usda.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1571612"/>
            <a:ext cx="1968126" cy="1285884"/>
          </a:xfrm>
          <a:prstGeom prst="rect">
            <a:avLst/>
          </a:prstGeom>
        </p:spPr>
      </p:pic>
      <p:pic>
        <p:nvPicPr>
          <p:cNvPr id="10" name="Рисунок 9" descr="shkurki_kroly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2928934"/>
            <a:ext cx="1785950" cy="1190633"/>
          </a:xfrm>
          <a:prstGeom prst="rect">
            <a:avLst/>
          </a:prstGeom>
        </p:spPr>
      </p:pic>
      <p:pic>
        <p:nvPicPr>
          <p:cNvPr id="11" name="Рисунок 10" descr="hors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4429132"/>
            <a:ext cx="2381266" cy="1785950"/>
          </a:xfrm>
          <a:prstGeom prst="rect">
            <a:avLst/>
          </a:prstGeom>
        </p:spPr>
      </p:pic>
      <p:pic>
        <p:nvPicPr>
          <p:cNvPr id="12" name="Рисунок 11" descr="11807_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4000504"/>
            <a:ext cx="2428892" cy="2428892"/>
          </a:xfrm>
          <a:prstGeom prst="rect">
            <a:avLst/>
          </a:prstGeom>
        </p:spPr>
      </p:pic>
      <p:pic>
        <p:nvPicPr>
          <p:cNvPr id="13" name="Рисунок 12" descr="0004999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306" y="4857760"/>
            <a:ext cx="1714512" cy="125800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84</Words>
  <Application>Microsoft Office PowerPoint</Application>
  <PresentationFormat>Экран (4:3)</PresentationFormat>
  <Paragraphs>42</Paragraphs>
  <Slides>10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Муниципальное  дошкольное образовательное   учреждение                  «Детский сад №125 комбинированного вида»  Домашние животные</vt:lpstr>
      <vt:lpstr>  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    </vt:lpstr>
      <vt:lpstr>    С хозяином дружит, Дом сторожит, Живет под крылечком, А хвост колечком.     </vt:lpstr>
      <vt:lpstr>Голодная мычит, Сытая жуёт, Всем ребятам Молоко даёт.</vt:lpstr>
      <vt:lpstr>По горам, по долам, Ходит шуба, да кафтан.</vt:lpstr>
      <vt:lpstr>Есть бородка, шерсть и ножки, Ушки, хвост, а также рожки. Хоть я блею, не пою - Молоко тебе даю. Я такая егоза! И бодаюсь, я  ..</vt:lpstr>
      <vt:lpstr>Кто имеет пятачок,  Не зажатый в кулачок? На ногах копытца. Ест и пьёт он из корытца.</vt:lpstr>
      <vt:lpstr>Почему их называют – домашние животные?</vt:lpstr>
      <vt:lpstr>Какую пользу приносят домашние животные?</vt:lpstr>
      <vt:lpstr>Д/И «Кто что будет есть?»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30</cp:revision>
  <dcterms:created xsi:type="dcterms:W3CDTF">2013-02-09T13:10:30Z</dcterms:created>
  <dcterms:modified xsi:type="dcterms:W3CDTF">2020-04-27T10:41:11Z</dcterms:modified>
</cp:coreProperties>
</file>