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7" r:id="rId3"/>
    <p:sldId id="259" r:id="rId4"/>
    <p:sldId id="260" r:id="rId5"/>
    <p:sldId id="261" r:id="rId6"/>
    <p:sldId id="265" r:id="rId7"/>
    <p:sldId id="264" r:id="rId8"/>
    <p:sldId id="263" r:id="rId9"/>
    <p:sldId id="300" r:id="rId10"/>
    <p:sldId id="299" r:id="rId11"/>
    <p:sldId id="295" r:id="rId12"/>
    <p:sldId id="297" r:id="rId13"/>
    <p:sldId id="308" r:id="rId14"/>
    <p:sldId id="296" r:id="rId15"/>
    <p:sldId id="302" r:id="rId16"/>
    <p:sldId id="309" r:id="rId17"/>
    <p:sldId id="310" r:id="rId18"/>
    <p:sldId id="304" r:id="rId19"/>
    <p:sldId id="307" r:id="rId20"/>
    <p:sldId id="298" r:id="rId21"/>
    <p:sldId id="290" r:id="rId22"/>
    <p:sldId id="292" r:id="rId23"/>
    <p:sldId id="293" r:id="rId24"/>
    <p:sldId id="291" r:id="rId25"/>
    <p:sldId id="294" r:id="rId26"/>
    <p:sldId id="271" r:id="rId27"/>
    <p:sldId id="275" r:id="rId28"/>
    <p:sldId id="274" r:id="rId29"/>
    <p:sldId id="273" r:id="rId30"/>
    <p:sldId id="272" r:id="rId31"/>
    <p:sldId id="277" r:id="rId32"/>
    <p:sldId id="278" r:id="rId33"/>
    <p:sldId id="279" r:id="rId34"/>
    <p:sldId id="303" r:id="rId35"/>
    <p:sldId id="280" r:id="rId36"/>
    <p:sldId id="281" r:id="rId37"/>
    <p:sldId id="282" r:id="rId38"/>
    <p:sldId id="301" r:id="rId39"/>
    <p:sldId id="283" r:id="rId40"/>
    <p:sldId id="305" r:id="rId41"/>
    <p:sldId id="306" r:id="rId42"/>
    <p:sldId id="284" r:id="rId43"/>
    <p:sldId id="269" r:id="rId44"/>
    <p:sldId id="268" r:id="rId45"/>
    <p:sldId id="267" r:id="rId46"/>
    <p:sldId id="266" r:id="rId47"/>
    <p:sldId id="258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40E548-A5A6-49B6-AB6B-571DE2BB5A6B}" type="datetimeFigureOut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50B075-E4CF-4B8D-B155-E91EB4C06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21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0B075-E4CF-4B8D-B155-E91EB4C0661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465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0B075-E4CF-4B8D-B155-E91EB4C0661F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0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35DC5-D21E-4A63-B537-E65EB3D27233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097D1-38DE-4027-A9CB-23C29442C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2887-3554-4BC1-A967-038E9F887823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63F72-35AF-48B6-AAC3-71A102D5C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C926-265C-41B3-B95F-203166C6D647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5A3A1-2B21-4DE0-A21F-6F2F50CC4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801F2-B79D-4B91-8573-78547A8A175E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B7261-B0B0-410D-BE66-B3EA17CC39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A7EB2-883C-4F6E-A46A-F020C2E8CE0A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D58F4-6A42-4ED4-B580-6C8B08201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0CFD6-90E5-4292-B4D9-DBDB853D25F5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DE3AF-2703-4DFB-A45C-EF0EB6A25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BE69A-BD7F-4494-8A81-C3F4E302B99B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3E467-B7A1-4A08-9F65-E0D2BCBEC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B2DEE-F28B-4D7C-8AA2-0E3B855FD17B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076A7-A51E-4D6C-91F8-778678C4A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F7CD-FCC1-4EEA-A792-4A9BCBD590E9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73298-56B4-43DE-A7AC-E5547927D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F415-1A68-479F-B934-B7B6850BBE78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6C916-0A53-4B3C-BD42-81530FD170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0CB5C-E1D3-4A8B-B0DE-70EFA306955F}" type="datetime1">
              <a:rPr lang="ru-RU"/>
              <a:pPr>
                <a:defRPr/>
              </a:pPr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58304-EF4C-4E77-B206-9AE3E7649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7DC812-8CB3-4EAC-A26B-F3CBB845E04E}" type="datetime1">
              <a:rPr lang="ru-RU"/>
              <a:pPr>
                <a:defRPr/>
              </a:pPr>
              <a:t>16.02.2021</a:t>
            </a:fld>
            <a:r>
              <a:rPr lang="ru-RU"/>
              <a:t>       </a:t>
            </a:r>
          </a:p>
          <a:p>
            <a:pPr>
              <a:defRPr/>
            </a:pPr>
            <a:r>
              <a:rPr lang="ru-RU"/>
              <a:t>                           </a:t>
            </a:r>
          </a:p>
          <a:p>
            <a:pPr>
              <a:defRPr/>
            </a:pPr>
            <a:r>
              <a:rPr lang="ru-RU"/>
              <a:t>	Щербакова Е.В.</a:t>
            </a:r>
          </a:p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8F4330-E242-4B7C-842E-ADD7B7376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4" descr="https://cdn.pixabay.com/photo/2016/11/04/16/12/holidays-1798208_640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938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s://avatanplus.com/files/resources/original/585533f83313f1590cd30191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897063" y="752475"/>
            <a:ext cx="536892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8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«Зима в детском саду»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Щербакова Е.В.</a:t>
            </a:r>
          </a:p>
        </p:txBody>
      </p:sp>
      <p:pic>
        <p:nvPicPr>
          <p:cNvPr id="5" name="Picture 2" descr="http://fotointeres.ru/wp-content/uploads/2012/12/0_98c8c_abc9a516_orig-720x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51" y="-116418"/>
            <a:ext cx="921565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7272" y="1986794"/>
            <a:ext cx="88094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«Чудесные зимние дни в детском саду»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391" y="278160"/>
            <a:ext cx="8809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 зимней площадки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1446" y="4977058"/>
            <a:ext cx="88094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Подготовила старший воспитатель МДОУ «Детский сад №5»:                                 О.С. Мокшина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179512" y="92075"/>
            <a:ext cx="8964488" cy="88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План-схема </a:t>
            </a:r>
            <a:r>
              <a:rPr lang="ru-RU" sz="3600" b="1" dirty="0" smtClean="0">
                <a:solidFill>
                  <a:srgbClr val="FF0000"/>
                </a:solidFill>
              </a:rPr>
              <a:t>участка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 средней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 1</a:t>
            </a:r>
            <a:endParaRPr lang="ru-RU" sz="3600" dirty="0" smtClean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036196"/>
              </p:ext>
            </p:extLst>
          </p:nvPr>
        </p:nvGraphicFramePr>
        <p:xfrm>
          <a:off x="1115616" y="1312569"/>
          <a:ext cx="7488832" cy="5043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Документ" r:id="rId3" imgW="10155353" imgH="6839011" progId="Word.Document.12">
                  <p:embed/>
                </p:oleObj>
              </mc:Choice>
              <mc:Fallback>
                <p:oleObj name="Документ" r:id="rId3" imgW="10155353" imgH="68390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1312569"/>
                        <a:ext cx="7488832" cy="50437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012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395536" y="332656"/>
            <a:ext cx="8435278" cy="45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План-схема участка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старшей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 2</a:t>
            </a:r>
            <a:endParaRPr lang="ru-RU" sz="3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5" y="1268760"/>
            <a:ext cx="7020271" cy="52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-180528" y="260648"/>
            <a:ext cx="9145016" cy="33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План-схема участка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второй младшей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 3</a:t>
            </a:r>
            <a:endParaRPr lang="ru-RU" sz="3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862" y="95482"/>
            <a:ext cx="5477594" cy="75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3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sp>
        <p:nvSpPr>
          <p:cNvPr id="3" name="Rectangle 2"/>
          <p:cNvSpPr txBox="1">
            <a:spLocks/>
          </p:cNvSpPr>
          <p:nvPr/>
        </p:nvSpPr>
        <p:spPr bwMode="auto">
          <a:xfrm>
            <a:off x="323528" y="260648"/>
            <a:ext cx="8229600" cy="45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План-схема участка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первой младшей </a:t>
            </a:r>
            <a:r>
              <a:rPr lang="ru-RU" sz="3600" b="1" dirty="0" smtClean="0">
                <a:solidFill>
                  <a:srgbClr val="FF0000"/>
                </a:solidFill>
              </a:rPr>
              <a:t>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 4</a:t>
            </a:r>
            <a:endParaRPr lang="ru-RU" sz="3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93" y="1084821"/>
            <a:ext cx="4222014" cy="562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9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57199" y="332656"/>
            <a:ext cx="8229600" cy="45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i="1" dirty="0" smtClean="0">
                <a:solidFill>
                  <a:srgbClr val="FF0000"/>
                </a:solidFill>
              </a:rPr>
              <a:t>План-схема </a:t>
            </a:r>
            <a:r>
              <a:rPr lang="ru-RU" sz="3600" b="1" i="1" dirty="0" smtClean="0">
                <a:solidFill>
                  <a:srgbClr val="FF0000"/>
                </a:solidFill>
              </a:rPr>
              <a:t>участка</a:t>
            </a:r>
          </a:p>
          <a:p>
            <a:r>
              <a:rPr lang="ru-RU" sz="3600" b="1" i="1" dirty="0" smtClean="0">
                <a:solidFill>
                  <a:srgbClr val="FF0000"/>
                </a:solidFill>
              </a:rPr>
              <a:t> первой младшей </a:t>
            </a:r>
            <a:r>
              <a:rPr lang="ru-RU" sz="3600" b="1" dirty="0" smtClean="0">
                <a:solidFill>
                  <a:srgbClr val="FF0000"/>
                </a:solidFill>
              </a:rPr>
              <a:t>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 5</a:t>
            </a:r>
            <a:endParaRPr lang="ru-RU" sz="3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1719" y="359007"/>
            <a:ext cx="5040560" cy="70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11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1556792"/>
            <a:ext cx="8604448" cy="4798711"/>
          </a:xfrm>
          <a:prstGeom prst="rect">
            <a:avLst/>
          </a:prstGeom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457200" y="404664"/>
            <a:ext cx="8229600" cy="45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План-схема участка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подготовительной </a:t>
            </a:r>
            <a:r>
              <a:rPr lang="ru-RU" sz="3600" b="1" dirty="0" smtClean="0">
                <a:solidFill>
                  <a:srgbClr val="FF0000"/>
                </a:solidFill>
              </a:rPr>
              <a:t>к школе </a:t>
            </a:r>
            <a:r>
              <a:rPr lang="ru-RU" sz="3600" b="1" dirty="0" smtClean="0">
                <a:solidFill>
                  <a:srgbClr val="FF0000"/>
                </a:solidFill>
              </a:rPr>
              <a:t>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 6</a:t>
            </a: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3595243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586962" y="260648"/>
            <a:ext cx="8229600" cy="45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План-схема участка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средней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 7</a:t>
            </a:r>
            <a:endParaRPr lang="ru-RU" sz="3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4213" y="218155"/>
            <a:ext cx="5215099" cy="71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52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67544" y="404664"/>
            <a:ext cx="8229600" cy="45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План-схема участка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старшей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 8</a:t>
            </a:r>
            <a:endParaRPr lang="ru-RU" sz="3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9047" y="-28727"/>
            <a:ext cx="5346594" cy="79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46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57199" y="260648"/>
            <a:ext cx="8229600" cy="45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План-схема участка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подготовительной к школе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 9</a:t>
            </a:r>
            <a:endParaRPr lang="ru-RU" sz="3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41" y="1412776"/>
            <a:ext cx="7843258" cy="5014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446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1132235"/>
            <a:ext cx="7452320" cy="5589240"/>
          </a:xfrm>
          <a:prstGeom prst="rect">
            <a:avLst/>
          </a:prstGeom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457200" y="332656"/>
            <a:ext cx="8229600" cy="45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План-схема участка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второй младшей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 10</a:t>
            </a: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1562097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7" name="Picture 10" descr="http://zolotoyolymp.ru/foto15.png?i=15373&amp;k=solnce-zimoj-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75656" y="620688"/>
            <a:ext cx="68407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Саньке – санки, Лизе – лыжи,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Кольке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клюшки и коньки.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Наступили для детишек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Благодатные деньки.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в лесу и на аллеях,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река покрылась льдом.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Одевайтесь потеплее-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улицу бегом!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3140968" cy="31409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23" y="3674349"/>
            <a:ext cx="2641476" cy="31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89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8864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+mn-lt"/>
              </a:rPr>
              <a:t>План-схема участка </a:t>
            </a:r>
            <a:endParaRPr lang="ru-RU" sz="3600" b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старшей группы </a:t>
            </a:r>
            <a:r>
              <a:rPr lang="ru-RU" sz="3600" b="1" dirty="0">
                <a:solidFill>
                  <a:srgbClr val="FF0000"/>
                </a:solidFill>
                <a:latin typeface="+mn-lt"/>
              </a:rPr>
              <a:t>№ </a:t>
            </a:r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11</a:t>
            </a:r>
            <a:endParaRPr lang="ru-RU" sz="36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88969"/>
            <a:ext cx="6965626" cy="52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52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2586" y="-61011"/>
            <a:ext cx="531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>Родители - помощники!!!</a:t>
            </a:r>
          </a:p>
        </p:txBody>
      </p:sp>
      <p:pic>
        <p:nvPicPr>
          <p:cNvPr id="4" name="Picture 2" descr="C:\Users\1\Desktop\зимняя спортплощадка\172___02\IMG_1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014" y="3775610"/>
            <a:ext cx="4004244" cy="294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1\Desktop\зимняя спортплощадка\172___02\IMG_1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014" y="648329"/>
            <a:ext cx="4085694" cy="306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9" y="518561"/>
            <a:ext cx="419116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2" y="3577103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9191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1\Desktop\зимняя спортплощадка\172___02\IMG_1408.JPG"/>
          <p:cNvPicPr>
            <a:picLocks noChangeAspect="1" noChangeArrowheads="1"/>
          </p:cNvPicPr>
          <p:nvPr/>
        </p:nvPicPr>
        <p:blipFill>
          <a:blip r:embed="rId2" cstate="print"/>
          <a:srcRect l="2657" t="1417" r="2480" b="1890"/>
          <a:stretch>
            <a:fillRect/>
          </a:stretch>
        </p:blipFill>
        <p:spPr bwMode="auto">
          <a:xfrm>
            <a:off x="395536" y="260648"/>
            <a:ext cx="3960440" cy="302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1\Desktop\IMG_1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55014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20446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Намела пурга сугробы!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Накатать дорожки чтобы,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помчимся как на танке,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сев верхом на санки.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04" y="1810090"/>
            <a:ext cx="3428428" cy="457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nashidetci.ru/wp-content/uploads/2014/11/Kataemsya-na-sankah-kopiy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9337" flipH="1">
            <a:off x="5629967" y="4108709"/>
            <a:ext cx="1980728" cy="2073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1406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7644" y="68108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в сугробах прокопали</a:t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Лабиринты-тропки,</a:t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Переходы, тупики,</a:t>
            </a:r>
            <a:b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Развороты, горки…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75" y="3507011"/>
            <a:ext cx="4019936" cy="301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9484"/>
            <a:ext cx="3936440" cy="295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20888"/>
            <a:ext cx="3075806" cy="410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8489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58733"/>
            <a:ext cx="59711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Дорожка для скольжения</a:t>
            </a:r>
          </a:p>
        </p:txBody>
      </p:sp>
      <p:pic>
        <p:nvPicPr>
          <p:cNvPr id="4" name="Picture 6" descr="http://sch140.mmc24444.cross-edu.ru/images/2073239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2008">
            <a:off x="1115616" y="1916832"/>
            <a:ext cx="2446972" cy="952500"/>
          </a:xfrm>
          <a:prstGeom prst="rect">
            <a:avLst/>
          </a:prstGeom>
          <a:noFill/>
          <a:effectLst/>
        </p:spPr>
      </p:pic>
      <p:pic>
        <p:nvPicPr>
          <p:cNvPr id="5" name="Picture 2" descr="C:\Users\1\Desktop\IMG_1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908720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1\Desktop\IMG_1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420888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http://animaciatop.ru/pictures/viculki/visulki-18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2204864"/>
            <a:ext cx="857250" cy="2857500"/>
          </a:xfrm>
          <a:prstGeom prst="rect">
            <a:avLst/>
          </a:prstGeom>
          <a:noFill/>
        </p:spPr>
      </p:pic>
      <p:pic>
        <p:nvPicPr>
          <p:cNvPr id="9" name="Picture 6" descr="http://sch140.mmc24444.cross-edu.ru/images/2073239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71896">
            <a:off x="5939094" y="4824957"/>
            <a:ext cx="2446972" cy="952500"/>
          </a:xfrm>
          <a:prstGeom prst="rect">
            <a:avLst/>
          </a:prstGeom>
          <a:noFill/>
          <a:effectLst/>
        </p:spPr>
      </p:pic>
      <p:pic>
        <p:nvPicPr>
          <p:cNvPr id="10" name="Picture 6" descr="http://sch140.mmc24444.cross-edu.ru/images/2073239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71896">
            <a:off x="4292318" y="5160914"/>
            <a:ext cx="2446972" cy="952500"/>
          </a:xfrm>
          <a:prstGeom prst="rect">
            <a:avLst/>
          </a:prstGeom>
          <a:noFill/>
          <a:effectLst/>
        </p:spPr>
      </p:pic>
      <p:pic>
        <p:nvPicPr>
          <p:cNvPr id="11" name="Picture 12" descr="http://www.playcast.ru/uploads/2016/11/14/2052284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005064"/>
            <a:ext cx="1739162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99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зимняя спортплощадка\172___02\IMG_1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6652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Desktop\зимняя спортплощадка\172___02\IMG_1395.JPG"/>
          <p:cNvPicPr>
            <a:picLocks noChangeAspect="1" noChangeArrowheads="1"/>
          </p:cNvPicPr>
          <p:nvPr/>
        </p:nvPicPr>
        <p:blipFill>
          <a:blip r:embed="rId3" cstate="print"/>
          <a:srcRect l="4544" t="1211" b="2423"/>
          <a:stretch>
            <a:fillRect/>
          </a:stretch>
        </p:blipFill>
        <p:spPr bwMode="auto">
          <a:xfrm>
            <a:off x="2860102" y="1916832"/>
            <a:ext cx="342376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1\Desktop\зимняя спортплощадка\фото дети на улице зимой\IMG_1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2633" y="3888514"/>
            <a:ext cx="364840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s9.postimg.org/4hpywqw0f/forum_eylemce_43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73016"/>
            <a:ext cx="2376264" cy="308034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34273" y="29565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Всё бело на белом свете,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В белой снежной пелене.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Мы летим вперёд, как ветер,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По накатанной лыжне!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4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608896" y="-17502"/>
            <a:ext cx="8136903" cy="93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</a:t>
            </a:r>
            <a:r>
              <a:rPr lang="ru-RU" sz="3600" b="1" dirty="0" smtClean="0">
                <a:solidFill>
                  <a:srgbClr val="FF0000"/>
                </a:solidFill>
              </a:rPr>
              <a:t>площадка средней </a:t>
            </a:r>
            <a:r>
              <a:rPr lang="ru-RU" sz="3600" b="1" dirty="0" smtClean="0">
                <a:solidFill>
                  <a:srgbClr val="FF0000"/>
                </a:solidFill>
              </a:rPr>
              <a:t>группы №1</a:t>
            </a:r>
            <a:r>
              <a:rPr lang="ru-RU" sz="3600" dirty="0" smtClean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09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&amp;quot"/>
              </a:rPr>
              <a:t>.</a:t>
            </a:r>
            <a:endParaRPr lang="ru-RU" b="1" i="0" u="none" strike="noStrike" dirty="0">
              <a:solidFill>
                <a:srgbClr val="FFFF00"/>
              </a:solidFill>
              <a:effectLst/>
              <a:latin typeface="&amp;quo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9" y="809728"/>
            <a:ext cx="3976013" cy="298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95" y="791816"/>
            <a:ext cx="4004851" cy="300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70841"/>
            <a:ext cx="4032448" cy="2866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s://cs6.livemaster.ru/storage/3e/44/e5fae7c8511dffecd1c5512804i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2536940" cy="2536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437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6" y="548680"/>
            <a:ext cx="3618402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2" y="3645023"/>
            <a:ext cx="5127418" cy="307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91803" y="4046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Снежный ком и снежный ком, </a:t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построю снежный дом. </a:t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доме снежная кровать, </a:t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кровать я лягу спать. </a:t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приснится снежный сон, </a:t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ушастый снежный слон </a:t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Идёт по лесу снежному, </a:t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Жуёт морковку свежую.</a:t>
            </a:r>
          </a:p>
        </p:txBody>
      </p:sp>
      <p:pic>
        <p:nvPicPr>
          <p:cNvPr id="7" name="Picture 4" descr="https://www.culture.ru/storage/images/60156b0641884c2ef3860608a5590185/482afd982e8cdbeac4ef77b9fa3c783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73" y="3881609"/>
            <a:ext cx="3611094" cy="2976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820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0" y="620688"/>
            <a:ext cx="4787650" cy="287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4048" y="62068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Кружит снежинки ветер озорной.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Снежинки бывают только зимой.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 мы зиму за то, что она.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веселья для нас принесла.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Лыжи и санки, коньки и хоккей.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 свои ты зимой не жалей.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4" y="3543751"/>
            <a:ext cx="2944688" cy="2944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43751"/>
            <a:ext cx="4176464" cy="313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1025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4077669" y="446974"/>
            <a:ext cx="46702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старшей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№2</a:t>
            </a:r>
            <a:endParaRPr lang="ru-RU" sz="36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75" y="684819"/>
            <a:ext cx="1459625" cy="1809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6325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0" y="3380494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18" y="2361700"/>
            <a:ext cx="300379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4824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Arial" charset="0"/>
              </a:rPr>
              <a:t>Актуальность проекта</a:t>
            </a: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8863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dirty="0" smtClean="0">
                <a:latin typeface="Arial" charset="0"/>
              </a:rPr>
              <a:t>    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</a:rPr>
              <a:t>Дошкольный возраст - это возраст формирования личности, характера, именно в этом возрасте интенсивно расширяется кругозор ребенка, его интерес к окружающему миру. Во время прогулок не просто бесцельно бегают, как может показаться на первый взгляд. И в это время педагог организует различные физические упражнения, подвижные и дидактические игры, наблюдения за природой, труд. Происходит непосредственное физическое развитие, воспитание бережного отношения к природе, развивается умение наблюдать, видеть в самом обыкновенном, прекрасное. Если в летний период мы стараемся озеленить наши участки, соорудить нечто интересное и не обычное, то внешний вид зимних участков оставляет желать лучшего.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</a:rPr>
              <a:t>          Мы считаем, что благоустройство участка детского сада в холодное время года поможет организовать рациональный отдых детей во время прогулок.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3303428" y="404664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второй младшей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№3</a:t>
            </a:r>
            <a:endParaRPr lang="ru-RU" sz="36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-29683"/>
            <a:ext cx="2081754" cy="2581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6" y="-9534"/>
            <a:ext cx="2972357" cy="3963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562240"/>
            <a:ext cx="311181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://itd3.mycdn.me/image?id=916653797077&amp;t=20&amp;plc=MOBILE&amp;tkn=*qu4ToZrV7rIOk5whM6gom3P4xG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84815"/>
            <a:ext cx="3750894" cy="2873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04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283968" y="416094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первой младшей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№4</a:t>
            </a:r>
            <a:endParaRPr lang="ru-RU" sz="36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15" y="1260411"/>
            <a:ext cx="1760804" cy="21833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340777" cy="3255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16" y="3476330"/>
            <a:ext cx="4341488" cy="325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s://www.culture.ru/storage/images/60156b0641884c2ef3860608a5590185/482afd982e8cdbeac4ef77b9fa3c783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0275"/>
            <a:ext cx="3611094" cy="2976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72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465533" y="252756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первой младшей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№5</a:t>
            </a:r>
            <a:endParaRPr lang="ru-RU" sz="36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78" y="1031229"/>
            <a:ext cx="1404122" cy="17411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547997" cy="2558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0512" y="3447876"/>
            <a:ext cx="3921313" cy="253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5990" y="3386054"/>
            <a:ext cx="3824223" cy="256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0333" y="3358717"/>
            <a:ext cx="388794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2623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3433039" y="628412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подготовительной к школе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№6</a:t>
            </a:r>
            <a:endParaRPr lang="ru-RU" sz="3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23" y="0"/>
            <a:ext cx="2081754" cy="25813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361302" cy="448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78593"/>
            <a:ext cx="3147814" cy="419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s://thumbs.dreamstime.com/b/%D1%81%D0%BE%D0%B5%D0%B4%D0%B8%D0%BD%D0%B8%D1%82%D0%B5-%D1%85%D0%B5%D0%BB%D0%BF%D0%B5%D1%80%D1%8B-%D1%81-%D1%81%D0%B0%D0%BD%D1%82%D0%B0-%D0%BA%D0%BB%D0%B0%D1%83%D1%81%D0%BE%D0%BC-%D0%B2-snowscape-1336034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95664"/>
            <a:ext cx="2211710" cy="2181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442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" y="116632"/>
            <a:ext cx="3165816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6632"/>
            <a:ext cx="3291830" cy="438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44" y="2311185"/>
            <a:ext cx="3291830" cy="438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s://img2.freepng.ru/20180620/sll/kisspng-snowman-play-winter-snowball-fight-sapporo-5b2aa9ac645f76.1586350615295226044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03" y="4535285"/>
            <a:ext cx="2104014" cy="1963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humbs.dreamstime.com/b/%D1%81%D0%BE%D0%B5%D0%B4%D0%B8%D0%BD%D0%B8%D1%82%D0%B5-%D1%85%D0%B5%D0%BB%D0%BF%D0%B5%D1%80%D1%8B-%D1%81-%D1%81%D0%B0%D0%BD%D1%82%D0%B0-%D0%BA%D0%BB%D0%B0%D1%83%D1%81%D0%BE%D0%BC-%D0%B2-snowscape-1336034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99" y="4535285"/>
            <a:ext cx="2211710" cy="2181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49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849706" y="260648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средней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№7</a:t>
            </a:r>
            <a:endParaRPr lang="ru-RU" sz="3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" y="260648"/>
            <a:ext cx="5084057" cy="285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48" y="2348880"/>
            <a:ext cx="2455371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4991539" cy="280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31" y="1135603"/>
            <a:ext cx="1248269" cy="15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58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3501717" y="486983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старшей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№8</a:t>
            </a:r>
            <a:endParaRPr lang="ru-RU" sz="36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02" y="260648"/>
            <a:ext cx="1871554" cy="23207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3" y="139891"/>
            <a:ext cx="3199284" cy="426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200739"/>
            <a:ext cx="3307296" cy="440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img2.freepng.ru/20180620/sll/kisspng-snowman-play-winter-snowball-fight-sapporo-5b2aa9ac645f76.1586350615295226044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68" y="4581128"/>
            <a:ext cx="2104014" cy="1963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84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5252076" y="980728"/>
            <a:ext cx="4019082" cy="27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подготовительной к школе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№9</a:t>
            </a:r>
            <a:endParaRPr lang="ru-RU" sz="3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5072564" cy="307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5072564" cy="291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348880"/>
            <a:ext cx="2455751" cy="436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78" y="1484251"/>
            <a:ext cx="1139106" cy="14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32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3" y="332656"/>
            <a:ext cx="486454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3000"/>
            <a:ext cx="3412076" cy="6065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0" y="3505955"/>
            <a:ext cx="4869004" cy="273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94" y="25544"/>
            <a:ext cx="1139106" cy="14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2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307714" y="332021"/>
            <a:ext cx="41230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второй младшей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№10</a:t>
            </a:r>
            <a:endParaRPr lang="ru-RU" sz="36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087" y="1553811"/>
            <a:ext cx="1139106" cy="14124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6116" y="3539937"/>
            <a:ext cx="3645024" cy="273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2575" y="3524588"/>
            <a:ext cx="3645024" cy="273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3" y="0"/>
            <a:ext cx="3930731" cy="294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7" y="3120640"/>
            <a:ext cx="2182031" cy="354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890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750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Цель проекта</a:t>
            </a: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: 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Благоустроить детскую игровую площадку в зимний период, создание условий по организации двигательной развивающей среды.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Задачи: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1.Создать максимальные условия для воспитательной и образовательной работы с детьми на воздухе в зимний период.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2. Улучшить оборудование и художественное оформление участков.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3. Содействовать укреплению связи ДОУ с семьей.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4. Развивать воображение детей, умение создавать различные образы, используя бросовый материал, повышение двигательной активности детей дошкольного возраста на прогулочных участках в зимнее время.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5. Укреплять здоровье детей.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361189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8297"/>
            <a:ext cx="3399473" cy="254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96952"/>
            <a:ext cx="2520280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100604"/>
            <a:ext cx="244827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100605"/>
            <a:ext cx="2539566" cy="3496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21844"/>
            <a:ext cx="1139106" cy="14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28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1" y="73191"/>
            <a:ext cx="230425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14" y="116632"/>
            <a:ext cx="2297316" cy="3298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72" y="117813"/>
            <a:ext cx="2154317" cy="329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4" y="3284984"/>
            <a:ext cx="2224318" cy="343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94" y="3404167"/>
            <a:ext cx="2065969" cy="330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087" y="90500"/>
            <a:ext cx="1011778" cy="125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50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4267162" y="391357"/>
            <a:ext cx="4697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3600" b="1" dirty="0" smtClean="0">
                <a:solidFill>
                  <a:srgbClr val="FF0000"/>
                </a:solidFill>
              </a:rPr>
              <a:t>старшей группы </a:t>
            </a:r>
            <a:r>
              <a:rPr lang="ru-RU" sz="3600" b="1" dirty="0" smtClean="0">
                <a:solidFill>
                  <a:srgbClr val="FF0000"/>
                </a:solidFill>
              </a:rPr>
              <a:t>№11</a:t>
            </a:r>
            <a:endParaRPr lang="ru-RU" sz="36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492055" y="364502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зима веселая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коньками и салазками,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лыжнею припорошенной,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волшебной старой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сказкою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елке разукрашенной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Фонарики качаются.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зимушка веселая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Подольше не кончается!</a:t>
            </a:r>
            <a:b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45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33" y="3212976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720315"/>
            <a:ext cx="1011778" cy="125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5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/>
          </p:cNvSpPr>
          <p:nvPr>
            <p:ph type="body" idx="4294967295"/>
          </p:nvPr>
        </p:nvSpPr>
        <p:spPr>
          <a:xfrm>
            <a:off x="468312" y="549275"/>
            <a:ext cx="8496175" cy="56054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dirty="0" smtClean="0"/>
              <a:t>      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  <a:t>Ежегодно в зимний период времени происходит создание единого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</a:rPr>
              <a:t>здоровьесберегающего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  <a:t> пространства для детей дошкольного возраста. И каждый год площадка имеет свое направление: интеграция физического развития с художественным творчеством,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</a:rPr>
              <a:t>здоровьесбережения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  <a:t> и математического образования дошкольников, физической культуры и познания в области зимних олимпийских игр и т.д.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2800" dirty="0" smtClean="0">
                <a:solidFill>
                  <a:schemeClr val="hlink"/>
                </a:solidFill>
                <a:latin typeface="Times New Roman" pitchFamily="18" charset="0"/>
              </a:rPr>
            </a:br>
            <a:endParaRPr lang="ru-RU" sz="2800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800" b="1" dirty="0" smtClean="0"/>
              <a:t>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На площадке</a:t>
            </a:r>
            <a:r>
              <a:rPr lang="ru-RU" sz="2800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располагается оборудование из снега: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- для развития основных движений (ходьба, лазанье, прыжки, метание);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- для спортивных игр (элементы хоккея);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- для спортивных упражнений (катание на санках, скольжение, ходьба на лыжах) и др.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Каждый ребенок индивидуально или организованной группой проходит данные испытания в форме игры, на спортивные мероприятия приглашаются родители воспитанников, специалисты ДОУ, которые также принимают участия в соревнованиях.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endParaRPr lang="ru-RU" sz="2800" dirty="0" smtClean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Результаты: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Снижение уровня заболеваемости детей. 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Формирование здорового образа жизни в ДОУ и семье.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Популяризация зимних видов спорта.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Создание методических пособий по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</a:rPr>
              <a:t>здоровьесбережению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 детей дошкольного возраста.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Создание памятки по правильному поведению во время занятий в зимнее время года на свежем воздухе для воспитанников (в картинках).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Распространение накопленного опыта среди педагогов района.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Позитивная динамика результатов за счет сокращения количества дней пропущенных ребенком по болезни;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- Создание единого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</a:rPr>
              <a:t>здоровьесберегающего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</a:rPr>
              <a:t> пространства "детский сад - спортивный комплекс".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476250"/>
            <a:ext cx="8229600" cy="56784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Перспективы: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1. Расширение и дополнение спортивно-массовой работы в ДОУ с охватом всех возрастных групп в зимнее время (детский сад, школа, родители, ЖЭУ).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2. Проведение спортивно-массовых оздоровительных мероприятий в зимнее время. 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3. Организация соревнований, праздников, игр, встреч родителей и воспитанников.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  <a:t>4. Формирование спортивных традиций, открытие спортивных зимних сезонов.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99px.ru/sstorage/86/2017/01/image_8604011700511450179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76864" cy="583264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84213" y="934810"/>
            <a:ext cx="813593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Продолжительность проекта «Зимняя площадка»</a:t>
            </a:r>
            <a:r>
              <a:rPr lang="ru-RU" sz="20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2 месяца</a:t>
            </a:r>
            <a:r>
              <a:rPr lang="ru-RU" sz="2000" b="1" dirty="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Участниками проекта</a:t>
            </a:r>
            <a:r>
              <a:rPr lang="ru-RU" sz="20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«Зимняя площадка» являются: воспитатели, воспитанники и родители детского сада.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Проект «Зимняя площадка» предусматривает: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1.Благоустройсво детской площадки в зимний период.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2.Создание на площадках снежных построек, извилистых дорожек для физического развития (метание, 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</a:rPr>
              <a:t>подлезание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, катание и т.д.)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Описание проекта</a:t>
            </a:r>
            <a:r>
              <a:rPr lang="ru-RU" sz="2000" b="1" dirty="0">
                <a:solidFill>
                  <a:schemeClr val="hlink"/>
                </a:solidFill>
                <a:latin typeface="Times New Roman" pitchFamily="18" charset="0"/>
              </a:rPr>
              <a:t>: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  <a:t>Зимние прогулки на свежем воздухе очень полезны, особенно для детей. Игры не в помещении, а на природе, на морозном воздухе, хороши уже тем, что имеют закаливающий эффект и стимулируют работу иммунной системы, формируют культуру здорового образа жизни у детей дошкольного возраста. 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000" b="1" dirty="0">
                <a:latin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</a:rPr>
            </a:br>
            <a:endParaRPr lang="ru-RU" sz="2000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Реализация проекта</a:t>
            </a: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  <a:t> 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позволяет осуществлять укрепление физического здоровья детей, формировать основы экологического мировоззрения и культуры, развивать познавательный интерес, наблюдательность, любовь к природе.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     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Результатом проекта</a:t>
            </a: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  <a:t> 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«Зимняя площадка» является благоустройство участка различными снежными постройками, извилистыми дорожками при помощи родителей. Использование этих построек во время ежедневных прогулок с детьми для физического развития, эстетического и трудового воспитание. Укрепление связей с семьей.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Сроки и этапы реализации проекта:</a:t>
            </a:r>
            <a:r>
              <a:rPr lang="ru-RU" sz="4000" dirty="0" smtClean="0"/>
              <a:t> 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Первый этап:</a:t>
            </a: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проектировочно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-конструкторский  (с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01 февраля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по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19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февраля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2021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г.)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1. Разработка плана  реализации проекта по созданию единого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здоровьесберегающего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 пространства, обеспечивающего развитие личности с учетом физиологических и интеллектуальных особенностей, удовлетворение потребностей и возможностей детей дошкольного возраста в зимний период времени.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2. Формирование рабочей группы по реализации проекта внутри детского сада.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3.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воспитателями, родителями и детьми игровых зимних участков детского сада в соответствии с представленными проектами планов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333375"/>
            <a:ext cx="8229600" cy="5965825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sz="2400" b="1" dirty="0" smtClean="0"/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Второй этап:</a:t>
            </a: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оценивания зимних площадок, презентация зимних площадок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(с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22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февраля по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26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февраля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2021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г.)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1.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целесообразности построек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требованиями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зимнего оформления участков детского сада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</a:rPr>
              <a:t>2.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творческой презентации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зимней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</a:rPr>
              <a:t/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2400" dirty="0" smtClean="0">
                <a:solidFill>
                  <a:schemeClr val="hlink"/>
                </a:solidFill>
                <a:latin typeface="Times New Roman" pitchFamily="18" charset="0"/>
              </a:rPr>
            </a:br>
            <a:endParaRPr lang="ru-RU" sz="2400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29429"/>
            <a:ext cx="2641476" cy="3169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1" y="2852936"/>
            <a:ext cx="3140968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648563"/>
              </p:ext>
            </p:extLst>
          </p:nvPr>
        </p:nvGraphicFramePr>
        <p:xfrm>
          <a:off x="162914" y="321749"/>
          <a:ext cx="8818172" cy="621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Документ" r:id="rId3" imgW="9898447" imgH="6978201" progId="Word.Document.12">
                  <p:embed/>
                </p:oleObj>
              </mc:Choice>
              <mc:Fallback>
                <p:oleObj name="Документ" r:id="rId3" imgW="9898447" imgH="69782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914" y="321749"/>
                        <a:ext cx="8818172" cy="6217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42865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596</Words>
  <Application>Microsoft Office PowerPoint</Application>
  <PresentationFormat>Экран (4:3)</PresentationFormat>
  <Paragraphs>78</Paragraphs>
  <Slides>47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&amp;quot</vt:lpstr>
      <vt:lpstr>Arial</vt:lpstr>
      <vt:lpstr>Calibri</vt:lpstr>
      <vt:lpstr>Monotype Corsiva</vt:lpstr>
      <vt:lpstr>Times New Roman</vt:lpstr>
      <vt:lpstr>Тема Office</vt:lpstr>
      <vt:lpstr>Документ</vt:lpstr>
      <vt:lpstr>«Зима в детском саду»</vt:lpstr>
      <vt:lpstr>Презентация PowerPoint</vt:lpstr>
      <vt:lpstr>Актуальность проекта</vt:lpstr>
      <vt:lpstr>Цель проекта: Благоустроить детскую игровую площадку в зимний период, создание условий по организации двигательной развивающей среды. Задачи: 1.Создать максимальные условия для воспитательной и образовательной работы с детьми на воздухе в зимний период. 2. Улучшить оборудование и художественное оформление участков. 3. Содействовать укреплению связи ДОУ с семьей. 4. Развивать воображение детей, умение создавать различные образы, используя бросовый материал, повышение двигательной активности детей дошкольного возраста на прогулочных участках в зимнее время. 5. Укреплять здоровье детей.</vt:lpstr>
      <vt:lpstr>Презентация PowerPoint</vt:lpstr>
      <vt:lpstr>Презентация PowerPoint</vt:lpstr>
      <vt:lpstr>Сроки и этапы реализации проекта: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User</cp:lastModifiedBy>
  <cp:revision>50</cp:revision>
  <cp:lastPrinted>2019-02-15T07:35:30Z</cp:lastPrinted>
  <dcterms:created xsi:type="dcterms:W3CDTF">2018-01-11T17:04:49Z</dcterms:created>
  <dcterms:modified xsi:type="dcterms:W3CDTF">2021-02-16T10:02:21Z</dcterms:modified>
</cp:coreProperties>
</file>