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</p:sldMasterIdLst>
  <p:notesMasterIdLst>
    <p:notesMasterId r:id="rId91"/>
  </p:notesMasterIdLst>
  <p:handoutMasterIdLst>
    <p:handoutMasterId r:id="rId92"/>
  </p:handoutMasterIdLst>
  <p:sldIdLst>
    <p:sldId id="256" r:id="rId2"/>
    <p:sldId id="529" r:id="rId3"/>
    <p:sldId id="502" r:id="rId4"/>
    <p:sldId id="503" r:id="rId5"/>
    <p:sldId id="504" r:id="rId6"/>
    <p:sldId id="477" r:id="rId7"/>
    <p:sldId id="478" r:id="rId8"/>
    <p:sldId id="536" r:id="rId9"/>
    <p:sldId id="537" r:id="rId10"/>
    <p:sldId id="275" r:id="rId11"/>
    <p:sldId id="277" r:id="rId12"/>
    <p:sldId id="506" r:id="rId13"/>
    <p:sldId id="507" r:id="rId14"/>
    <p:sldId id="508" r:id="rId15"/>
    <p:sldId id="481" r:id="rId16"/>
    <p:sldId id="497" r:id="rId17"/>
    <p:sldId id="364" r:id="rId18"/>
    <p:sldId id="438" r:id="rId19"/>
    <p:sldId id="540" r:id="rId20"/>
    <p:sldId id="541" r:id="rId21"/>
    <p:sldId id="542" r:id="rId22"/>
    <p:sldId id="543" r:id="rId23"/>
    <p:sldId id="544" r:id="rId24"/>
    <p:sldId id="545" r:id="rId25"/>
    <p:sldId id="546" r:id="rId26"/>
    <p:sldId id="547" r:id="rId27"/>
    <p:sldId id="365" r:id="rId28"/>
    <p:sldId id="480" r:id="rId29"/>
    <p:sldId id="398" r:id="rId30"/>
    <p:sldId id="469" r:id="rId31"/>
    <p:sldId id="470" r:id="rId32"/>
    <p:sldId id="483" r:id="rId33"/>
    <p:sldId id="479" r:id="rId34"/>
    <p:sldId id="509" r:id="rId35"/>
    <p:sldId id="516" r:id="rId36"/>
    <p:sldId id="517" r:id="rId37"/>
    <p:sldId id="549" r:id="rId38"/>
    <p:sldId id="550" r:id="rId39"/>
    <p:sldId id="551" r:id="rId40"/>
    <p:sldId id="289" r:id="rId41"/>
    <p:sldId id="519" r:id="rId42"/>
    <p:sldId id="520" r:id="rId43"/>
    <p:sldId id="521" r:id="rId44"/>
    <p:sldId id="539" r:id="rId45"/>
    <p:sldId id="263" r:id="rId46"/>
    <p:sldId id="401" r:id="rId47"/>
    <p:sldId id="301" r:id="rId48"/>
    <p:sldId id="403" r:id="rId49"/>
    <p:sldId id="526" r:id="rId50"/>
    <p:sldId id="268" r:id="rId51"/>
    <p:sldId id="305" r:id="rId52"/>
    <p:sldId id="513" r:id="rId53"/>
    <p:sldId id="514" r:id="rId54"/>
    <p:sldId id="306" r:id="rId55"/>
    <p:sldId id="430" r:id="rId56"/>
    <p:sldId id="531" r:id="rId57"/>
    <p:sldId id="530" r:id="rId58"/>
    <p:sldId id="518" r:id="rId59"/>
    <p:sldId id="522" r:id="rId60"/>
    <p:sldId id="548" r:id="rId61"/>
    <p:sldId id="488" r:id="rId62"/>
    <p:sldId id="486" r:id="rId63"/>
    <p:sldId id="487" r:id="rId64"/>
    <p:sldId id="515" r:id="rId65"/>
    <p:sldId id="489" r:id="rId66"/>
    <p:sldId id="320" r:id="rId67"/>
    <p:sldId id="527" r:id="rId68"/>
    <p:sldId id="323" r:id="rId69"/>
    <p:sldId id="420" r:id="rId70"/>
    <p:sldId id="463" r:id="rId71"/>
    <p:sldId id="462" r:id="rId72"/>
    <p:sldId id="532" r:id="rId73"/>
    <p:sldId id="512" r:id="rId74"/>
    <p:sldId id="465" r:id="rId75"/>
    <p:sldId id="476" r:id="rId76"/>
    <p:sldId id="490" r:id="rId77"/>
    <p:sldId id="491" r:id="rId78"/>
    <p:sldId id="492" r:id="rId79"/>
    <p:sldId id="493" r:id="rId80"/>
    <p:sldId id="494" r:id="rId81"/>
    <p:sldId id="464" r:id="rId82"/>
    <p:sldId id="495" r:id="rId83"/>
    <p:sldId id="467" r:id="rId84"/>
    <p:sldId id="466" r:id="rId85"/>
    <p:sldId id="471" r:id="rId86"/>
    <p:sldId id="472" r:id="rId87"/>
    <p:sldId id="473" r:id="rId88"/>
    <p:sldId id="474" r:id="rId89"/>
    <p:sldId id="538" r:id="rId90"/>
  </p:sldIdLst>
  <p:sldSz cx="6858000" cy="9144000" type="screen4x3"/>
  <p:notesSz cx="6888163" cy="100203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D5D5FF"/>
    <a:srgbClr val="EBEBFF"/>
    <a:srgbClr val="003399"/>
    <a:srgbClr val="CCCC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59" autoAdjust="0"/>
    <p:restoredTop sz="94660"/>
  </p:normalViewPr>
  <p:slideViewPr>
    <p:cSldViewPr>
      <p:cViewPr>
        <p:scale>
          <a:sx n="87" d="100"/>
          <a:sy n="87" d="100"/>
        </p:scale>
        <p:origin x="-1194" y="330"/>
      </p:cViewPr>
      <p:guideLst>
        <p:guide orient="horz" pos="2880"/>
        <p:guide pos="216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1C981C9-E464-4CEC-9A82-A6FE1A722ED3}" type="datetimeFigureOut">
              <a:rPr lang="ru-RU" smtClean="0"/>
              <a:t>20.02.2020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AC69D2E-0A42-47F3-BCB8-F6522A82C22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40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888163" cy="10020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6616" tIns="48308" rIns="96616" bIns="48308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888163" cy="10020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6616" tIns="48308" rIns="96616" bIns="48308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888163" cy="10020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6616" tIns="48308" rIns="96616" bIns="48308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888163" cy="10020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6616" tIns="48308" rIns="96616" bIns="48308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888163" cy="10020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6616" tIns="48308" rIns="96616" bIns="48308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888163" cy="10020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6616" tIns="48308" rIns="96616" bIns="48308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888163" cy="10020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lIns="96616" tIns="48308" rIns="96616" bIns="48308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7476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963738" y="1022350"/>
            <a:ext cx="2755900" cy="367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6414" y="5067559"/>
            <a:ext cx="4616026" cy="40794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270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8027" y="742825"/>
            <a:ext cx="4592109" cy="37750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6616" tIns="48308" rIns="96616" bIns="48308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body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5325" y="1022350"/>
            <a:ext cx="2760663" cy="3681413"/>
          </a:xfrm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5325" y="1022350"/>
            <a:ext cx="2760663" cy="3681413"/>
          </a:xfrm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5325" y="1022350"/>
            <a:ext cx="2760663" cy="3681413"/>
          </a:xfrm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5325" y="1022350"/>
            <a:ext cx="2762250" cy="3683000"/>
          </a:xfrm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5325" y="1022350"/>
            <a:ext cx="2760663" cy="3681413"/>
          </a:xfrm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48027" y="742825"/>
            <a:ext cx="4592109" cy="37750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96616" tIns="48308" rIns="96616" bIns="48308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body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5325" y="1022350"/>
            <a:ext cx="2760663" cy="3681413"/>
          </a:xfrm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5325" y="1022350"/>
            <a:ext cx="2760663" cy="3681413"/>
          </a:xfrm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5325" y="1022350"/>
            <a:ext cx="2760663" cy="3681413"/>
          </a:xfrm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5325" y="1022350"/>
            <a:ext cx="2760663" cy="3681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65325" y="1022350"/>
            <a:ext cx="2760663" cy="3681413"/>
          </a:xfrm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6414" y="5067559"/>
            <a:ext cx="4617620" cy="4081185"/>
          </a:xfrm>
          <a:noFill/>
        </p:spPr>
        <p:txBody>
          <a:bodyPr wrap="none" anchor="ctr"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"/>
            <a:ext cx="6870700" cy="9161463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  <a:defRPr/>
              </a:pPr>
              <a:endParaRPr kumimoji="1" lang="ru-RU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  <a:defRPr/>
              </a:pPr>
              <a:endParaRPr kumimoji="1" lang="ru-RU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7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  <a:defRPr/>
              </a:pPr>
              <a:endParaRPr kumimoji="1" lang="ru-RU" dirty="0"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15"/>
              <a:ext cx="816" cy="3990"/>
              <a:chOff x="4944" y="-15"/>
              <a:chExt cx="816" cy="399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15"/>
                <a:ext cx="480" cy="1446"/>
                <a:chOff x="5280" y="-15"/>
                <a:chExt cx="480" cy="144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67" y="-15"/>
                  <a:ext cx="175" cy="176"/>
                  <a:chOff x="1777" y="59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77" y="59"/>
                    <a:ext cx="1691" cy="2560"/>
                    <a:chOff x="1777" y="59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236" y="59"/>
                      <a:ext cx="1232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 dirty="0"/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77" y="117"/>
                      <a:ext cx="867" cy="207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 dirty="0"/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513" y="1183"/>
                    <a:ext cx="168" cy="252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vert="eaVert"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00" y="485"/>
                    <a:ext cx="262" cy="50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673" y="1319"/>
                    <a:ext cx="394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18" y="1668"/>
                    <a:ext cx="146" cy="562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08" y="1319"/>
                    <a:ext cx="394" cy="252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214" y="660"/>
                    <a:ext cx="241" cy="38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49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3" y="0"/>
              <a:ext cx="364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3" y="1"/>
              <a:ext cx="188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  <a:defRPr/>
              </a:pPr>
              <a:endParaRPr kumimoji="1" lang="ru-RU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5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3" y="2089"/>
              <a:ext cx="4320" cy="144"/>
            </a:xfrm>
            <a:custGeom>
              <a:avLst/>
              <a:gdLst>
                <a:gd name="T0" fmla="*/ 4259 w 21600"/>
                <a:gd name="T1" fmla="*/ 71 h 21600"/>
                <a:gd name="T2" fmla="*/ 2160 w 21600"/>
                <a:gd name="T3" fmla="*/ 142 h 21600"/>
                <a:gd name="T4" fmla="*/ 61 w 21600"/>
                <a:gd name="T5" fmla="*/ 71 h 21600"/>
                <a:gd name="T6" fmla="*/ 21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rot="10800000" vert="eaVert" wrap="none" anchor="ctr"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37688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514352" y="1827213"/>
            <a:ext cx="5224463" cy="274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7689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95400" y="5181600"/>
            <a:ext cx="4230688" cy="2336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B06FF-6BD9-445F-A7D9-5999F3C802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00FF2-DCEE-4462-BEFA-E0548C45B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370388" y="303213"/>
            <a:ext cx="1401762" cy="78247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5100" y="303213"/>
            <a:ext cx="4052888" cy="78247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785B6-8910-4323-AE58-36214EFE26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69888"/>
            <a:ext cx="5829300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2133602"/>
            <a:ext cx="2838450" cy="60404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76650" y="2133602"/>
            <a:ext cx="2838450" cy="60404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CB85-9596-44AE-B4ED-D22E7945711F}" type="datetimeFigureOut">
              <a:rPr lang="ru-RU"/>
              <a:pPr>
                <a:defRPr/>
              </a:pPr>
              <a:t>20.02.2020</a:t>
            </a:fld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5CFAA-8DCF-4D49-B334-66518A0061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AF289-1D1C-427F-8602-49412D338E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38" y="587533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338" y="3875089"/>
            <a:ext cx="5829300" cy="20002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3E0D6-44E9-4894-974A-BC714B76CD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439" y="2132013"/>
            <a:ext cx="2692400" cy="5995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43240" y="2132013"/>
            <a:ext cx="2693987" cy="5995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DFDDE-2D0C-43E1-94F3-D9FDC44AAF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4565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4565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3C687-02DA-4AA3-8D62-0CDFC69FBB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FF742-AB04-4389-AF7C-41D15D902C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1C591-3F03-4754-B23E-1E7E3065E0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3539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9" y="363539"/>
            <a:ext cx="3833812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2939"/>
            <a:ext cx="2255838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F0362-BB22-4D2D-944A-93AA624C89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613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613" y="7156451"/>
            <a:ext cx="4114800" cy="10731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E1B59-02CA-4DDA-9AF9-AAF5AA9939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"/>
            <a:ext cx="6870700" cy="9161463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  <a:defRPr/>
              </a:pPr>
              <a:endParaRPr kumimoji="1" lang="ru-RU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  <a:defRPr/>
              </a:pPr>
              <a:endParaRPr kumimoji="1" lang="ru-RU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75813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7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  <a:defRPr/>
              </a:pPr>
              <a:endParaRPr kumimoji="1" lang="ru-RU" dirty="0"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375818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235" y="18"/>
                      <a:ext cx="1232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 dirty="0"/>
                    </a:p>
                  </p:txBody>
                </p:sp>
                <p:sp>
                  <p:nvSpPr>
                    <p:cNvPr id="375819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76" y="76"/>
                      <a:ext cx="867" cy="207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 dirty="0"/>
                    </a:p>
                  </p:txBody>
                </p:sp>
              </p:grpSp>
              <p:sp>
                <p:nvSpPr>
                  <p:cNvPr id="37582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512" y="1143"/>
                    <a:ext cx="168" cy="252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vert="eaVert"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  <p:sp>
                <p:nvSpPr>
                  <p:cNvPr id="375821" name="Freeform 13"/>
                  <p:cNvSpPr>
                    <a:spLocks/>
                  </p:cNvSpPr>
                  <p:nvPr/>
                </p:nvSpPr>
                <p:spPr bwMode="auto">
                  <a:xfrm>
                    <a:off x="2600" y="445"/>
                    <a:ext cx="262" cy="50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  <p:sp>
                <p:nvSpPr>
                  <p:cNvPr id="375822" name="Freeform 14"/>
                  <p:cNvSpPr>
                    <a:spLocks/>
                  </p:cNvSpPr>
                  <p:nvPr/>
                </p:nvSpPr>
                <p:spPr bwMode="auto">
                  <a:xfrm>
                    <a:off x="2673" y="1279"/>
                    <a:ext cx="394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  <p:sp>
                <p:nvSpPr>
                  <p:cNvPr id="375823" name="Freeform 15"/>
                  <p:cNvSpPr>
                    <a:spLocks/>
                  </p:cNvSpPr>
                  <p:nvPr/>
                </p:nvSpPr>
                <p:spPr bwMode="auto">
                  <a:xfrm>
                    <a:off x="2418" y="1628"/>
                    <a:ext cx="146" cy="562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  <p:sp>
                <p:nvSpPr>
                  <p:cNvPr id="375824" name="Freeform 16"/>
                  <p:cNvSpPr>
                    <a:spLocks/>
                  </p:cNvSpPr>
                  <p:nvPr/>
                </p:nvSpPr>
                <p:spPr bwMode="auto">
                  <a:xfrm>
                    <a:off x="1907" y="1279"/>
                    <a:ext cx="394" cy="252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  <p:sp>
                <p:nvSpPr>
                  <p:cNvPr id="375825" name="Freeform 17"/>
                  <p:cNvSpPr>
                    <a:spLocks/>
                  </p:cNvSpPr>
                  <p:nvPr/>
                </p:nvSpPr>
                <p:spPr bwMode="auto">
                  <a:xfrm>
                    <a:off x="2213" y="619"/>
                    <a:ext cx="241" cy="38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 dirty="0"/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75854" name="Freeform 46"/>
            <p:cNvSpPr>
              <a:spLocks/>
            </p:cNvSpPr>
            <p:nvPr/>
          </p:nvSpPr>
          <p:spPr bwMode="auto">
            <a:xfrm>
              <a:off x="5010" y="3092"/>
              <a:ext cx="749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7585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7585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7585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7585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7585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75860" name="Freeform 52"/>
            <p:cNvSpPr>
              <a:spLocks/>
            </p:cNvSpPr>
            <p:nvPr/>
          </p:nvSpPr>
          <p:spPr bwMode="auto">
            <a:xfrm>
              <a:off x="5003" y="0"/>
              <a:ext cx="364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75861" name="Freeform 53"/>
            <p:cNvSpPr>
              <a:spLocks/>
            </p:cNvSpPr>
            <p:nvPr/>
          </p:nvSpPr>
          <p:spPr bwMode="auto">
            <a:xfrm>
              <a:off x="5003" y="1"/>
              <a:ext cx="188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  <a:defRPr/>
              </a:pPr>
              <a:endParaRPr kumimoji="1" lang="ru-RU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75863" name="Freeform 55"/>
            <p:cNvSpPr>
              <a:spLocks/>
            </p:cNvSpPr>
            <p:nvPr/>
          </p:nvSpPr>
          <p:spPr bwMode="auto">
            <a:xfrm>
              <a:off x="5013" y="3924"/>
              <a:ext cx="735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3094" name="AutoShape 56"/>
            <p:cNvSpPr>
              <a:spLocks noChangeArrowheads="1"/>
            </p:cNvSpPr>
            <p:nvPr/>
          </p:nvSpPr>
          <p:spPr bwMode="hidden">
            <a:xfrm rot="5400000">
              <a:off x="2723" y="2089"/>
              <a:ext cx="4320" cy="144"/>
            </a:xfrm>
            <a:custGeom>
              <a:avLst/>
              <a:gdLst>
                <a:gd name="T0" fmla="*/ 4259 w 21600"/>
                <a:gd name="T1" fmla="*/ 71 h 21600"/>
                <a:gd name="T2" fmla="*/ 2160 w 21600"/>
                <a:gd name="T3" fmla="*/ 142 h 21600"/>
                <a:gd name="T4" fmla="*/ 61 w 21600"/>
                <a:gd name="T5" fmla="*/ 71 h 21600"/>
                <a:gd name="T6" fmla="*/ 21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rot="10800000" vert="eaVert" wrap="none" anchor="ctr"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102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303213"/>
            <a:ext cx="5607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440" y="2132013"/>
            <a:ext cx="5538787" cy="599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75867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7015" y="8323266"/>
            <a:ext cx="1336675" cy="631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0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75868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3863" y="8331200"/>
            <a:ext cx="2590800" cy="633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0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75869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00552" y="8331200"/>
            <a:ext cx="1317625" cy="633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0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4DFD2061-3C55-40E5-A872-5CA3B35802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6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333377" y="107504"/>
            <a:ext cx="6181725" cy="1584773"/>
          </a:xfrm>
        </p:spPr>
        <p:txBody>
          <a:bodyPr/>
          <a:lstStyle/>
          <a:p>
            <a:pPr eaLnBrk="1" hangingPunct="1"/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</p:txBody>
      </p:sp>
      <p:sp>
        <p:nvSpPr>
          <p:cNvPr id="9219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492896" y="1691681"/>
            <a:ext cx="3384377" cy="331212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Василькиной Марины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Александровны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старшего  воспитателя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муниципального дошкольного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образовательного учреждения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«Детский сад № 120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общеразвивающего вида»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городского округа Саранск</a:t>
            </a:r>
          </a:p>
          <a:p>
            <a:pPr eaLnBrk="1" hangingPunct="1">
              <a:buFont typeface="Wingdings" pitchFamily="2" charset="2"/>
              <a:buNone/>
            </a:pPr>
            <a:endParaRPr lang="ru-RU" sz="1400" b="1" dirty="0" smtClean="0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49275" y="5294313"/>
            <a:ext cx="554355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908052" y="6176964"/>
            <a:ext cx="4897438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033465" y="6103939"/>
            <a:ext cx="448310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20713" y="5599113"/>
            <a:ext cx="596900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33375" y="5148266"/>
            <a:ext cx="6191250" cy="25853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рождения:</a:t>
            </a:r>
            <a:r>
              <a:rPr lang="ru-RU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10.10.1978 г.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высшее,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:  высшее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окончила </a:t>
            </a:r>
            <a:r>
              <a:rPr lang="ru-RU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МГПИ 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им.М.Е.Есевьева 2000 году, 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учитель  начальных классов и 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музыки,</a:t>
            </a: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рошла переподготовку в 2018 году по программе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«Дошкольное образование с основами гувернерского дела»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квалификационной категории:</a:t>
            </a:r>
            <a:r>
              <a:rPr lang="ru-RU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06.04.2015 г.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tvospital\Desktop\20191129_084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653137"/>
            <a:ext cx="2159521" cy="29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332658" y="1547667"/>
            <a:ext cx="5544616" cy="5399087"/>
          </a:xfrm>
        </p:spPr>
        <p:txBody>
          <a:bodyPr/>
          <a:lstStyle/>
          <a:p>
            <a:pPr marL="0" algn="ctr" eaLnBrk="1" hangingPunct="1">
              <a:spcBef>
                <a:spcPct val="0"/>
              </a:spcBef>
              <a:buFontTx/>
              <a:buNone/>
            </a:pPr>
            <a:r>
              <a:rPr lang="ru-RU" sz="4000" b="1" dirty="0" smtClean="0">
                <a:solidFill>
                  <a:schemeClr val="bg2"/>
                </a:solidFill>
              </a:rPr>
              <a:t>  </a:t>
            </a:r>
            <a:br>
              <a:rPr lang="ru-RU" sz="4000" b="1" dirty="0" smtClean="0">
                <a:solidFill>
                  <a:schemeClr val="bg2"/>
                </a:solidFill>
              </a:rPr>
            </a:br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2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83968"/>
            <a:ext cx="685799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7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71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Пользователь\Desktop\ТРУШКИНА МАТЕРИАЛЫ\Благод письмо музей боевой слав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7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3" descr="F:\ОСЯЕВА\++Диплом участника ГИБД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2" y="0"/>
            <a:ext cx="7056784" cy="478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1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Спирина\дипломы\+++22.04.18 мастер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3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4" name="Rectangle 4"/>
          <p:cNvSpPr>
            <a:spLocks noChangeArrowheads="1"/>
          </p:cNvSpPr>
          <p:nvPr/>
        </p:nvSpPr>
        <p:spPr bwMode="auto">
          <a:xfrm>
            <a:off x="260352" y="2484439"/>
            <a:ext cx="5616575" cy="19389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2. Эффективность деятельности по аттестации педагогов на квалификационные категории</a:t>
            </a:r>
            <a:endParaRPr lang="ru-RU" sz="28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95739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255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552"/>
            <a:ext cx="6858000" cy="47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esktop\Изображение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8647"/>
            <a:ext cx="6858000" cy="48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0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vospital\Desktop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880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9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10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vospital\Desktop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253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63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esktop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2" y="0"/>
            <a:ext cx="695739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33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401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tvospital\Desktop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605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1700215" y="2484439"/>
            <a:ext cx="5157787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188915" y="1116015"/>
            <a:ext cx="5760367" cy="40318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200" b="1" dirty="0" smtClean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endParaRPr lang="ru-RU" sz="32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r>
              <a:rPr lang="ru-RU" sz="2800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280099"/>
                </a:solidFill>
                <a:effectLst/>
              </a:rPr>
              <a:t> </a:t>
            </a:r>
            <a:br>
              <a:rPr lang="ru-RU" sz="2400" i="1" dirty="0">
                <a:solidFill>
                  <a:srgbClr val="280099"/>
                </a:solidFill>
                <a:effectLst/>
              </a:rPr>
            </a:br>
            <a:endParaRPr lang="ru-RU" sz="2400" i="1" dirty="0">
              <a:solidFill>
                <a:srgbClr val="280099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10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2" y="0"/>
            <a:ext cx="695739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369888"/>
            <a:ext cx="5688632" cy="961752"/>
          </a:xfrm>
        </p:spPr>
        <p:txBody>
          <a:bodyPr/>
          <a:lstStyle/>
          <a:p>
            <a:r>
              <a:rPr lang="ru-RU" dirty="0" smtClean="0">
                <a:solidFill>
                  <a:schemeClr val="bg2"/>
                </a:solidFill>
              </a:rPr>
              <a:t>Аттестационный  лист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tvospital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5616"/>
            <a:ext cx="6858000" cy="82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2" y="0"/>
            <a:ext cx="695739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8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7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80224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8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688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5799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15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121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005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tvospital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40"/>
            <a:ext cx="6858000" cy="911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1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549275" y="1403353"/>
            <a:ext cx="5256213" cy="40318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endParaRPr lang="ru-RU" sz="3600" b="1" dirty="0" smtClean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4. Результаты личного участия в инновационной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(экспериментальной)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800" dirty="0">
              <a:solidFill>
                <a:srgbClr val="9900FF"/>
              </a:solidFill>
              <a:effectLst/>
            </a:endParaRPr>
          </a:p>
          <a:p>
            <a:pPr algn="ctr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400" i="1" dirty="0">
              <a:solidFill>
                <a:srgbClr val="9900FF"/>
              </a:solidFill>
              <a:effectLst/>
            </a:endParaRPr>
          </a:p>
        </p:txBody>
      </p:sp>
      <p:sp>
        <p:nvSpPr>
          <p:cNvPr id="35843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260351" y="4356100"/>
            <a:ext cx="5400675" cy="2447925"/>
          </a:xfrm>
        </p:spPr>
        <p:txBody>
          <a:bodyPr/>
          <a:lstStyle/>
          <a:p>
            <a:pPr algn="l"/>
            <a:endParaRPr lang="ru-RU" sz="2800" b="1" dirty="0" smtClean="0"/>
          </a:p>
          <a:p>
            <a:pPr algn="l"/>
            <a:endParaRPr lang="ru-RU" sz="2800" b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68"/>
            <a:ext cx="6858000" cy="913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6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7392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03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2" y="0"/>
            <a:ext cx="6878081" cy="97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95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04815" y="2339975"/>
            <a:ext cx="5256212" cy="23698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5. Обеспечение информационной открытости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еятельности образовательной организации</a:t>
            </a:r>
            <a:endParaRPr lang="ru-RU" sz="28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620713" y="1619252"/>
            <a:ext cx="5040312" cy="2739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6. Наличие собственных публикаций</a:t>
            </a: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defRPr/>
            </a:pPr>
            <a:endParaRPr lang="ru-RU" sz="4000" i="1" dirty="0"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Свидетельство проекта infourok.ru №ЖХ02058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2" y="0"/>
            <a:ext cx="6957392" cy="529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8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5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404813" y="1619253"/>
            <a:ext cx="5472459" cy="34163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800" b="1" dirty="0" smtClean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7. Наличие авторских программ, методических пособий, методических рекомендаций</a:t>
            </a:r>
            <a: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i="1" dirty="0">
                <a:solidFill>
                  <a:srgbClr val="9900FF"/>
                </a:solidFill>
                <a:effectLst/>
              </a:rPr>
              <a:t> </a:t>
            </a:r>
            <a:br>
              <a:rPr lang="ru-RU" sz="2400" i="1" dirty="0">
                <a:solidFill>
                  <a:srgbClr val="9900FF"/>
                </a:solidFill>
                <a:effectLst/>
              </a:rPr>
            </a:br>
            <a:endParaRPr lang="ru-RU" sz="2400" i="1" dirty="0">
              <a:solidFill>
                <a:srgbClr val="9900FF"/>
              </a:solidFill>
              <a:effectLst/>
            </a:endParaRPr>
          </a:p>
        </p:txBody>
      </p:sp>
      <p:sp>
        <p:nvSpPr>
          <p:cNvPr id="4608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88915" y="6300192"/>
            <a:ext cx="4752255" cy="287933"/>
          </a:xfrm>
        </p:spPr>
        <p:txBody>
          <a:bodyPr/>
          <a:lstStyle/>
          <a:p>
            <a:pPr algn="l"/>
            <a:endParaRPr lang="ru-RU" sz="2800" b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57999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2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2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>
          <a:xfrm>
            <a:off x="333377" y="539753"/>
            <a:ext cx="5543897" cy="3319463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i="1" dirty="0">
                <a:solidFill>
                  <a:schemeClr val="bg2"/>
                </a:solidFill>
              </a:rPr>
              <a:t/>
            </a:r>
            <a:br>
              <a:rPr lang="ru-RU" i="1" dirty="0">
                <a:solidFill>
                  <a:schemeClr val="bg2"/>
                </a:solidFill>
              </a:rPr>
            </a:br>
            <a:endParaRPr lang="ru-RU" dirty="0"/>
          </a:p>
        </p:txBody>
      </p:sp>
      <p:sp>
        <p:nvSpPr>
          <p:cNvPr id="5427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260350" y="3419476"/>
            <a:ext cx="5265738" cy="5113339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000" b="1" dirty="0" smtClean="0"/>
          </a:p>
          <a:p>
            <a:pPr>
              <a:lnSpc>
                <a:spcPct val="90000"/>
              </a:lnSpc>
            </a:pPr>
            <a:endParaRPr lang="ru-RU" sz="2000" b="1" dirty="0" smtClean="0"/>
          </a:p>
          <a:p>
            <a:pPr algn="l">
              <a:lnSpc>
                <a:spcPct val="90000"/>
              </a:lnSpc>
            </a:pPr>
            <a:r>
              <a:rPr lang="ru-RU" sz="2000" b="1" dirty="0" smtClean="0"/>
              <a:t>     </a:t>
            </a:r>
            <a:endParaRPr lang="ru-RU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57999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1338" cy="92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0026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Эфир.спра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22"/>
            <a:ext cx="6858000" cy="914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8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vospital\Desktop\АТТЕСТАЦИЯ 2020г\Семина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690262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tvospital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tvospital\Desktop\Представление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9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tvospital\Desktop\Сертифи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0102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2" y="0"/>
            <a:ext cx="695739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81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3968"/>
            <a:ext cx="6858000" cy="486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414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vospital\Desktop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2" y="0"/>
            <a:ext cx="695739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2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Изображение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6145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6768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260352" y="2843215"/>
            <a:ext cx="5472113" cy="243143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9. Проведение старшим воспитателем открытых занятий, мастер-классов, мероприятий</a:t>
            </a:r>
            <a: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40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973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115890" y="3205163"/>
            <a:ext cx="6337300" cy="13234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i="1" dirty="0">
                <a:solidFill>
                  <a:srgbClr val="9900FF"/>
                </a:solidFill>
                <a:effectLst/>
              </a:rPr>
              <a:t/>
            </a:r>
            <a:br>
              <a:rPr lang="ru-RU" sz="4000" i="1" dirty="0">
                <a:solidFill>
                  <a:srgbClr val="9900FF"/>
                </a:solidFill>
                <a:effectLst/>
              </a:rPr>
            </a:br>
            <a:endParaRPr lang="ru-RU" sz="4000" i="1" dirty="0">
              <a:solidFill>
                <a:srgbClr val="9900FF"/>
              </a:solidFill>
              <a:effectLst/>
            </a:endParaRPr>
          </a:p>
        </p:txBody>
      </p:sp>
      <p:pic>
        <p:nvPicPr>
          <p:cNvPr id="1027" name="Picture 3" descr="C:\Users\stvospital\Desktop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6882"/>
            <a:ext cx="6858000" cy="52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52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4664" y="4387334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10. Экспертная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stvospital\Desktop\Предст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520"/>
            <a:ext cx="6858000" cy="92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08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tvospital\Desktop\Эксперт.дея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4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33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0648" y="2339752"/>
            <a:ext cx="56886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11. Общественно-педагогическая активность: участие в работе педагогических сообществ, комиссиях, жюри конкурсов</a:t>
            </a:r>
            <a:endParaRPr lang="ru-RU" sz="2800" b="1" dirty="0">
              <a:solidFill>
                <a:schemeClr val="bg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tvospital\Desktop\1175358-148-149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739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210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4126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stvospital\Desktop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00" y="0"/>
            <a:ext cx="70294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3965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stvospital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539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5799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439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stvospital\Desktop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96"/>
            <a:ext cx="6891338" cy="918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383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058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98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tvospital\Desktop\Изображение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00" y="0"/>
            <a:ext cx="7029400" cy="57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9352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342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419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2696" y="2123728"/>
            <a:ext cx="4896544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1" dirty="0" smtClean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 Личное </a:t>
            </a: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профессиональных 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конкурсах</a:t>
            </a:r>
            <a:r>
              <a:rPr lang="ru-RU" sz="2800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ru-RU" sz="2800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2800" i="1" dirty="0">
              <a:solidFill>
                <a:srgbClr val="99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88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F:\ШУБНИКОВА МАТЕРИАЛЫ\книжка малы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5297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1345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2696" y="2123728"/>
            <a:ext cx="489654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r>
              <a:rPr lang="ru-RU" sz="2800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800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2800" i="1" dirty="0">
              <a:solidFill>
                <a:srgbClr val="99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536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39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7292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tvospital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0992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tvospital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4764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tvospital\Desktop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688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1637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stvospital\Desktop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2" y="-324544"/>
            <a:ext cx="70567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49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731873"/>
      </p:ext>
    </p:extLst>
  </p:cSld>
  <p:clrMapOvr>
    <a:masterClrMapping/>
  </p:clrMapOvr>
</p:sld>
</file>

<file path=ppt/theme/theme1.xml><?xml version="1.0" encoding="utf-8"?>
<a:theme xmlns:a="http://schemas.openxmlformats.org/drawingml/2006/main" name="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Кимоно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6425</TotalTime>
  <Words>138</Words>
  <Application>Microsoft Office PowerPoint</Application>
  <PresentationFormat>Экран (4:3)</PresentationFormat>
  <Paragraphs>52</Paragraphs>
  <Slides>89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Кимоно</vt:lpstr>
      <vt:lpstr>           Министерство образования РМ  </vt:lpstr>
      <vt:lpstr>Презентация PowerPoint</vt:lpstr>
      <vt:lpstr>Аттестационный  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Старший воспитатель</cp:lastModifiedBy>
  <cp:revision>275</cp:revision>
  <cp:lastPrinted>1601-01-01T00:00:00Z</cp:lastPrinted>
  <dcterms:created xsi:type="dcterms:W3CDTF">2010-08-04T11:06:49Z</dcterms:created>
  <dcterms:modified xsi:type="dcterms:W3CDTF">2020-02-20T07:06:25Z</dcterms:modified>
</cp:coreProperties>
</file>