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3" r:id="rId13"/>
    <p:sldId id="276" r:id="rId14"/>
    <p:sldId id="279" r:id="rId15"/>
    <p:sldId id="275" r:id="rId16"/>
    <p:sldId id="282" r:id="rId17"/>
    <p:sldId id="277" r:id="rId18"/>
    <p:sldId id="283" r:id="rId19"/>
    <p:sldId id="281" r:id="rId20"/>
    <p:sldId id="278" r:id="rId21"/>
    <p:sldId id="288" r:id="rId22"/>
    <p:sldId id="287" r:id="rId23"/>
    <p:sldId id="285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4225" autoAdjust="0"/>
  </p:normalViewPr>
  <p:slideViewPr>
    <p:cSldViewPr>
      <p:cViewPr varScale="1">
        <p:scale>
          <a:sx n="61" d="100"/>
          <a:sy n="61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E673-EC47-4F75-8A3B-0E48BF279416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B19C-AA71-4C5B-AAC7-55818D519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B19C-AA71-4C5B-AAC7-55818D5196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77A4DE-A021-474C-976A-802A1C634174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34AE7D-7CE4-401B-BEAA-4481498D5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D5068E-26D4-419B-A0F0-2ECA3FA7C4A9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E787EE-EDD8-4026-8AB0-1BFF736C1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3E437DB-C2FE-44D2-9FA2-DC447FD603F5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A3FEBD-DE06-4730-8AF0-314B5647F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2BB6FB-F1C4-44B3-9647-1056788DD30A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15F718-C0D7-489A-8A90-5421F0336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063C15-697B-480B-AA80-36C04F7389EF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AD00893A-DE4A-40C3-98C0-16F241EE16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F55506-814B-4433-A6B4-ED6587632528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D5ED30-2993-47C1-9CF6-A6E14EC1CE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45482D-7DD7-4434-81E5-CA5FF806E7E5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BA27D4-0A89-4205-BAAA-B06B26D98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DEDCE-4BE6-47C8-A3AE-5D97774BAC66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9AC6ED-E320-4DA7-87E4-5C03FA61E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CDE574-1BEC-4687-9FDA-A5514540530F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52A9F4-D03F-4C16-BF8C-9F6584CA0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1FBB4C-0F9F-4C72-8054-8CE3F207E4F5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0C3F72-E5D4-4003-AC40-EEEAB33FB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A2D2C-0785-47AB-A72E-C36D513FA1AC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84CAC-0B21-4FDE-BB81-D1614407B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9889D72-FB56-4D40-928C-7C0634FAD23C}" type="datetimeFigureOut">
              <a:rPr lang="ru-RU" smtClean="0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940DFD4-274C-4353-940F-E9BE772F8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6444208" cy="214314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ЛОГОПЕДИЧЕСКИЙ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071786"/>
            <a:ext cx="5976664" cy="3525566"/>
          </a:xfrm>
        </p:spPr>
        <p:txBody>
          <a:bodyPr>
            <a:normAutofit fontScale="55000" lnSpcReduction="20000"/>
          </a:bodyPr>
          <a:lstStyle/>
          <a:p>
            <a:endParaRPr lang="ru-RU" sz="7700" b="1" dirty="0" smtClean="0"/>
          </a:p>
          <a:p>
            <a:pPr algn="ctr"/>
            <a:r>
              <a:rPr lang="ru-RU" sz="7700" b="1" dirty="0" smtClean="0"/>
              <a:t>«Веселый язычок</a:t>
            </a:r>
            <a:r>
              <a:rPr lang="ru-RU" sz="7700" b="1" dirty="0"/>
              <a:t>»</a:t>
            </a:r>
            <a:endParaRPr lang="ru-RU" sz="7700" dirty="0" smtClean="0"/>
          </a:p>
          <a:p>
            <a:endParaRPr lang="ru-RU" sz="3100" b="1" dirty="0"/>
          </a:p>
          <a:p>
            <a:endParaRPr lang="ru-RU" sz="3100" b="1" dirty="0" smtClean="0"/>
          </a:p>
          <a:p>
            <a:endParaRPr lang="ru-RU" sz="4100" b="1" dirty="0" smtClean="0"/>
          </a:p>
          <a:p>
            <a:r>
              <a:rPr lang="ru-RU" sz="4100" b="1" dirty="0" smtClean="0"/>
              <a:t>Учитель-логопед:</a:t>
            </a:r>
            <a:r>
              <a:rPr lang="ru-RU" sz="4100" dirty="0" smtClean="0"/>
              <a:t> </a:t>
            </a:r>
          </a:p>
          <a:p>
            <a:r>
              <a:rPr lang="ru-RU" sz="4100" dirty="0" smtClean="0"/>
              <a:t>Ющишина В.В.</a:t>
            </a:r>
          </a:p>
          <a:p>
            <a:r>
              <a:rPr lang="ru-RU" sz="5400" dirty="0" smtClean="0"/>
              <a:t> 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07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III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 - заключительный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8172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 выставки фотографий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артикуляционных упражнений,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выполненных детьми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85728"/>
            <a:ext cx="81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Организационные формы работы над проектом: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36912"/>
            <a:ext cx="767236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-Занятия;</a:t>
            </a:r>
          </a:p>
          <a:p>
            <a:pPr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-Наблюдения;</a:t>
            </a:r>
          </a:p>
          <a:p>
            <a:pPr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-Самостоятельная работа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детей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 родителями по заданию логопеда;</a:t>
            </a:r>
          </a:p>
          <a:p>
            <a:pPr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-обсуждение.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Фотовыставка артикуляционных упражнений, выполненных участниками проекта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«Мой веселый язычок»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5014" y="404664"/>
            <a:ext cx="3273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Окошечко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65" t="15852"/>
          <a:stretch>
            <a:fillRect/>
          </a:stretch>
        </p:blipFill>
        <p:spPr bwMode="auto">
          <a:xfrm>
            <a:off x="323528" y="1484783"/>
            <a:ext cx="5400600" cy="39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20180918_105120.jpg"/>
          <p:cNvPicPr>
            <a:picLocks noChangeAspect="1"/>
          </p:cNvPicPr>
          <p:nvPr/>
        </p:nvPicPr>
        <p:blipFill>
          <a:blip r:embed="rId3" cstate="print"/>
          <a:srcRect l="9051" r="8263" b="28758"/>
          <a:stretch>
            <a:fillRect/>
          </a:stretch>
        </p:blipFill>
        <p:spPr>
          <a:xfrm>
            <a:off x="4202546" y="3501008"/>
            <a:ext cx="4621504" cy="295232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Заборчик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MG_20180918_091304.jpg"/>
          <p:cNvPicPr>
            <a:picLocks noChangeAspect="1"/>
          </p:cNvPicPr>
          <p:nvPr/>
        </p:nvPicPr>
        <p:blipFill>
          <a:blip r:embed="rId2" cstate="print"/>
          <a:srcRect l="10801" b="15510"/>
          <a:stretch>
            <a:fillRect/>
          </a:stretch>
        </p:blipFill>
        <p:spPr>
          <a:xfrm>
            <a:off x="251520" y="1196752"/>
            <a:ext cx="4608512" cy="3236579"/>
          </a:xfrm>
          <a:prstGeom prst="rect">
            <a:avLst/>
          </a:prstGeom>
        </p:spPr>
      </p:pic>
      <p:pic>
        <p:nvPicPr>
          <p:cNvPr id="8" name="Рисунок 7" descr="IMG_20180918_091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680935" cy="347065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0"/>
            <a:ext cx="2778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Блинчик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MG_20180918_105602.jpg"/>
          <p:cNvPicPr>
            <a:picLocks noChangeAspect="1"/>
          </p:cNvPicPr>
          <p:nvPr/>
        </p:nvPicPr>
        <p:blipFill>
          <a:blip r:embed="rId2" cstate="print"/>
          <a:srcRect l="19288" t="9640" r="29525" b="19199"/>
          <a:stretch>
            <a:fillRect/>
          </a:stretch>
        </p:blipFill>
        <p:spPr>
          <a:xfrm>
            <a:off x="1403648" y="1052736"/>
            <a:ext cx="5400600" cy="556677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445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Лопаточка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IMG_20180918_104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6798294" cy="504056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5258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Часик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MG_20180918_105610.jpg"/>
          <p:cNvPicPr>
            <a:picLocks noChangeAspect="1"/>
          </p:cNvPicPr>
          <p:nvPr/>
        </p:nvPicPr>
        <p:blipFill>
          <a:blip r:embed="rId2" cstate="print"/>
          <a:srcRect l="15373" t="10874" r="20824" b="13830"/>
          <a:stretch>
            <a:fillRect/>
          </a:stretch>
        </p:blipFill>
        <p:spPr>
          <a:xfrm>
            <a:off x="1043608" y="1097742"/>
            <a:ext cx="6192688" cy="541860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2811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IMG_20180918_090858.jpg"/>
          <p:cNvPicPr>
            <a:picLocks noChangeAspect="1"/>
          </p:cNvPicPr>
          <p:nvPr/>
        </p:nvPicPr>
        <p:blipFill>
          <a:blip r:embed="rId2" cstate="print"/>
          <a:srcRect t="10228"/>
          <a:stretch>
            <a:fillRect/>
          </a:stretch>
        </p:blipFill>
        <p:spPr>
          <a:xfrm>
            <a:off x="323528" y="1268760"/>
            <a:ext cx="7596336" cy="50562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MG_20180918_091035.jpg"/>
          <p:cNvPicPr>
            <a:picLocks noChangeAspect="1"/>
          </p:cNvPicPr>
          <p:nvPr/>
        </p:nvPicPr>
        <p:blipFill>
          <a:blip r:embed="rId2" cstate="print"/>
          <a:srcRect t="21323" r="5901" b="22385"/>
          <a:stretch>
            <a:fillRect/>
          </a:stretch>
        </p:blipFill>
        <p:spPr>
          <a:xfrm>
            <a:off x="251520" y="1988840"/>
            <a:ext cx="7955057" cy="352839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172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824440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Недостаточная подвижность органов артикуляции (язык, губы, нижняя челюсть, мягкое нёбо);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Нарушение точности, силы и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дифференцированности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движений органов артикуляции.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Варенье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1\Desktop\дети старшей гр фото\IMG_20180918_091224.jpg"/>
          <p:cNvPicPr>
            <a:picLocks noChangeAspect="1" noChangeArrowheads="1"/>
          </p:cNvPicPr>
          <p:nvPr/>
        </p:nvPicPr>
        <p:blipFill>
          <a:blip r:embed="rId2" cstate="print"/>
          <a:srcRect l="30263" t="10648" b="11269"/>
          <a:stretch>
            <a:fillRect/>
          </a:stretch>
        </p:blipFill>
        <p:spPr bwMode="auto">
          <a:xfrm>
            <a:off x="395536" y="1052735"/>
            <a:ext cx="4752528" cy="3945495"/>
          </a:xfrm>
          <a:prstGeom prst="rect">
            <a:avLst/>
          </a:prstGeom>
          <a:noFill/>
        </p:spPr>
      </p:pic>
      <p:pic>
        <p:nvPicPr>
          <p:cNvPr id="8" name="Рисунок 7" descr="IMG_20180918_104927.jpg"/>
          <p:cNvPicPr>
            <a:picLocks noChangeAspect="1"/>
          </p:cNvPicPr>
          <p:nvPr/>
        </p:nvPicPr>
        <p:blipFill>
          <a:blip r:embed="rId3" cstate="print"/>
          <a:srcRect l="27950" t="9640" r="14563" b="6454"/>
          <a:stretch>
            <a:fillRect/>
          </a:stretch>
        </p:blipFill>
        <p:spPr>
          <a:xfrm>
            <a:off x="4860032" y="3212976"/>
            <a:ext cx="3096344" cy="335083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8_10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005132" cy="5193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147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Парус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8_105621.jpg"/>
          <p:cNvPicPr>
            <a:picLocks noChangeAspect="1"/>
          </p:cNvPicPr>
          <p:nvPr/>
        </p:nvPicPr>
        <p:blipFill>
          <a:blip r:embed="rId2" cstate="print"/>
          <a:srcRect l="25588" t="7516" r="19288" b="24510"/>
          <a:stretch>
            <a:fillRect/>
          </a:stretch>
        </p:blipFill>
        <p:spPr>
          <a:xfrm>
            <a:off x="395536" y="908721"/>
            <a:ext cx="4608512" cy="4213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Пароход гудит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G_20180918_104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4788024" cy="355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8_091358.jpg"/>
          <p:cNvPicPr>
            <a:picLocks noChangeAspect="1"/>
          </p:cNvPicPr>
          <p:nvPr/>
        </p:nvPicPr>
        <p:blipFill>
          <a:blip r:embed="rId2" cstate="print"/>
          <a:srcRect l="9496" t="15370" r="5036"/>
          <a:stretch>
            <a:fillRect/>
          </a:stretch>
        </p:blipFill>
        <p:spPr>
          <a:xfrm>
            <a:off x="539552" y="1316153"/>
            <a:ext cx="7200800" cy="528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3147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G_20180918_104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77072"/>
            <a:ext cx="3393556" cy="251613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172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81724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Выработка                                             полноценных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Движений                                                          и определенных положений                      органов                                     артикуляционного аппарата, необходимых для правильного произношения звуков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1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5689"/>
            <a:ext cx="831641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1. Развитие мышц речевого аппарата.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2. Формирование                          артикуляционных  укладов, необходимых  для постановки нарушенных звуков.</a:t>
            </a:r>
          </a:p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3. создание положительного эмоционального настроя у детей                    и желания заниматься.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85728"/>
            <a:ext cx="81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8143932" cy="32441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полноценные  движения и 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Определенные положения органов артикуляционного аппарата,  необходимые для правильного произношения звуков.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1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71678"/>
            <a:ext cx="817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Долгосрочный 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(6-8 недель)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85728"/>
            <a:ext cx="81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Участники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81108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Подгруппа  детей с ОНР старшей логопедической группы  «Теремок»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172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Планируемое время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реализацию проекта по этапам: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967335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- подготовительный</a:t>
            </a:r>
            <a:endParaRPr lang="ru-RU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7886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Проведение диагностики                 речи детей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(3 недели)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17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ru-RU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- основной </a:t>
            </a:r>
            <a:endParaRPr lang="ru-RU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8820472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Знакомство с органами артикуляции        и проведение артикуляционных упражнений: (4-6 недель)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«Знакомство с домиком Язычка»;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2.«в гостях у язычка»;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.«Прогулка язычка»;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 «Друзья язычка. Возвращение домой»;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5.«язычок в гостях у свистящей семейки»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6.«Язычок в гостях у шипящей семейки»;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7.«В гостях у братьев л и ль»;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8.«В гостях у братьев Р 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»;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9. «Язычок на поляне звуков и слогов»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</TotalTime>
  <Words>309</Words>
  <Application>Microsoft Office PowerPoint</Application>
  <PresentationFormat>Экран (4:3)</PresentationFormat>
  <Paragraphs>69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ЛОГОПЕДИЧЕСКИЙ  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ПРОЕКТ</dc:title>
  <dc:creator>Admin</dc:creator>
  <cp:lastModifiedBy>1</cp:lastModifiedBy>
  <cp:revision>41</cp:revision>
  <dcterms:created xsi:type="dcterms:W3CDTF">2015-10-26T18:41:41Z</dcterms:created>
  <dcterms:modified xsi:type="dcterms:W3CDTF">2018-09-18T16:36:42Z</dcterms:modified>
</cp:coreProperties>
</file>