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1" r:id="rId2"/>
    <p:sldId id="292" r:id="rId3"/>
    <p:sldId id="293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90" r:id="rId20"/>
    <p:sldId id="294" r:id="rId21"/>
    <p:sldId id="295" r:id="rId22"/>
    <p:sldId id="296" r:id="rId23"/>
    <p:sldId id="29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426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CDB71-A457-46B0-8327-F1864507314F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D3A16-2A72-44D4-A779-7A2ABD0620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761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5035-1335-425F-81E4-82CFB651CB1A}" type="datetimeFigureOut">
              <a:rPr lang="ru-RU" smtClean="0"/>
              <a:pPr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2">
            <a:lum bright="40000" contrast="1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02" y="1785926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 Что такое микроскоп?»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714620"/>
            <a:ext cx="3545305" cy="3370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388" y="5572140"/>
            <a:ext cx="1803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smtClean="0"/>
              <a:t> Маркелова О.Н.</a:t>
            </a:r>
          </a:p>
          <a:p>
            <a:r>
              <a:rPr lang="ru-RU" dirty="0" err="1" smtClean="0"/>
              <a:t>Ингелевич</a:t>
            </a:r>
            <a:r>
              <a:rPr lang="ru-RU" dirty="0" smtClean="0"/>
              <a:t> Е.Ю.</a:t>
            </a:r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1163.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0648"/>
            <a:ext cx="3781425" cy="5715000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3149803" y="2809276"/>
            <a:ext cx="1786129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148064" y="270892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ШТАТИВ</a:t>
            </a:r>
            <a:r>
              <a:rPr lang="ru-RU" sz="2800" dirty="0" smtClean="0"/>
              <a:t> – собирает все части микроскопа в единое целое.</a:t>
            </a:r>
            <a:endParaRPr lang="ru-RU" sz="2800" dirty="0"/>
          </a:p>
        </p:txBody>
      </p:sp>
      <p:sp>
        <p:nvSpPr>
          <p:cNvPr id="15" name="Стрелка влево 14"/>
          <p:cNvSpPr/>
          <p:nvPr/>
        </p:nvSpPr>
        <p:spPr>
          <a:xfrm>
            <a:off x="3131840" y="5013176"/>
            <a:ext cx="1440160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4437112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 нижней части штатива прикреплено </a:t>
            </a:r>
            <a:r>
              <a:rPr lang="ru-RU" sz="2800" b="1" u="sng" dirty="0" smtClean="0"/>
              <a:t>ОСНОВАНИЕ</a:t>
            </a:r>
            <a:r>
              <a:rPr lang="ru-RU" sz="2800" dirty="0" smtClean="0"/>
              <a:t>. Оно придаёт устойчивость микроскопу.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15107" y="404664"/>
            <a:ext cx="43893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верхней части на штативе находится  </a:t>
            </a:r>
            <a:r>
              <a:rPr lang="ru-RU" sz="2800" b="1" u="sng" dirty="0" smtClean="0"/>
              <a:t>ТУБУС</a:t>
            </a:r>
            <a:r>
              <a:rPr lang="ru-RU" sz="2800" dirty="0" smtClean="0"/>
              <a:t> – длинная полая трубка, где располагается окуляр.</a:t>
            </a:r>
            <a:endParaRPr lang="ru-RU" sz="2800" dirty="0"/>
          </a:p>
        </p:txBody>
      </p:sp>
      <p:sp>
        <p:nvSpPr>
          <p:cNvPr id="18" name="Стрелка влево 17"/>
          <p:cNvSpPr/>
          <p:nvPr/>
        </p:nvSpPr>
        <p:spPr>
          <a:xfrm>
            <a:off x="2555776" y="1340768"/>
            <a:ext cx="1656184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1472" y="142852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u="sng" dirty="0" smtClean="0"/>
          </a:p>
          <a:p>
            <a:endParaRPr lang="ru-RU" sz="2400" dirty="0"/>
          </a:p>
        </p:txBody>
      </p:sp>
      <p:pic>
        <p:nvPicPr>
          <p:cNvPr id="9" name="Рисунок 8" descr="1163.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004048" y="1628800"/>
            <a:ext cx="3133353" cy="4735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18864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Оптическая часть микроскопа: объектив и окуляр.</a:t>
            </a:r>
            <a:endParaRPr lang="ru-RU" sz="28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okuljar-mikroskop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6373" y="832302"/>
            <a:ext cx="2118115" cy="1588586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4932040" y="1844824"/>
            <a:ext cx="93610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9512" y="912293"/>
            <a:ext cx="48245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ОКУЛЯР</a:t>
            </a:r>
            <a:r>
              <a:rPr lang="ru-RU" sz="2800" dirty="0" smtClean="0"/>
              <a:t> находится в длинной полой трубке и при желании мы можем сменить окуляр на более мощный – он легко </a:t>
            </a:r>
          </a:p>
          <a:p>
            <a:r>
              <a:rPr lang="ru-RU" sz="2800" dirty="0" smtClean="0"/>
              <a:t>извлекается из тубуса.</a:t>
            </a:r>
          </a:p>
          <a:p>
            <a:r>
              <a:rPr lang="ru-RU" sz="2800" dirty="0" smtClean="0"/>
              <a:t>Сила линз указана на оправе.</a:t>
            </a:r>
          </a:p>
          <a:p>
            <a:endParaRPr lang="ru-RU" sz="2800" dirty="0" smtClean="0"/>
          </a:p>
          <a:p>
            <a:r>
              <a:rPr lang="ru-RU" sz="2800" dirty="0" smtClean="0"/>
              <a:t>На другом конце тубуса  имеется вращающий диск, на котором расположены</a:t>
            </a:r>
          </a:p>
          <a:p>
            <a:r>
              <a:rPr lang="ru-RU" sz="2800" b="1" u="sng" dirty="0" smtClean="0"/>
              <a:t>ОБЪЕКТИВЫ</a:t>
            </a:r>
            <a:r>
              <a:rPr lang="ru-RU" sz="2800" dirty="0" smtClean="0"/>
              <a:t>.У нашего микроскопа их три.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15" name="Стрелка вправо 14"/>
          <p:cNvSpPr/>
          <p:nvPr/>
        </p:nvSpPr>
        <p:spPr>
          <a:xfrm rot="20052656">
            <a:off x="4505907" y="4329915"/>
            <a:ext cx="289989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214290"/>
            <a:ext cx="489654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 объективом находится </a:t>
            </a:r>
            <a:r>
              <a:rPr lang="ru-RU" sz="2800" b="1" u="sng" dirty="0" smtClean="0"/>
              <a:t>ПРЕДМЕТНЫЙ СТОЛИК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Это то самое место, куда необходимо помещать исследуемые объекты.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800" dirty="0" smtClean="0"/>
              <a:t>С обеих сторон микроскопа есть два больших </a:t>
            </a:r>
            <a:r>
              <a:rPr lang="ru-RU" sz="2800" b="1" u="sng" dirty="0" smtClean="0"/>
              <a:t>ВИНТА</a:t>
            </a:r>
            <a:r>
              <a:rPr lang="ru-RU" sz="2800" b="1" dirty="0" smtClean="0"/>
              <a:t>, </a:t>
            </a:r>
            <a:r>
              <a:rPr lang="ru-RU" sz="2800" dirty="0" smtClean="0"/>
              <a:t>они нужны для того, чтобы приближать или отдалять предмет от объектива,  - так настраивается </a:t>
            </a:r>
            <a:r>
              <a:rPr lang="ru-RU" sz="2800" b="1" u="sng" dirty="0" smtClean="0"/>
              <a:t>резкость.</a:t>
            </a:r>
          </a:p>
        </p:txBody>
      </p:sp>
      <p:pic>
        <p:nvPicPr>
          <p:cNvPr id="8" name="Рисунок 7" descr="1163.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32656"/>
            <a:ext cx="3781425" cy="5715000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2698940">
            <a:off x="3630529" y="2379331"/>
            <a:ext cx="2822984" cy="5431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1097806">
            <a:off x="4947763" y="4217638"/>
            <a:ext cx="295232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lum bright="40000" contrast="4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95936" y="1268760"/>
            <a:ext cx="514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</a:t>
            </a:r>
            <a:endParaRPr lang="ru-RU" sz="2400" b="1" dirty="0"/>
          </a:p>
        </p:txBody>
      </p:sp>
      <p:pic>
        <p:nvPicPr>
          <p:cNvPr id="16" name="Рисунок 15" descr="P_20191119_0948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259974" y="1708245"/>
            <a:ext cx="4668011" cy="3501008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 rot="10800000">
            <a:off x="2771800" y="3861048"/>
            <a:ext cx="1224136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484784"/>
            <a:ext cx="4464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В большинство микроскопов встроена лампочка, которая направляет необходимый поток света, так чтобы вам не надо заботится об освещении.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Подсветка помогает лучше рассмотреть образец.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0381" y="6429396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/>
              <a:t>               </a:t>
            </a:r>
            <a:endParaRPr lang="ru-RU" sz="2000" b="1" dirty="0"/>
          </a:p>
        </p:txBody>
      </p:sp>
      <p:pic>
        <p:nvPicPr>
          <p:cNvPr id="13" name="Рисунок 12" descr="microscope-311859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844824"/>
            <a:ext cx="3128699" cy="31409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544" y="764704"/>
            <a:ext cx="51845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Правило 1</a:t>
            </a:r>
            <a:r>
              <a:rPr lang="ru-RU" sz="2400" b="1" u="sng" dirty="0" smtClean="0"/>
              <a:t> </a:t>
            </a:r>
            <a:r>
              <a:rPr lang="ru-RU" sz="2400" dirty="0" smtClean="0"/>
              <a:t>– работаем сидя.</a:t>
            </a:r>
          </a:p>
          <a:p>
            <a:r>
              <a:rPr lang="ru-RU" sz="2800" b="1" u="sng" dirty="0" smtClean="0"/>
              <a:t>Правило 2 </a:t>
            </a:r>
            <a:r>
              <a:rPr lang="ru-RU" sz="2400" dirty="0" smtClean="0"/>
              <a:t>– не зажмуриваем глаза.</a:t>
            </a:r>
          </a:p>
          <a:p>
            <a:r>
              <a:rPr lang="ru-RU" sz="2800" b="1" u="sng" dirty="0" smtClean="0"/>
              <a:t>Правило 3</a:t>
            </a:r>
            <a:r>
              <a:rPr lang="ru-RU" sz="2400" b="1" u="sng" dirty="0" smtClean="0"/>
              <a:t> </a:t>
            </a:r>
            <a:r>
              <a:rPr lang="ru-RU" sz="2400" dirty="0" smtClean="0"/>
              <a:t>– правильно кладём предметное стекло.</a:t>
            </a:r>
          </a:p>
          <a:p>
            <a:r>
              <a:rPr lang="ru-RU" sz="2400" dirty="0" smtClean="0"/>
              <a:t>Положите предмет, который собираетесь рассмотреть, на предметный столик.</a:t>
            </a:r>
          </a:p>
          <a:p>
            <a:r>
              <a:rPr lang="ru-RU" sz="2400" dirty="0" smtClean="0"/>
              <a:t>Вращая винт и наблюдая сбоку за расстоянием между объективом и объектом, опустите объектив почти до соприкосновения с объектом. Готово! Ну а теперь смотрите в окуляр и очень медленно вращайте на себя и от себя винт фокусировки, пока изображение не станет четким.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8864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2"/>
                </a:solidFill>
              </a:rPr>
              <a:t>ПРАВИЛА РАБОТЫ С МИКРОСКОПОМ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14285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       </a:t>
            </a:r>
            <a:r>
              <a:rPr lang="ru-RU" sz="2800" u="sng" dirty="0" smtClean="0">
                <a:ln w="18415" cmpd="sng">
                  <a:solidFill>
                    <a:srgbClr val="00B05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входит в набор юного ЭКОБИОЛОГА?</a:t>
            </a:r>
            <a:endParaRPr lang="ru-RU" sz="2000" u="sng" dirty="0">
              <a:ln w="18415" cmpd="sng">
                <a:solidFill>
                  <a:srgbClr val="00B05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326084_f665dbd6ce534dcfb241802649def9ae_mv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9040"/>
            <a:ext cx="3322170" cy="23762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Рисунок 10" descr="pincet-anatomicheskiy-hirurgicheskiy-2133950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928670"/>
            <a:ext cx="2132360" cy="10081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Рисунок 11" descr="P_20191119_0943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08720"/>
            <a:ext cx="3456384" cy="2592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Рисунок 12" descr="P_20191119_094335.jpg"/>
          <p:cNvPicPr>
            <a:picLocks noChangeAspect="1"/>
          </p:cNvPicPr>
          <p:nvPr/>
        </p:nvPicPr>
        <p:blipFill>
          <a:blip r:embed="rId8" cstate="print"/>
          <a:srcRect t="35562" r="33321" b="-1320"/>
          <a:stretch>
            <a:fillRect/>
          </a:stretch>
        </p:blipFill>
        <p:spPr>
          <a:xfrm>
            <a:off x="3707904" y="2420888"/>
            <a:ext cx="2232248" cy="16510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 descr="IMG-20191126-WA0006.jpg"/>
          <p:cNvPicPr>
            <a:picLocks noChangeAspect="1"/>
          </p:cNvPicPr>
          <p:nvPr/>
        </p:nvPicPr>
        <p:blipFill>
          <a:blip r:embed="rId9" cstate="print"/>
          <a:srcRect l="17198" t="29928" r="25938" b="27673"/>
          <a:stretch>
            <a:fillRect/>
          </a:stretch>
        </p:blipFill>
        <p:spPr>
          <a:xfrm>
            <a:off x="6228184" y="4941168"/>
            <a:ext cx="2736304" cy="12241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Рисунок 14" descr="IMG-20191126-WA0007.jpg"/>
          <p:cNvPicPr>
            <a:picLocks noChangeAspect="1"/>
          </p:cNvPicPr>
          <p:nvPr/>
        </p:nvPicPr>
        <p:blipFill>
          <a:blip r:embed="rId10" cstate="print"/>
          <a:srcRect t="18151" r="3258" b="34376"/>
          <a:stretch>
            <a:fillRect/>
          </a:stretch>
        </p:blipFill>
        <p:spPr>
          <a:xfrm>
            <a:off x="3428992" y="4643446"/>
            <a:ext cx="2424373" cy="19828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Рисунок 15" descr="IMG-20191126-WA0004.jpg"/>
          <p:cNvPicPr>
            <a:picLocks noChangeAspect="1"/>
          </p:cNvPicPr>
          <p:nvPr/>
        </p:nvPicPr>
        <p:blipFill>
          <a:blip r:embed="rId11" cstate="print"/>
          <a:srcRect l="12346" t="2248" r="13485" b="359"/>
          <a:stretch>
            <a:fillRect/>
          </a:stretch>
        </p:blipFill>
        <p:spPr>
          <a:xfrm>
            <a:off x="6372200" y="2852936"/>
            <a:ext cx="2376264" cy="18722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Рисунок 16" descr="IMG-20191126-WA0005.jpg"/>
          <p:cNvPicPr>
            <a:picLocks noChangeAspect="1"/>
          </p:cNvPicPr>
          <p:nvPr/>
        </p:nvPicPr>
        <p:blipFill>
          <a:blip r:embed="rId12" cstate="print"/>
          <a:srcRect l="18913" t="6127" r="19461" b="7380"/>
          <a:stretch>
            <a:fillRect/>
          </a:stretch>
        </p:blipFill>
        <p:spPr>
          <a:xfrm>
            <a:off x="6228184" y="692696"/>
            <a:ext cx="2736304" cy="20162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051720" y="27089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Микроскоп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3928" y="17008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пинцет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08304" y="23488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Реактивы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3928" y="35730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Пробирки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868" y="621508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Микротом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372200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Пластиковая пипетка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9512" y="551723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Предметные и покровные стёкла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16216" y="43651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Готовые образцы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214290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3200" b="1" u="sng" dirty="0" smtClean="0"/>
              <a:t>Где используются микроскопы?</a:t>
            </a:r>
            <a:endParaRPr lang="ru-RU" sz="2800" b="1" u="sng" dirty="0" smtClean="0"/>
          </a:p>
          <a:p>
            <a:pPr algn="ctr"/>
            <a:r>
              <a:rPr lang="ru-RU" sz="2800" b="1" u="sng" dirty="0" smtClean="0"/>
              <a:t>В медицине: </a:t>
            </a:r>
            <a:r>
              <a:rPr lang="ru-RU" sz="2400" b="1" dirty="0" smtClean="0"/>
              <a:t>с их помощью проводят микрохирургические операции, в лабораториях изучают бактерии и вирусы. Микроскоп можно встретить у офтальмологов, стоматологов, хирургов, лаборантов и многих других врачей.</a:t>
            </a:r>
          </a:p>
        </p:txBody>
      </p:sp>
      <p:pic>
        <p:nvPicPr>
          <p:cNvPr id="10" name="Рисунок 9" descr="micro-review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80928"/>
            <a:ext cx="4683199" cy="3132403"/>
          </a:xfrm>
          <a:prstGeom prst="rect">
            <a:avLst/>
          </a:prstGeom>
        </p:spPr>
      </p:pic>
      <p:pic>
        <p:nvPicPr>
          <p:cNvPr id="11" name="Рисунок 10" descr="depositphotos_144745383-stock-video-lab-researcher-working-with-microsco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356992"/>
            <a:ext cx="3584398" cy="201622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lum bright="40000" contrast="4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142852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    </a:t>
            </a:r>
            <a:r>
              <a:rPr lang="ru-RU" sz="2800" b="1" u="sng" dirty="0" smtClean="0"/>
              <a:t>Микроскоп используют ювелиры.</a:t>
            </a:r>
            <a:endParaRPr lang="ru-RU" sz="2000" b="1" u="sng" dirty="0" smtClean="0"/>
          </a:p>
          <a:p>
            <a:r>
              <a:rPr lang="ru-RU" sz="2400" b="1" u="sng" dirty="0" smtClean="0"/>
              <a:t>Ювелир </a:t>
            </a:r>
            <a:r>
              <a:rPr lang="ru-RU" sz="2400" b="1" dirty="0" smtClean="0"/>
              <a:t>– это человек, который изготавливает различные украшения из драгоценных металлов, определяет вид и подлинность камней, восстанавливает старинные драгоценности и монеты.</a:t>
            </a:r>
          </a:p>
          <a:p>
            <a:r>
              <a:rPr lang="ru-RU" sz="2400" b="1" dirty="0" smtClean="0"/>
              <a:t>Мелкую работу мастер производит под микроскопом.</a:t>
            </a:r>
            <a:endParaRPr lang="ru-RU" sz="2400" b="1" dirty="0"/>
          </a:p>
        </p:txBody>
      </p:sp>
      <p:pic>
        <p:nvPicPr>
          <p:cNvPr id="10" name="Рисунок 9" descr="coin-bresser-us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230978"/>
            <a:ext cx="3409561" cy="2557171"/>
          </a:xfrm>
          <a:prstGeom prst="rect">
            <a:avLst/>
          </a:prstGeom>
        </p:spPr>
      </p:pic>
      <p:pic>
        <p:nvPicPr>
          <p:cNvPr id="12" name="Рисунок 11" descr="юве-ир-рассматривает-ко-ьцо-через-микроскоп-97372865.jpg"/>
          <p:cNvPicPr>
            <a:picLocks noChangeAspect="1"/>
          </p:cNvPicPr>
          <p:nvPr/>
        </p:nvPicPr>
        <p:blipFill>
          <a:blip r:embed="rId6" cstate="print"/>
          <a:srcRect r="-242" b="10638"/>
          <a:stretch>
            <a:fillRect/>
          </a:stretch>
        </p:blipFill>
        <p:spPr>
          <a:xfrm>
            <a:off x="395536" y="2996952"/>
            <a:ext cx="4608512" cy="302433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lum bright="40000" contrast="4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142852"/>
            <a:ext cx="86073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 Микроскоп применяют в  археологии</a:t>
            </a:r>
          </a:p>
          <a:p>
            <a:r>
              <a:rPr lang="ru-RU" sz="2400" b="1" dirty="0" smtClean="0"/>
              <a:t>Благодаря микроскопам археологи могут в мельчайших подробностях исследовать находки древних времён. Многие предметы пролежали в земле сотни и даже более лет, поэтому разрушились до крохотных частичек. </a:t>
            </a:r>
          </a:p>
          <a:p>
            <a:r>
              <a:rPr lang="ru-RU" sz="2400" b="1" dirty="0" smtClean="0"/>
              <a:t>Изучить их невооруженным глазом почти невозможно, для этого археологи используют несколько видов микроскопов.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643446"/>
            <a:ext cx="407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Рисунок 9" descr="002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143248"/>
            <a:ext cx="4030922" cy="2682230"/>
          </a:xfrm>
          <a:prstGeom prst="rect">
            <a:avLst/>
          </a:prstGeom>
        </p:spPr>
      </p:pic>
      <p:pic>
        <p:nvPicPr>
          <p:cNvPr id="5122" name="Picture 2" descr="https://www.vladtime.ru/uploads/posts/2016-12/1482320153_1441893373_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714752"/>
            <a:ext cx="3453729" cy="2469417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lum bright="40000" contrast="4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142852"/>
            <a:ext cx="732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628652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980728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Мне купили микроскоп!</a:t>
            </a:r>
          </a:p>
          <a:p>
            <a:r>
              <a:rPr lang="ru-RU" sz="2800" b="1" dirty="0" smtClean="0"/>
              <a:t>Всё так интересно!</a:t>
            </a:r>
          </a:p>
          <a:p>
            <a:r>
              <a:rPr lang="ru-RU" sz="2800" b="1" dirty="0" smtClean="0"/>
              <a:t>То – пылинку рассмотрю….</a:t>
            </a:r>
          </a:p>
          <a:p>
            <a:r>
              <a:rPr lang="ru-RU" sz="2800" b="1" dirty="0" smtClean="0"/>
              <a:t>То – кусочек теста….</a:t>
            </a:r>
          </a:p>
          <a:p>
            <a:r>
              <a:rPr lang="ru-RU" sz="2800" b="1" dirty="0" smtClean="0"/>
              <a:t>Горы, реки и моря – </a:t>
            </a:r>
          </a:p>
          <a:p>
            <a:r>
              <a:rPr lang="ru-RU" sz="2800" b="1" dirty="0" smtClean="0"/>
              <a:t>В листике сирени.</a:t>
            </a:r>
          </a:p>
          <a:p>
            <a:r>
              <a:rPr lang="ru-RU" sz="2800" b="1" dirty="0" smtClean="0"/>
              <a:t>Появился целый Мир</a:t>
            </a:r>
          </a:p>
          <a:p>
            <a:r>
              <a:rPr lang="ru-RU" sz="2800" b="1" dirty="0" smtClean="0"/>
              <a:t>Красок и сплетений!</a:t>
            </a:r>
          </a:p>
          <a:p>
            <a:r>
              <a:rPr lang="ru-RU" sz="2800" b="1" dirty="0" smtClean="0"/>
              <a:t>Микроскоп – ты МИР ЧУДЕС!</a:t>
            </a:r>
          </a:p>
          <a:p>
            <a:r>
              <a:rPr lang="ru-RU" sz="2800" b="1" dirty="0" smtClean="0"/>
              <a:t>Открываешь в капле.</a:t>
            </a:r>
          </a:p>
          <a:p>
            <a:r>
              <a:rPr lang="ru-RU" sz="2800" b="1" dirty="0" smtClean="0"/>
              <a:t>Посмотрю и поскорей</a:t>
            </a:r>
          </a:p>
          <a:p>
            <a:r>
              <a:rPr lang="ru-RU" sz="2800" b="1" dirty="0" smtClean="0"/>
              <a:t>Расскажу всё папе!!!!</a:t>
            </a:r>
            <a:endParaRPr lang="ru-RU" sz="2800" b="1" dirty="0"/>
          </a:p>
        </p:txBody>
      </p:sp>
      <p:pic>
        <p:nvPicPr>
          <p:cNvPr id="13" name="Рисунок 12" descr="children-looking-at-bacteria-from-microscope-vec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700808"/>
            <a:ext cx="4283968" cy="317601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2">
            <a:lum bright="40000" contrast="1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28572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Смотришь глазом – ничего,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посмотришь лишь в него –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Можно много разглядеть: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не видно просто глазом,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Нам труба поможет сразу.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Глаз один закрой!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вот, все увеличит….?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(Микроскоп)</a:t>
            </a:r>
          </a:p>
        </p:txBody>
      </p:sp>
      <p:sp>
        <p:nvSpPr>
          <p:cNvPr id="55298" name="AutoShape 2" descr="https://nzmir.ru/upload/resize_cache/rg3/18171-1.jpg.orig_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Untersuchu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098" y="1142984"/>
            <a:ext cx="5429264" cy="5429264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lum bright="40000" contrast="4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142852"/>
            <a:ext cx="732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628652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214290"/>
            <a:ext cx="58558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Если рассмотреть</a:t>
            </a:r>
          </a:p>
          <a:p>
            <a:pPr algn="ctr"/>
            <a:r>
              <a:rPr lang="ru-RU" sz="3200" b="1" dirty="0" smtClean="0"/>
              <a:t> некоторые предметы </a:t>
            </a:r>
          </a:p>
          <a:p>
            <a:pPr algn="ctr"/>
            <a:r>
              <a:rPr lang="ru-RU" sz="3200" b="1" dirty="0" smtClean="0"/>
              <a:t>под микроскопом</a:t>
            </a:r>
          </a:p>
          <a:p>
            <a:pPr algn="ctr"/>
            <a:r>
              <a:rPr lang="ru-RU" sz="3200" b="1" dirty="0" smtClean="0"/>
              <a:t> они выглядят очень необычно.</a:t>
            </a:r>
            <a:endParaRPr lang="ru-RU" sz="3200" b="1" dirty="0"/>
          </a:p>
        </p:txBody>
      </p:sp>
      <p:pic>
        <p:nvPicPr>
          <p:cNvPr id="61442" name="Picture 2" descr="https://health.mail.ru/pic/wysiwyg/2016/10/16/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357430"/>
            <a:ext cx="5929354" cy="40319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86644" y="571501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пыль</a:t>
            </a:r>
            <a:endParaRPr lang="ru-RU" sz="24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lum bright="40000" contrast="4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142852"/>
            <a:ext cx="732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628652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</a:t>
            </a:r>
            <a:endParaRPr lang="ru-RU" sz="2000" b="1" dirty="0"/>
          </a:p>
        </p:txBody>
      </p:sp>
      <p:pic>
        <p:nvPicPr>
          <p:cNvPr id="5" name="Рисунок 4" descr="Luk-1024x7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1214422"/>
            <a:ext cx="7116150" cy="5337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0298" y="357166"/>
            <a:ext cx="1914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Кожица лука</a:t>
            </a:r>
            <a:endParaRPr lang="ru-RU" sz="24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lum bright="40000" contrast="4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142852"/>
            <a:ext cx="732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628652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</a:t>
            </a:r>
            <a:endParaRPr lang="ru-RU" sz="2000" b="1" dirty="0"/>
          </a:p>
        </p:txBody>
      </p:sp>
      <p:pic>
        <p:nvPicPr>
          <p:cNvPr id="57346" name="Picture 2" descr="https://24tv.ua/resources/photos/news/201302/308793.jpg?1537443363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214422"/>
            <a:ext cx="6096000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4744" y="642918"/>
            <a:ext cx="1448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клубника</a:t>
            </a:r>
            <a:endParaRPr lang="ru-RU" sz="24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lum bright="40000" contrast="4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142852"/>
            <a:ext cx="732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628652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571744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3116"/>
            <a:ext cx="5040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Микроскоп – </a:t>
            </a:r>
            <a:r>
              <a:rPr lang="ru-RU" sz="3200" b="1" dirty="0" smtClean="0"/>
              <a:t>это оптический прибор (механизм) для получения увеличенных изображений объектов, невидимых невооруженным глазом.</a:t>
            </a:r>
            <a:endParaRPr lang="ru-RU" sz="3200" dirty="0" smtClean="0"/>
          </a:p>
        </p:txBody>
      </p:sp>
      <p:pic>
        <p:nvPicPr>
          <p:cNvPr id="4" name="Рисунок 3" descr="276-2767214_international-journal-of-innovative-research-growth-scie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071678"/>
            <a:ext cx="5564883" cy="42862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Вопрос:</a:t>
            </a:r>
            <a:r>
              <a:rPr lang="ru-RU" sz="2800" b="1" dirty="0" smtClean="0"/>
              <a:t> </a:t>
            </a:r>
            <a:r>
              <a:rPr lang="ru-RU" sz="2400" b="1" dirty="0" smtClean="0"/>
              <a:t>Для чего нужен микроскоп?</a:t>
            </a:r>
            <a:endParaRPr lang="ru-RU" sz="2800" b="1" dirty="0" smtClean="0"/>
          </a:p>
          <a:p>
            <a:r>
              <a:rPr lang="ru-RU" sz="3200" b="1" u="sng" dirty="0" smtClean="0"/>
              <a:t>Ответ: </a:t>
            </a:r>
            <a:r>
              <a:rPr lang="ru-RU" sz="2000" b="1" dirty="0" smtClean="0"/>
              <a:t>с помощью микроскопа можно рассмотреть самые маленькие предметы, которые мы не можем разглядеть обычным глазом.</a:t>
            </a:r>
            <a:endParaRPr lang="ru-RU" sz="2800" b="1" dirty="0" smtClean="0"/>
          </a:p>
        </p:txBody>
      </p:sp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V="1">
            <a:off x="642910" y="650305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0"/>
            <a:ext cx="82089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/>
              <a:t>История создания микроскопа</a:t>
            </a:r>
          </a:p>
          <a:p>
            <a:r>
              <a:rPr lang="ru-RU" sz="2800" b="1" dirty="0" smtClean="0"/>
              <a:t>Создание микроскопа имеет многовековую историю. Этот удивительный прибор прошел путь от простой трубки, в которую едва можно было что – то рассмотреть, до электронного устройства огромной мощности с большими увеличительными возможностями.</a:t>
            </a:r>
          </a:p>
          <a:p>
            <a:r>
              <a:rPr lang="ru-RU" sz="3200" b="1" dirty="0" smtClean="0"/>
              <a:t>Микроскоп – жестяная трубочка </a:t>
            </a:r>
            <a:r>
              <a:rPr lang="ru-RU" sz="3200" b="1" dirty="0" err="1" smtClean="0"/>
              <a:t>Захария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Янссена</a:t>
            </a:r>
            <a:r>
              <a:rPr lang="ru-RU" sz="3200" b="1" dirty="0" smtClean="0"/>
              <a:t> Х</a:t>
            </a:r>
            <a:r>
              <a:rPr lang="en-US" sz="3200" b="1" dirty="0" smtClean="0"/>
              <a:t>VI</a:t>
            </a:r>
            <a:r>
              <a:rPr lang="ru-RU" sz="3200" b="1" dirty="0" smtClean="0"/>
              <a:t> век</a:t>
            </a:r>
          </a:p>
          <a:p>
            <a:r>
              <a:rPr lang="ru-RU" sz="3200" b="1" dirty="0" smtClean="0"/>
              <a:t>Увеличение предметов в 10 раз</a:t>
            </a:r>
          </a:p>
          <a:p>
            <a:endParaRPr lang="ru-RU" sz="3200" b="1" dirty="0" smtClean="0"/>
          </a:p>
        </p:txBody>
      </p:sp>
      <p:pic>
        <p:nvPicPr>
          <p:cNvPr id="11" name="Рисунок 10" descr="SachariasJanss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871714"/>
            <a:ext cx="1728192" cy="2866835"/>
          </a:xfrm>
          <a:prstGeom prst="rect">
            <a:avLst/>
          </a:prstGeom>
        </p:spPr>
      </p:pic>
      <p:pic>
        <p:nvPicPr>
          <p:cNvPr id="12" name="Рисунок 11" descr="img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4797152"/>
            <a:ext cx="2952328" cy="2060848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1472" y="21429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585789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6064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В начале Х</a:t>
            </a:r>
            <a:r>
              <a:rPr lang="en-US" sz="3200" b="1" u="sng" dirty="0" smtClean="0"/>
              <a:t>VII</a:t>
            </a:r>
            <a:r>
              <a:rPr lang="ru-RU" sz="3200" b="1" u="sng" dirty="0" smtClean="0"/>
              <a:t> века Галилео Галилей </a:t>
            </a:r>
            <a:r>
              <a:rPr lang="ru-RU" sz="3200" b="1" dirty="0" smtClean="0"/>
              <a:t>изобрел микроскоп, который назвал «</a:t>
            </a:r>
            <a:r>
              <a:rPr lang="ru-RU" sz="3200" b="1" dirty="0" err="1" smtClean="0"/>
              <a:t>Оккиалино</a:t>
            </a:r>
            <a:r>
              <a:rPr lang="ru-RU" sz="3200" b="1" dirty="0" smtClean="0"/>
              <a:t>»</a:t>
            </a:r>
          </a:p>
          <a:p>
            <a:r>
              <a:rPr lang="ru-RU" sz="3200" b="1" dirty="0" smtClean="0"/>
              <a:t>Увеличение объектов в 35 - 40 раз</a:t>
            </a:r>
          </a:p>
        </p:txBody>
      </p:sp>
      <p:pic>
        <p:nvPicPr>
          <p:cNvPr id="12" name="Рисунок 11" descr="okkiolino_galile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913136"/>
            <a:ext cx="7776864" cy="470257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428604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3500438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Роберт Гук жил в Англии в Х</a:t>
            </a:r>
            <a:r>
              <a:rPr lang="en-US" sz="2800" b="1" u="sng" dirty="0" smtClean="0"/>
              <a:t>VII</a:t>
            </a:r>
            <a:r>
              <a:rPr lang="ru-RU" sz="2800" b="1" u="sng" dirty="0" smtClean="0"/>
              <a:t> веке. </a:t>
            </a:r>
            <a:r>
              <a:rPr lang="ru-RU" sz="2800" b="1" dirty="0" smtClean="0"/>
              <a:t>Он решил усовершенствовать микроскоп и добиться более ясного и четкого изображения. Гук вставил ещё одну линзу для чёткости и особую систему освещения, а ещё его микроскоп можно было наклонять.</a:t>
            </a:r>
          </a:p>
          <a:p>
            <a:r>
              <a:rPr lang="ru-RU" sz="2800" b="1" u="sng" dirty="0" smtClean="0"/>
              <a:t>Именно он первым назвал рассматриваемые ячейки «клетками»!!!! 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Увеличение</a:t>
            </a:r>
          </a:p>
          <a:p>
            <a:r>
              <a:rPr lang="ru-RU" sz="2800" b="1" dirty="0" smtClean="0"/>
              <a:t> предметов в 50 раз.</a:t>
            </a:r>
          </a:p>
          <a:p>
            <a:r>
              <a:rPr lang="ru-RU" sz="2800" b="1" dirty="0" smtClean="0"/>
              <a:t>   </a:t>
            </a:r>
            <a:r>
              <a:rPr lang="ru-RU" sz="2800" b="1" dirty="0" err="1" smtClean="0"/>
              <a:t>х</a:t>
            </a:r>
            <a:r>
              <a:rPr lang="ru-RU" sz="2800" b="1" dirty="0" smtClean="0"/>
              <a:t> 50</a:t>
            </a:r>
            <a:endParaRPr lang="ru-RU" sz="2800" dirty="0"/>
          </a:p>
        </p:txBody>
      </p:sp>
      <p:pic>
        <p:nvPicPr>
          <p:cNvPr id="12" name="Рисунок 11" descr="image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2852936"/>
            <a:ext cx="5112568" cy="345638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2910" y="14285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6000768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88640"/>
            <a:ext cx="8676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Микроскоп Левенгука, середина Х</a:t>
            </a:r>
            <a:r>
              <a:rPr lang="en-US" sz="2800" b="1" u="sng" dirty="0" smtClean="0"/>
              <a:t>VII</a:t>
            </a:r>
            <a:r>
              <a:rPr lang="ru-RU" sz="2800" b="1" u="sng" dirty="0" smtClean="0"/>
              <a:t> века.</a:t>
            </a:r>
          </a:p>
          <a:p>
            <a:r>
              <a:rPr lang="ru-RU" sz="2800" b="1" dirty="0" smtClean="0"/>
              <a:t>Изобретение Левенгука представляло собой две небольшие пластины, между которыми крепилась крошечная линза, а исследуемый объект крепился на иглу, её можно было передвигать с помощью винта.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Увеличение </a:t>
            </a:r>
          </a:p>
          <a:p>
            <a:r>
              <a:rPr lang="ru-RU" sz="2800" b="1" dirty="0" smtClean="0"/>
              <a:t> изображения в 300 раз</a:t>
            </a:r>
          </a:p>
          <a:p>
            <a:r>
              <a:rPr lang="ru-RU" sz="2800" b="1" dirty="0" smtClean="0"/>
              <a:t>        </a:t>
            </a:r>
            <a:r>
              <a:rPr lang="ru-RU" sz="2800" b="1" dirty="0" err="1" smtClean="0"/>
              <a:t>х</a:t>
            </a:r>
            <a:r>
              <a:rPr lang="ru-RU" sz="2800" b="1" dirty="0" smtClean="0"/>
              <a:t> 300</a:t>
            </a:r>
          </a:p>
          <a:p>
            <a:endParaRPr lang="ru-RU" sz="2800" b="1" dirty="0" smtClean="0"/>
          </a:p>
          <a:p>
            <a:r>
              <a:rPr lang="ru-RU" sz="2800" b="1" u="sng" dirty="0" smtClean="0"/>
              <a:t> </a:t>
            </a:r>
            <a:endParaRPr lang="ru-RU" sz="2800" dirty="0"/>
          </a:p>
        </p:txBody>
      </p:sp>
      <p:pic>
        <p:nvPicPr>
          <p:cNvPr id="11" name="Рисунок 10" descr="Levengu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636912"/>
            <a:ext cx="4752528" cy="361759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428736"/>
            <a:ext cx="4149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 </a:t>
            </a:r>
          </a:p>
          <a:p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0466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Новая эра – электронный микроскоп.</a:t>
            </a:r>
          </a:p>
          <a:p>
            <a:r>
              <a:rPr lang="ru-RU" sz="2800" b="1" dirty="0" smtClean="0"/>
              <a:t>В начале 20 века Эрнст Август </a:t>
            </a:r>
            <a:r>
              <a:rPr lang="ru-RU" sz="2800" b="1" dirty="0" err="1" smtClean="0"/>
              <a:t>Руска</a:t>
            </a:r>
            <a:r>
              <a:rPr lang="ru-RU" sz="2800" b="1" dirty="0" smtClean="0"/>
              <a:t> создал микроскоп не со стеклянными линзами, а с магнитными. Вместо источника света в нём использовался поток электронов. </a:t>
            </a:r>
          </a:p>
          <a:p>
            <a:r>
              <a:rPr lang="ru-RU" sz="2800" b="1" dirty="0" smtClean="0"/>
              <a:t>Так появился первый электронный микроскоп.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Современные</a:t>
            </a:r>
          </a:p>
          <a:p>
            <a:r>
              <a:rPr lang="ru-RU" sz="2800" b="1" dirty="0" smtClean="0"/>
              <a:t>микроскопы</a:t>
            </a:r>
          </a:p>
          <a:p>
            <a:r>
              <a:rPr lang="ru-RU" sz="2800" b="1" dirty="0" smtClean="0"/>
              <a:t>увеличивают в </a:t>
            </a:r>
          </a:p>
          <a:p>
            <a:r>
              <a:rPr lang="ru-RU" sz="2800" b="1" dirty="0" smtClean="0"/>
              <a:t>десятки миллионов раз</a:t>
            </a:r>
          </a:p>
          <a:p>
            <a:r>
              <a:rPr lang="ru-RU" sz="2800" b="1" dirty="0" smtClean="0"/>
              <a:t>х 1000000</a:t>
            </a:r>
          </a:p>
          <a:p>
            <a:endParaRPr lang="ru-RU" sz="2800" dirty="0"/>
          </a:p>
        </p:txBody>
      </p:sp>
      <p:pic>
        <p:nvPicPr>
          <p:cNvPr id="14" name="Рисунок 13" descr="micro-review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140968"/>
            <a:ext cx="4932040" cy="3298843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2/12/524587102356363/linii-struktura-cvet-uzly-geometriya-treugolnik-figura-oboi.jpg"/>
          <p:cNvPicPr>
            <a:picLocks noChangeAspect="1" noChangeArrowheads="1"/>
          </p:cNvPicPr>
          <p:nvPr/>
        </p:nvPicPr>
        <p:blipFill>
          <a:blip r:embed="rId4">
            <a:lum bright="40000" contrast="40000"/>
          </a:blip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3529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ln w="18415" cmpd="sng">
                  <a:solidFill>
                    <a:srgbClr val="00B05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УСТРОЕН ПРИБОР -  СВЕТОВОЙ МИКРОСКОП?</a:t>
            </a:r>
          </a:p>
          <a:p>
            <a:r>
              <a:rPr lang="ru-RU" sz="2800" b="1" dirty="0" smtClean="0"/>
              <a:t>Чтобы правильно пользоваться микроскопом, нужно познакомиться с его устройством – это поможет избежать многих трудностей и поломок. </a:t>
            </a:r>
            <a:endParaRPr lang="ru-RU" sz="2800" dirty="0"/>
          </a:p>
        </p:txBody>
      </p:sp>
      <p:pic>
        <p:nvPicPr>
          <p:cNvPr id="6" name="Рисунок 5" descr="img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5" y="1988840"/>
            <a:ext cx="6240693" cy="468052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858</Words>
  <Application>Microsoft Office PowerPoint</Application>
  <PresentationFormat>Экран (4:3)</PresentationFormat>
  <Paragraphs>152</Paragraphs>
  <Slides>23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машине времени</dc:title>
  <dc:creator>Кирилл</dc:creator>
  <cp:lastModifiedBy>Юрий</cp:lastModifiedBy>
  <cp:revision>66</cp:revision>
  <dcterms:created xsi:type="dcterms:W3CDTF">2009-05-22T18:56:52Z</dcterms:created>
  <dcterms:modified xsi:type="dcterms:W3CDTF">2020-04-14T10:26:24Z</dcterms:modified>
</cp:coreProperties>
</file>