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864" r:id="rId2"/>
    <p:sldMasterId id="2147483876" r:id="rId3"/>
    <p:sldMasterId id="2147483888" r:id="rId4"/>
    <p:sldMasterId id="2147483912" r:id="rId5"/>
    <p:sldMasterId id="2147483924" r:id="rId6"/>
    <p:sldMasterId id="2147483936" r:id="rId7"/>
    <p:sldMasterId id="2147483972" r:id="rId8"/>
    <p:sldMasterId id="2147483984" r:id="rId9"/>
    <p:sldMasterId id="2147483996" r:id="rId10"/>
    <p:sldMasterId id="2147484008" r:id="rId11"/>
  </p:sldMasterIdLst>
  <p:sldIdLst>
    <p:sldId id="256" r:id="rId12"/>
    <p:sldId id="257" r:id="rId13"/>
    <p:sldId id="258" r:id="rId14"/>
    <p:sldId id="259" r:id="rId15"/>
    <p:sldId id="260" r:id="rId16"/>
    <p:sldId id="261" r:id="rId17"/>
    <p:sldId id="263" r:id="rId18"/>
    <p:sldId id="265" r:id="rId19"/>
    <p:sldId id="268" r:id="rId20"/>
    <p:sldId id="271" r:id="rId21"/>
    <p:sldId id="273" r:id="rId22"/>
    <p:sldId id="275" r:id="rId23"/>
    <p:sldId id="277" r:id="rId24"/>
    <p:sldId id="279" r:id="rId25"/>
    <p:sldId id="280" r:id="rId26"/>
    <p:sldId id="281" r:id="rId27"/>
    <p:sldId id="282" r:id="rId28"/>
    <p:sldId id="293" r:id="rId29"/>
    <p:sldId id="284" r:id="rId30"/>
    <p:sldId id="285" r:id="rId31"/>
    <p:sldId id="286" r:id="rId32"/>
    <p:sldId id="287" r:id="rId33"/>
    <p:sldId id="288" r:id="rId34"/>
    <p:sldId id="291" r:id="rId35"/>
    <p:sldId id="289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7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7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7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E2A3D601-63C7-4F95-9061-65B9E80578A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7C2ABE16-27C3-4D69-BA63-B4849956D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2420888"/>
            <a:ext cx="6172200" cy="1944216"/>
          </a:xfrm>
        </p:spPr>
        <p:txBody>
          <a:bodyPr>
            <a:noAutofit/>
          </a:bodyPr>
          <a:lstStyle/>
          <a:p>
            <a:pPr algn="ctr"/>
            <a:r>
              <a:rPr lang="ru-RU" sz="40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Комедия «Ревизор»: русское чиновничество </a:t>
            </a:r>
            <a:br>
              <a:rPr lang="ru-RU" sz="40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сатирическом изображении Н.В.Гоголя</a:t>
            </a:r>
            <a:r>
              <a:rPr lang="ru-RU" sz="40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4357694"/>
            <a:ext cx="6715156" cy="1371600"/>
          </a:xfrm>
        </p:spPr>
        <p:txBody>
          <a:bodyPr>
            <a:noAutofit/>
          </a:bodyPr>
          <a:lstStyle/>
          <a:p>
            <a:pPr algn="r"/>
            <a:endParaRPr lang="ru-RU" sz="2400" b="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7776864" cy="54006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600" i="1" dirty="0" smtClean="0">
                <a:latin typeface="+mj-lt"/>
              </a:rPr>
              <a:t>   5.(входя и останавливаясь, про себя). «Боже, Боже! Вынеси благополучно; так вот коленки и ломает. (Вслух, вытянувшись и придерживая рукой шпагу.</a:t>
            </a:r>
            <a:br>
              <a:rPr lang="ru-RU" sz="3600" i="1" dirty="0" smtClean="0">
                <a:latin typeface="+mj-lt"/>
              </a:rPr>
            </a:br>
            <a:r>
              <a:rPr lang="ru-RU" sz="3600" i="1" dirty="0" smtClean="0">
                <a:latin typeface="+mj-lt"/>
              </a:rPr>
              <a:t>)Имею честь представиться: судья здешнего уездного суда, коллежский асессор…»</a:t>
            </a:r>
            <a:endParaRPr lang="ru-RU" sz="3600" i="1" dirty="0">
              <a:latin typeface="+mj-lt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92696"/>
            <a:ext cx="7920880" cy="547260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3200" i="1" dirty="0" smtClean="0">
                <a:latin typeface="+mj-lt"/>
              </a:rPr>
              <a:t>«Очень может быть. (Помолчав.) Могу сказать, что не жалею ничего и ревностно исполняю службу. (Придвигается ближе с своим стулом и говорит вполголоса.) Вот здешний почтмейстер совершенно ничего не делает: все дела в большом </a:t>
            </a:r>
            <a:r>
              <a:rPr lang="ru-RU" sz="3200" i="1" dirty="0" err="1" smtClean="0">
                <a:latin typeface="+mj-lt"/>
              </a:rPr>
              <a:t>запущении</a:t>
            </a:r>
            <a:r>
              <a:rPr lang="ru-RU" sz="3200" i="1" dirty="0" smtClean="0">
                <a:latin typeface="+mj-lt"/>
              </a:rPr>
              <a:t>, посылки задерживаются… Судья тоже … в присутственных местах держит собак и поведения … самого предосудительного».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92696"/>
            <a:ext cx="7920880" cy="547260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dirty="0" smtClean="0"/>
              <a:t> </a:t>
            </a:r>
            <a:r>
              <a:rPr lang="ru-RU" sz="4200" i="1" dirty="0" smtClean="0">
                <a:latin typeface="+mj-lt"/>
              </a:rPr>
              <a:t>«(бьет себя по лбу). Как я – нет, как я, старый </a:t>
            </a:r>
            <a:r>
              <a:rPr lang="ru-RU" sz="4200" i="1" dirty="0" err="1" smtClean="0">
                <a:latin typeface="+mj-lt"/>
              </a:rPr>
              <a:t>дурак</a:t>
            </a:r>
            <a:r>
              <a:rPr lang="ru-RU" sz="4200" i="1" dirty="0" smtClean="0">
                <a:latin typeface="+mj-lt"/>
              </a:rPr>
              <a:t>? Выжил, глупый баран из ума!... Тридцать лет живу на службе … мошенников над мошенниками обманывал … Трех губернаторов обманул!...»</a:t>
            </a:r>
            <a:endParaRPr lang="ru-RU" sz="4200" i="1" dirty="0">
              <a:latin typeface="+mj-lt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57224" y="1428736"/>
            <a:ext cx="7286676" cy="364333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4400" dirty="0" smtClean="0"/>
              <a:t>   </a:t>
            </a:r>
            <a:r>
              <a:rPr lang="ru-RU" sz="4000" dirty="0" smtClean="0"/>
              <a:t>8. </a:t>
            </a:r>
            <a:r>
              <a:rPr lang="ru-RU" sz="4000" dirty="0" smtClean="0">
                <a:latin typeface="+mj-lt"/>
              </a:rPr>
              <a:t>«Разумеется. Прибежали как сумасшедшие из трактира: «Приехал, приехал и денег не </a:t>
            </a:r>
            <a:r>
              <a:rPr lang="ru-RU" sz="4000" dirty="0" err="1" smtClean="0">
                <a:latin typeface="+mj-lt"/>
              </a:rPr>
              <a:t>плотит</a:t>
            </a:r>
            <a:r>
              <a:rPr lang="ru-RU" sz="4000" dirty="0" smtClean="0">
                <a:latin typeface="+mj-lt"/>
              </a:rPr>
              <a:t>… Нашли важную птицу!»</a:t>
            </a:r>
            <a:endParaRPr lang="ru-RU" sz="4000" dirty="0">
              <a:latin typeface="+mj-lt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00808"/>
            <a:ext cx="7848872" cy="352839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9.</a:t>
            </a:r>
            <a:r>
              <a:rPr lang="ru-RU" dirty="0" smtClean="0"/>
              <a:t> </a:t>
            </a:r>
            <a:r>
              <a:rPr lang="ru-RU" sz="4400" i="1" dirty="0" smtClean="0">
                <a:latin typeface="Constantia" pitchFamily="18" charset="0"/>
              </a:rPr>
              <a:t>«Приехавший по именному повелению из Петербурга чиновник требует вас сей же час к себе. Он остановился в гостинице».</a:t>
            </a:r>
            <a:endParaRPr lang="ru-RU" sz="4400" i="1" dirty="0">
              <a:latin typeface="Constantia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68" y="6072206"/>
            <a:ext cx="1378444" cy="357190"/>
          </a:xfrm>
        </p:spPr>
        <p:txBody>
          <a:bodyPr>
            <a:noAutofit/>
          </a:bodyPr>
          <a:lstStyle/>
          <a:p>
            <a:pPr algn="ctr"/>
            <a:r>
              <a:rPr lang="ru-RU" sz="1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9. Жандарм</a:t>
            </a:r>
            <a:endParaRPr lang="ru-RU" sz="12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album_1501203455_8042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6587" t="5316" r="17063" b="4310"/>
          <a:stretch>
            <a:fillRect/>
          </a:stretch>
        </p:blipFill>
        <p:spPr>
          <a:xfrm>
            <a:off x="7143768" y="3071810"/>
            <a:ext cx="1428760" cy="3036116"/>
          </a:xfr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500562" y="6072206"/>
            <a:ext cx="2357454" cy="42862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8. Лука Лукич Хлопов, смотритель училищ</a:t>
            </a:r>
            <a:endParaRPr kumimoji="0" lang="ru-RU" sz="1200" b="1" i="0" u="none" strike="noStrike" kern="1200" cap="all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" name="Picture 7" descr="lit08-07"/>
          <p:cNvPicPr>
            <a:picLocks noChangeAspect="1" noChangeArrowheads="1"/>
          </p:cNvPicPr>
          <p:nvPr/>
        </p:nvPicPr>
        <p:blipFill>
          <a:blip r:embed="rId3"/>
          <a:srcRect t="4651"/>
          <a:stretch>
            <a:fillRect/>
          </a:stretch>
        </p:blipFill>
        <p:spPr bwMode="auto">
          <a:xfrm>
            <a:off x="4714876" y="3071810"/>
            <a:ext cx="1904537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2571736" y="6000768"/>
            <a:ext cx="1857388" cy="42862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7. Городничий, </a:t>
            </a:r>
            <a:br>
              <a:rPr kumimoji="0" lang="ru-RU" sz="12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2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Антон Антонович</a:t>
            </a:r>
            <a:endParaRPr kumimoji="0" lang="ru-RU" sz="1200" b="1" i="0" u="none" strike="noStrike" kern="1200" cap="all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2" name="Содержимое 4" descr="0009-022-Anton-Antonovich-Skvoznik-Dmukhanovskij-gorodnichij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174" y="3071810"/>
            <a:ext cx="1669935" cy="2950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Заголовок 3"/>
          <p:cNvSpPr txBox="1">
            <a:spLocks/>
          </p:cNvSpPr>
          <p:nvPr/>
        </p:nvSpPr>
        <p:spPr>
          <a:xfrm>
            <a:off x="0" y="5981702"/>
            <a:ext cx="2643174" cy="73344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6. </a:t>
            </a:r>
            <a:r>
              <a:rPr kumimoji="0" lang="ru-RU" sz="1200" b="1" i="0" u="none" strike="noStrike" kern="1200" cap="all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Артемий</a:t>
            </a:r>
            <a:r>
              <a:rPr kumimoji="0" lang="ru-RU" sz="12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Филиппович Земляника, попечитель богоугодных заведений</a:t>
            </a:r>
            <a:endParaRPr kumimoji="0" lang="ru-RU" sz="1200" b="1" i="0" u="none" strike="noStrike" kern="1200" cap="all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4" name="Picture 5" descr="lit08-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071810"/>
            <a:ext cx="1742730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7" descr="lit08-05"/>
          <p:cNvPicPr>
            <a:picLocks noChangeAspect="1" noChangeArrowheads="1"/>
          </p:cNvPicPr>
          <p:nvPr/>
        </p:nvPicPr>
        <p:blipFill>
          <a:blip r:embed="rId6"/>
          <a:srcRect t="3367" b="19822"/>
          <a:stretch>
            <a:fillRect/>
          </a:stretch>
        </p:blipFill>
        <p:spPr bwMode="auto">
          <a:xfrm>
            <a:off x="7143768" y="142852"/>
            <a:ext cx="1809189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7072266" y="2428868"/>
            <a:ext cx="2071734" cy="57150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5. </a:t>
            </a:r>
            <a:r>
              <a:rPr kumimoji="0" lang="ru-RU" sz="1200" b="1" i="0" u="none" strike="noStrike" kern="1200" cap="all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Аммос</a:t>
            </a:r>
            <a:r>
              <a:rPr kumimoji="0" lang="ru-RU" sz="12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Федорович Ляпкин-Тяпкин, судья</a:t>
            </a:r>
            <a:endParaRPr kumimoji="0" lang="ru-RU" sz="1200" b="1" i="0" u="none" strike="noStrike" kern="1200" cap="all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" name="Заголовок 4"/>
          <p:cNvSpPr txBox="1">
            <a:spLocks/>
          </p:cNvSpPr>
          <p:nvPr/>
        </p:nvSpPr>
        <p:spPr>
          <a:xfrm>
            <a:off x="5429256" y="2500306"/>
            <a:ext cx="1857388" cy="35719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4. Дочь городничего, Марья Антоновна</a:t>
            </a:r>
            <a:endParaRPr kumimoji="0" lang="ru-RU" sz="1200" b="1" i="0" u="none" strike="noStrike" kern="1200" cap="all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8" name="Содержимое 7" descr="0010-023-Anna-Andreevna-zhena-gorodnichego-Marja-Antonovna-doch-gorodnichego.jpg"/>
          <p:cNvPicPr>
            <a:picLocks noChangeAspect="1"/>
          </p:cNvPicPr>
          <p:nvPr/>
        </p:nvPicPr>
        <p:blipFill>
          <a:blip r:embed="rId7"/>
          <a:srcRect l="48274" t="5587" b="18883"/>
          <a:stretch>
            <a:fillRect/>
          </a:stretch>
        </p:blipFill>
        <p:spPr>
          <a:xfrm>
            <a:off x="5764676" y="71414"/>
            <a:ext cx="1164778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3571868" y="2357430"/>
            <a:ext cx="2143140" cy="42862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3. Хлестаков</a:t>
            </a:r>
            <a:endParaRPr kumimoji="0" lang="ru-RU" sz="1200" b="1" i="0" u="none" strike="noStrike" kern="1200" cap="all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" name="Picture 7" descr="lit08-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57620" y="71414"/>
            <a:ext cx="1643074" cy="2306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2000232" y="2428868"/>
            <a:ext cx="1428760" cy="28575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 Осип</a:t>
            </a:r>
            <a:endParaRPr kumimoji="0" lang="ru-RU" sz="1200" b="1" i="0" u="none" strike="noStrike" kern="1200" cap="all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2" name="Содержимое 4" descr="006.jpg"/>
          <p:cNvPicPr>
            <a:picLocks noChangeAspect="1"/>
          </p:cNvPicPr>
          <p:nvPr/>
        </p:nvPicPr>
        <p:blipFill>
          <a:blip r:embed="rId9" cstate="print"/>
          <a:srcRect b="7548"/>
          <a:stretch>
            <a:fillRect/>
          </a:stretch>
        </p:blipFill>
        <p:spPr>
          <a:xfrm>
            <a:off x="2000232" y="71414"/>
            <a:ext cx="1500198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Заголовок 1"/>
          <p:cNvSpPr txBox="1">
            <a:spLocks/>
          </p:cNvSpPr>
          <p:nvPr/>
        </p:nvSpPr>
        <p:spPr>
          <a:xfrm>
            <a:off x="142844" y="2571744"/>
            <a:ext cx="1620143" cy="37531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1. Городничий, </a:t>
            </a:r>
            <a:br>
              <a:rPr kumimoji="0" lang="ru-RU" sz="12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2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Антон Антонович</a:t>
            </a:r>
            <a:endParaRPr kumimoji="0" lang="ru-RU" sz="1200" b="1" i="0" u="none" strike="noStrike" kern="1200" cap="all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4" name="Содержимое 4" descr="0009-022-Anton-Antonovich-Skvoznik-Dmukhanovskij-gorodnichij.jpg"/>
          <p:cNvPicPr>
            <a:picLocks noChangeAspect="1"/>
          </p:cNvPicPr>
          <p:nvPr/>
        </p:nvPicPr>
        <p:blipFill>
          <a:blip r:embed="rId4"/>
          <a:srcRect b="5713"/>
          <a:stretch>
            <a:fillRect/>
          </a:stretch>
        </p:blipFill>
        <p:spPr>
          <a:xfrm>
            <a:off x="214282" y="71414"/>
            <a:ext cx="1415173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24-055-Kakomu-imperatoru-prinadlezhat-slova-skazannye-posle-preme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76"/>
            <a:ext cx="3955687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b02.jpg"/>
          <p:cNvPicPr>
            <a:picLocks noChangeAspect="1"/>
          </p:cNvPicPr>
          <p:nvPr/>
        </p:nvPicPr>
        <p:blipFill>
          <a:blip r:embed="rId3"/>
          <a:srcRect l="22222" t="18651" r="7936"/>
          <a:stretch>
            <a:fillRect/>
          </a:stretch>
        </p:blipFill>
        <p:spPr>
          <a:xfrm>
            <a:off x="4143372" y="3714752"/>
            <a:ext cx="4714908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1.jpg"/>
          <p:cNvPicPr>
            <a:picLocks noChangeAspect="1"/>
          </p:cNvPicPr>
          <p:nvPr/>
        </p:nvPicPr>
        <p:blipFill>
          <a:blip r:embed="rId4"/>
          <a:srcRect l="4190" r="1562" b="8749"/>
          <a:stretch>
            <a:fillRect/>
          </a:stretch>
        </p:blipFill>
        <p:spPr>
          <a:xfrm>
            <a:off x="3929920" y="0"/>
            <a:ext cx="5214080" cy="378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Korovin_YD-Revizor-Deystvie-1-Gorodnichiy-Pochmeyster-555x60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500306"/>
            <a:ext cx="3977830" cy="4357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</a:rPr>
              <a:t>Словарная работа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 algn="ctr">
              <a:buNone/>
            </a:pPr>
            <a:r>
              <a:rPr lang="ru-RU" sz="3600" b="1" u="sng" dirty="0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Взятка</a:t>
            </a:r>
          </a:p>
          <a:p>
            <a:pPr marL="68580" indent="0" algn="just">
              <a:buNone/>
            </a:pPr>
            <a:r>
              <a:rPr lang="ru-RU" i="1" dirty="0" smtClean="0"/>
              <a:t>–деньги или материальные ценности, даваемые должностному лицу как подкуп, как оплата караемых законом действий</a:t>
            </a:r>
            <a:endParaRPr lang="ru-RU" i="1" dirty="0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</a:rPr>
              <a:t>Словарная работа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 algn="ctr">
              <a:buNone/>
            </a:pPr>
            <a:r>
              <a:rPr lang="ru-RU" sz="3600" b="1" u="sng" dirty="0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Пафос</a:t>
            </a:r>
          </a:p>
          <a:p>
            <a:pPr marL="68580" indent="0" algn="ctr">
              <a:buNone/>
            </a:pPr>
            <a:endParaRPr lang="ru-RU" i="1" dirty="0" smtClean="0"/>
          </a:p>
          <a:p>
            <a:pPr marL="68580" indent="0" algn="ctr">
              <a:buNone/>
            </a:pPr>
            <a:r>
              <a:rPr lang="ru-RU" i="1" dirty="0" smtClean="0"/>
              <a:t>–воодушевление, подъем, энтузиазм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857366865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7200" dirty="0" smtClean="0"/>
              <a:t>Вывод</a:t>
            </a: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420888"/>
            <a:ext cx="7745505" cy="38778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000" dirty="0" smtClean="0"/>
              <a:t>   Растерянность, страх, трепет свойственны всем чиновникам, каждый из них дает взятку по-своему, что отражено в их речи, действиях и ремарках.</a:t>
            </a:r>
            <a:endParaRPr lang="ru-RU" sz="4000" dirty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428596" y="1571612"/>
            <a:ext cx="8215370" cy="2357454"/>
          </a:xfrm>
          <a:prstGeom prst="horizontalScroll">
            <a:avLst>
              <a:gd name="adj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71472" y="2071678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«Ревизор» – это целое море страха».</a:t>
            </a:r>
          </a:p>
          <a:p>
            <a:pPr algn="r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Ю. Манн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428596" y="4071942"/>
            <a:ext cx="8215370" cy="257176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85786" y="4500570"/>
            <a:ext cx="77153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«Хлестакову принадлежит главная роль в действии. Около него вращаются все прочие лица, как планеты около солнца». </a:t>
            </a:r>
          </a:p>
          <a:p>
            <a:pPr algn="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Ю. Манн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142852"/>
            <a:ext cx="7929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урока:  Комедия «Ревизор»: русское чиновничество в сатирическом изображении Н.В.Гоголя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67544" y="1196752"/>
            <a:ext cx="8229600" cy="4572000"/>
          </a:xfrm>
        </p:spPr>
        <p:txBody>
          <a:bodyPr>
            <a:normAutofit/>
          </a:bodyPr>
          <a:lstStyle/>
          <a:p>
            <a:pPr marL="64008" indent="0" algn="just">
              <a:buNone/>
            </a:pPr>
            <a:r>
              <a:rPr lang="ru-RU" sz="6000" b="1" i="1" u="sng" dirty="0" smtClean="0">
                <a:latin typeface="Constantia" pitchFamily="18" charset="0"/>
              </a:rPr>
              <a:t>В тетрадь: </a:t>
            </a:r>
            <a:r>
              <a:rPr lang="ru-RU" sz="5400" dirty="0" smtClean="0">
                <a:latin typeface="Constantia" pitchFamily="18" charset="0"/>
              </a:rPr>
              <a:t>В комедии нет любовного сюжета, а есть пародия на любовную интригу</a:t>
            </a:r>
            <a:endParaRPr lang="ru-RU" sz="5400" dirty="0">
              <a:latin typeface="Constantia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lit08-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73517"/>
            <a:ext cx="4149723" cy="2998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4" descr="lit08-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13044"/>
            <a:ext cx="2928926" cy="3901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lit08-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3500438"/>
            <a:ext cx="4000528" cy="2920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071538" y="2857496"/>
            <a:ext cx="414340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Провинциальный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город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715008" y="4143380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Письмо Хлестакова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642910" y="6396335"/>
            <a:ext cx="61436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Чиновники обсуждают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письмо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Хлестакова 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lit08-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4416425" cy="3467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19" name="Rectangle 7"/>
          <p:cNvSpPr>
            <a:spLocks noChangeArrowheads="1"/>
          </p:cNvSpPr>
          <p:nvPr/>
        </p:nvSpPr>
        <p:spPr bwMode="auto">
          <a:xfrm>
            <a:off x="4643438" y="1071546"/>
            <a:ext cx="412722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Торжество Городничего.</a:t>
            </a:r>
          </a:p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Разговор с купцами </a:t>
            </a:r>
          </a:p>
        </p:txBody>
      </p:sp>
      <p:pic>
        <p:nvPicPr>
          <p:cNvPr id="8" name="Picture 7" descr="lit08-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143116"/>
            <a:ext cx="3343279" cy="4515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643042" y="4786322"/>
            <a:ext cx="3429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Объяснение в любви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сцена  вранья"/>
          <p:cNvPicPr>
            <a:picLocks noChangeAspect="1" noChangeArrowheads="1"/>
          </p:cNvPicPr>
          <p:nvPr/>
        </p:nvPicPr>
        <p:blipFill rotWithShape="1">
          <a:blip r:embed="rId2"/>
          <a:srcRect l="7592" t="7132" r="7376" b="9655"/>
          <a:stretch/>
        </p:blipFill>
        <p:spPr bwMode="auto">
          <a:xfrm>
            <a:off x="2928926" y="1285860"/>
            <a:ext cx="3571900" cy="4464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 descr="lit08-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3000364" cy="4241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57158" y="4214818"/>
            <a:ext cx="228126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Хлестаков и </a:t>
            </a:r>
          </a:p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Земляника </a:t>
            </a:r>
          </a:p>
        </p:txBody>
      </p:sp>
      <p:pic>
        <p:nvPicPr>
          <p:cNvPr id="10" name="Picture 11" descr="lit08-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6302" y="0"/>
            <a:ext cx="2677697" cy="378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429388" y="3714752"/>
            <a:ext cx="29289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Крах Городничего 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lit08-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735892" cy="502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214546" y="5572140"/>
            <a:ext cx="38625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Немая сцена 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dirty="0" smtClean="0"/>
              <a:t>Домашнее задание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3200" dirty="0" smtClean="0"/>
              <a:t>1. Определите, в чем заключается мастерство </a:t>
            </a:r>
            <a:r>
              <a:rPr lang="ru-RU" sz="3200" dirty="0" err="1" smtClean="0"/>
              <a:t>Н.В.Гоголя-комедиографа</a:t>
            </a:r>
            <a:r>
              <a:rPr lang="ru-RU" sz="3200" dirty="0" smtClean="0"/>
              <a:t>. </a:t>
            </a:r>
          </a:p>
          <a:p>
            <a:pPr algn="just">
              <a:buNone/>
            </a:pPr>
            <a:endParaRPr lang="ru-RU" sz="3200" dirty="0" smtClean="0"/>
          </a:p>
          <a:p>
            <a:pPr algn="just"/>
            <a:r>
              <a:rPr lang="ru-RU" sz="3200" dirty="0" smtClean="0"/>
              <a:t>2. Подготовьте выразительное чтение любых сцен комедии.</a:t>
            </a:r>
            <a:endParaRPr lang="ru-RU" sz="32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07167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Определите, к какому роду литературы относится </a:t>
            </a:r>
            <a:br>
              <a:rPr lang="ru-RU" dirty="0" smtClean="0"/>
            </a:br>
            <a:r>
              <a:rPr lang="ru-RU" dirty="0" smtClean="0"/>
              <a:t>комедия «Ревизор»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4293096"/>
            <a:ext cx="7416824" cy="64294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*</a:t>
            </a:r>
            <a:r>
              <a:rPr lang="ru-RU" dirty="0" smtClean="0"/>
              <a:t>Драма                             *Эпос                          *Лирика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643306" y="5373216"/>
            <a:ext cx="1643074" cy="408623"/>
          </a:xfrm>
          <a:prstGeom prst="round2DiagRect">
            <a:avLst/>
          </a:prstGeom>
          <a:solidFill>
            <a:schemeClr val="bg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Драма</a:t>
            </a:r>
            <a:endParaRPr lang="ru-RU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538360" cy="1039427"/>
          </a:xfrm>
        </p:spPr>
        <p:txBody>
          <a:bodyPr>
            <a:noAutofit/>
          </a:bodyPr>
          <a:lstStyle/>
          <a:p>
            <a:pPr algn="ctr"/>
            <a:r>
              <a:rPr lang="ru-RU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Сопоставьте действующих лиц и свойственные им характеристики:</a:t>
            </a:r>
            <a:endParaRPr lang="ru-RU" b="0" dirty="0">
              <a:ln w="1016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8767908"/>
              </p:ext>
            </p:extLst>
          </p:nvPr>
        </p:nvGraphicFramePr>
        <p:xfrm>
          <a:off x="500034" y="2285992"/>
          <a:ext cx="8143932" cy="33832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8243"/>
                <a:gridCol w="5225689"/>
              </a:tblGrid>
              <a:tr h="389333"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/>
                        <a:t>1. Городничий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/>
                        <a:t>1. «неглупый по-своему</a:t>
                      </a:r>
                      <a:r>
                        <a:rPr lang="ru-RU" sz="2000" b="0" baseline="0" dirty="0" smtClean="0"/>
                        <a:t> человек»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9333"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/>
                        <a:t>2. Жена Городничего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/>
                        <a:t>2. «умнее своего барина»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9333"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/>
                        <a:t>3. Хлестаков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/>
                        <a:t>3. «очень услужлив и суетлив»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4354"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/>
                        <a:t>4. Осип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/>
                        <a:t>4. «молодой человек, несколько </a:t>
                      </a:r>
                      <a:r>
                        <a:rPr lang="ru-RU" sz="2000" b="0" dirty="0" err="1" smtClean="0"/>
                        <a:t>приглуповат</a:t>
                      </a:r>
                      <a:r>
                        <a:rPr lang="ru-RU" sz="2000" b="0" dirty="0" smtClean="0"/>
                        <a:t>»</a:t>
                      </a:r>
                      <a:endParaRPr lang="ru-RU" sz="2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9333"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/>
                        <a:t>5. Ляпкин-Тяпкин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/>
                        <a:t>5. «простодушный до наивности»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9333"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/>
                        <a:t>6. Земляника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/>
                        <a:t>6. «провинциальная кокетка»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9333"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/>
                        <a:t>7. Почтмейстер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/>
                        <a:t>7. «… прочитавший 5-6 книг»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40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Проверьте себя</a:t>
            </a:r>
            <a:endParaRPr lang="ru-RU" sz="4000" b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811791"/>
              </p:ext>
            </p:extLst>
          </p:nvPr>
        </p:nvGraphicFramePr>
        <p:xfrm>
          <a:off x="642910" y="2071678"/>
          <a:ext cx="7929618" cy="36880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512339"/>
                <a:gridCol w="5417279"/>
              </a:tblGrid>
              <a:tr h="3571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/>
                        <a:t>1. Городничий</a:t>
                      </a:r>
                      <a:endParaRPr lang="ru-RU" sz="2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/>
                        <a:t> 1. «неглупый по-своему  человек»</a:t>
                      </a:r>
                      <a:endParaRPr lang="ru-RU" sz="2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7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/>
                        <a:t>2. Жена Городничего</a:t>
                      </a:r>
                      <a:endParaRPr lang="ru-RU" sz="2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/>
                        <a:t>6. «провинциальная кокетка»</a:t>
                      </a:r>
                      <a:endParaRPr lang="ru-RU" sz="2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81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/>
                        <a:t>3. Хлестаков</a:t>
                      </a:r>
                      <a:endParaRPr lang="ru-RU" sz="2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/>
                        <a:t>4. «молодой человек, несколько </a:t>
                      </a:r>
                      <a:r>
                        <a:rPr lang="ru-RU" sz="2000" b="0" dirty="0" err="1" smtClean="0"/>
                        <a:t>приглуповат</a:t>
                      </a:r>
                      <a:r>
                        <a:rPr lang="ru-RU" sz="2000" b="0" dirty="0" smtClean="0"/>
                        <a:t>»</a:t>
                      </a:r>
                      <a:endParaRPr lang="ru-RU" sz="2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91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/>
                        <a:t>4. Осип</a:t>
                      </a:r>
                      <a:endParaRPr lang="ru-RU" sz="2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/>
                        <a:t>2. «умнее своего барина»</a:t>
                      </a:r>
                      <a:endParaRPr lang="ru-RU" sz="2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072"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5. Ляпкин-Тяпкин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/>
                        <a:t>7. «… прочитавший 5-6 книг»</a:t>
                      </a:r>
                      <a:endParaRPr lang="ru-RU" sz="2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1924"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6. Земляника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smtClean="0"/>
                        <a:t>3. «очень услужлив и суетлив»</a:t>
                      </a:r>
                      <a:endParaRPr lang="ru-RU" sz="2000" b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1924"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7. Почтмейстер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/>
                        <a:t>5. «простодушный до наивности»</a:t>
                      </a:r>
                      <a:endParaRPr lang="ru-RU" sz="2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980728"/>
            <a:ext cx="7632848" cy="561662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4000" i="1" dirty="0" smtClean="0">
                <a:latin typeface="+mj-lt"/>
              </a:rPr>
              <a:t> 1.«Я как будто предчувствовал: сегодня мне всю ночь снились какие-то две необыкновенные крысы. Право, этаких я никогда не видывал: черные, неестественной величины! Пришли, понюхали – и пошли прочь».</a:t>
            </a:r>
            <a:endParaRPr lang="ru-RU" sz="4000" i="1" dirty="0">
              <a:latin typeface="+mj-lt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764704"/>
            <a:ext cx="7632848" cy="547260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sz="4400" dirty="0" smtClean="0">
                <a:latin typeface="+mj-lt"/>
              </a:rPr>
              <a:t>2.</a:t>
            </a:r>
            <a:r>
              <a:rPr lang="ru-RU" dirty="0" smtClean="0">
                <a:latin typeface="+mj-lt"/>
              </a:rPr>
              <a:t> </a:t>
            </a:r>
            <a:r>
              <a:rPr lang="ru-RU" sz="4200" i="1" dirty="0" smtClean="0">
                <a:latin typeface="+mj-lt"/>
              </a:rPr>
              <a:t>«…есть так хочется и в животе трескотня такая, как будто бы целый полк затрубил в трубы. Вот не доедем, да и только, домой!... профинтил дорогою денежки, голубчик, теперь сидит и хвост подвернул…»</a:t>
            </a:r>
            <a:endParaRPr lang="ru-RU" sz="4200" i="1" dirty="0">
              <a:latin typeface="+mj-lt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692696"/>
            <a:ext cx="7344816" cy="547260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4400" i="1" dirty="0" smtClean="0">
                <a:latin typeface="+mj-lt"/>
              </a:rPr>
              <a:t>«Отчего же нет? Я видел сам, проходя мимо кухни, там много готовилось. И в столовой сегодня поутру двое каких-то коротеньких человека ели семгу и еще много </a:t>
            </a:r>
            <a:r>
              <a:rPr lang="ru-RU" sz="4400" i="1" dirty="0" err="1" smtClean="0">
                <a:latin typeface="+mj-lt"/>
              </a:rPr>
              <a:t>кой-чего</a:t>
            </a:r>
            <a:r>
              <a:rPr lang="ru-RU" sz="4400" i="1" dirty="0" smtClean="0">
                <a:latin typeface="+mj-lt"/>
              </a:rPr>
              <a:t>».</a:t>
            </a:r>
            <a:endParaRPr lang="ru-RU" sz="4400" i="1" dirty="0">
              <a:latin typeface="+mj-lt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7887820" cy="5165766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4400" i="1" dirty="0" smtClean="0">
                <a:latin typeface="+mj-lt"/>
              </a:rPr>
              <a:t>«Фи, маменька, </a:t>
            </a:r>
            <a:r>
              <a:rPr lang="ru-RU" sz="4400" i="1" dirty="0" err="1" smtClean="0">
                <a:latin typeface="+mj-lt"/>
              </a:rPr>
              <a:t>голубое</a:t>
            </a:r>
            <a:r>
              <a:rPr lang="ru-RU" sz="4400" i="1" dirty="0" smtClean="0">
                <a:latin typeface="+mj-lt"/>
              </a:rPr>
              <a:t>! Мне совсем не нравится: и Ляпкина-Тяпкина ходит в таком, и дочь Земляникина тоже в </a:t>
            </a:r>
            <a:r>
              <a:rPr lang="ru-RU" sz="4400" i="1" dirty="0" err="1" smtClean="0">
                <a:latin typeface="+mj-lt"/>
              </a:rPr>
              <a:t>голубом</a:t>
            </a:r>
            <a:r>
              <a:rPr lang="ru-RU" sz="4400" i="1" dirty="0" smtClean="0">
                <a:latin typeface="+mj-lt"/>
              </a:rPr>
              <a:t>. Нет, лучше я надену цветное».</a:t>
            </a:r>
            <a:endParaRPr lang="ru-RU" sz="4400" i="1" dirty="0">
              <a:latin typeface="+mj-lt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Воздушный 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591</TotalTime>
  <Words>730</Words>
  <Application>Microsoft Office PowerPoint</Application>
  <PresentationFormat>Экран (4:3)</PresentationFormat>
  <Paragraphs>81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25</vt:i4>
      </vt:variant>
    </vt:vector>
  </HeadingPairs>
  <TitlesOfParts>
    <vt:vector size="36" baseType="lpstr">
      <vt:lpstr>Воздушный поток</vt:lpstr>
      <vt:lpstr>Аспект</vt:lpstr>
      <vt:lpstr>1_Аспект</vt:lpstr>
      <vt:lpstr>Трек</vt:lpstr>
      <vt:lpstr>2_Трек</vt:lpstr>
      <vt:lpstr>3_Трек</vt:lpstr>
      <vt:lpstr>1_Трек</vt:lpstr>
      <vt:lpstr>1_Кнопка</vt:lpstr>
      <vt:lpstr>Горизонт</vt:lpstr>
      <vt:lpstr>Кнопка</vt:lpstr>
      <vt:lpstr>Литейная</vt:lpstr>
      <vt:lpstr>Комедия «Ревизор»: русское чиновничество  в сатирическом изображении Н.В.Гоголя»</vt:lpstr>
      <vt:lpstr>Презентация PowerPoint</vt:lpstr>
      <vt:lpstr>Определите, к какому роду литературы относится  комедия «Ревизор»</vt:lpstr>
      <vt:lpstr>Сопоставьте действующих лиц и свойственные им характеристики:</vt:lpstr>
      <vt:lpstr>Проверьте себя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9. Жандарм</vt:lpstr>
      <vt:lpstr>Презентация PowerPoint</vt:lpstr>
      <vt:lpstr>Словарная работа</vt:lpstr>
      <vt:lpstr>Словарная работа</vt:lpstr>
      <vt:lpstr>Вывод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Комедия «Ревизор»: русское чиновничество  в сатирическом изображении Н.В.Гоголя»</dc:title>
  <dc:creator>User</dc:creator>
  <cp:lastModifiedBy>User</cp:lastModifiedBy>
  <cp:revision>50</cp:revision>
  <dcterms:created xsi:type="dcterms:W3CDTF">2013-10-11T09:26:55Z</dcterms:created>
  <dcterms:modified xsi:type="dcterms:W3CDTF">2022-01-24T10:10:19Z</dcterms:modified>
</cp:coreProperties>
</file>