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356" r:id="rId4"/>
    <p:sldId id="325" r:id="rId5"/>
    <p:sldId id="328" r:id="rId6"/>
    <p:sldId id="261" r:id="rId7"/>
    <p:sldId id="260" r:id="rId8"/>
    <p:sldId id="315" r:id="rId9"/>
    <p:sldId id="343" r:id="rId10"/>
    <p:sldId id="344" r:id="rId11"/>
    <p:sldId id="316" r:id="rId12"/>
    <p:sldId id="318" r:id="rId13"/>
    <p:sldId id="363" r:id="rId14"/>
    <p:sldId id="353" r:id="rId15"/>
    <p:sldId id="354" r:id="rId16"/>
    <p:sldId id="355" r:id="rId17"/>
    <p:sldId id="357" r:id="rId18"/>
    <p:sldId id="359" r:id="rId19"/>
    <p:sldId id="364" r:id="rId20"/>
    <p:sldId id="360" r:id="rId21"/>
    <p:sldId id="361" r:id="rId22"/>
    <p:sldId id="338" r:id="rId23"/>
  </p:sldIdLst>
  <p:sldSz cx="9144000" cy="6858000" type="screen4x3"/>
  <p:notesSz cx="6858000" cy="9144000"/>
  <p:custDataLst>
    <p:tags r:id="rId24"/>
  </p:custDataLst>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DFD8E8"/>
    <a:srgbClr val="CC99FF"/>
    <a:srgbClr val="CBC0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2948" autoAdjust="0"/>
  </p:normalViewPr>
  <p:slideViewPr>
    <p:cSldViewPr>
      <p:cViewPr varScale="1">
        <p:scale>
          <a:sx n="71" d="100"/>
          <a:sy n="71" d="100"/>
        </p:scale>
        <p:origin x="-1344" y="-90"/>
      </p:cViewPr>
      <p:guideLst>
        <p:guide orient="horz" pos="2160"/>
        <p:guide pos="2880"/>
      </p:guideLst>
    </p:cSldViewPr>
  </p:slideViewPr>
  <p:outlineViewPr>
    <p:cViewPr>
      <p:scale>
        <a:sx n="33" d="100"/>
        <a:sy n="33" d="100"/>
      </p:scale>
      <p:origin x="0" y="84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9869689995113619"/>
          <c:y val="0.31345438062670339"/>
          <c:w val="0.37451209944224478"/>
          <c:h val="0.62958110964747716"/>
        </c:manualLayout>
      </c:layout>
      <c:pieChart>
        <c:varyColors val="1"/>
        <c:ser>
          <c:idx val="0"/>
          <c:order val="0"/>
          <c:tx>
            <c:strRef>
              <c:f>Лист1!$B$1</c:f>
              <c:strCache>
                <c:ptCount val="1"/>
                <c:pt idx="0">
                  <c:v>Продажи</c:v>
                </c:pt>
              </c:strCache>
            </c:strRef>
          </c:tx>
          <c:dLbls>
            <c:showLegendKey val="0"/>
            <c:showVal val="0"/>
            <c:showCatName val="0"/>
            <c:showSerName val="0"/>
            <c:showPercent val="1"/>
            <c:showBubbleSize val="0"/>
            <c:showLeaderLines val="1"/>
          </c:dLbls>
          <c:cat>
            <c:strRef>
              <c:f>Лист1!$A$2:$A$5</c:f>
              <c:strCache>
                <c:ptCount val="2"/>
                <c:pt idx="0">
                  <c:v>удовлетворены</c:v>
                </c:pt>
                <c:pt idx="1">
                  <c:v>частично удовлетворены</c:v>
                </c:pt>
              </c:strCache>
            </c:strRef>
          </c:cat>
          <c:val>
            <c:numRef>
              <c:f>Лист1!$B$2:$B$5</c:f>
              <c:numCache>
                <c:formatCode>General</c:formatCode>
                <c:ptCount val="4"/>
                <c:pt idx="0">
                  <c:v>95</c:v>
                </c:pt>
                <c:pt idx="1">
                  <c:v>5</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18566152433407104"/>
          <c:y val="0.19511882705081818"/>
          <c:w val="0.72856740106556495"/>
          <c:h val="7.2824024567011383E-2"/>
        </c:manualLayout>
      </c:layout>
      <c:overlay val="0"/>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BE299B9-FB2B-4C71-A187-2353B8A96282}" type="datetimeFigureOut">
              <a:rPr lang="ru-RU"/>
              <a:pPr>
                <a:defRPr/>
              </a:pPr>
              <a:t>31.05.2022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DE44D7F-50CE-4C20-AA82-3365DD31171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CBCE1A3-0298-4F4B-AD98-05E6E889CBA8}" type="datetimeFigureOut">
              <a:rPr lang="ru-RU"/>
              <a:pPr>
                <a:defRPr/>
              </a:pPr>
              <a:t>31.05.2022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AA4BC71-40B6-4D99-99A7-370EE2A136F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A7B562E-9827-4D94-B8CD-1A73F19022D0}" type="datetimeFigureOut">
              <a:rPr lang="ru-RU"/>
              <a:pPr>
                <a:defRPr/>
              </a:pPr>
              <a:t>31.05.2022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9B5AC83-0AD5-42BE-8CF2-CCD8752C446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6B5C1E6-3185-450E-8462-21C6C1A07288}" type="datetimeFigureOut">
              <a:rPr lang="ru-RU"/>
              <a:pPr>
                <a:defRPr/>
              </a:pPr>
              <a:t>31.05.2022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AA5067-7780-464D-97AE-BB68ACEF27C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1752F4E-A9E7-4C5A-98E1-C7C9C3C84E07}" type="datetimeFigureOut">
              <a:rPr lang="ru-RU"/>
              <a:pPr>
                <a:defRPr/>
              </a:pPr>
              <a:t>31.05.2022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8AEB037-7E1F-4E1A-AC7F-E5FD01C1205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35F2A82-6D4E-4C6D-8A70-F50E1ADA4AFA}" type="datetimeFigureOut">
              <a:rPr lang="ru-RU"/>
              <a:pPr>
                <a:defRPr/>
              </a:pPr>
              <a:t>31.05.2022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AEA80E7-E6A3-452F-B8A6-89633A550CF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571678D-0B8D-41C5-A049-49DC84C2596C}" type="datetimeFigureOut">
              <a:rPr lang="ru-RU"/>
              <a:pPr>
                <a:defRPr/>
              </a:pPr>
              <a:t>31.05.2022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C1F2B5A-709D-4465-89ED-F74920A00D1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79D071F-F7B8-4B4A-B0F4-CF451886EC9E}" type="datetimeFigureOut">
              <a:rPr lang="ru-RU"/>
              <a:pPr>
                <a:defRPr/>
              </a:pPr>
              <a:t>31.05.2022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307AACF-5971-4C1F-BB88-A166B464D58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B2D39C1-074E-450D-BB77-81D5179C768E}" type="datetimeFigureOut">
              <a:rPr lang="ru-RU"/>
              <a:pPr>
                <a:defRPr/>
              </a:pPr>
              <a:t>31.05.2022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6965E7B-6913-4907-991D-FF70627D5C3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28093D2-6269-4B9B-B6E7-482461D5B0C9}" type="datetimeFigureOut">
              <a:rPr lang="ru-RU"/>
              <a:pPr>
                <a:defRPr/>
              </a:pPr>
              <a:t>31.05.2022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97C340E-A2D0-4533-BB64-FD45BEE949D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E707B1D-D5A1-4A47-AE70-C0931D79639A}" type="datetimeFigureOut">
              <a:rPr lang="ru-RU"/>
              <a:pPr>
                <a:defRPr/>
              </a:pPr>
              <a:t>31.05.2022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A48287B-EED1-467C-A139-928ADF546AF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2CF1F5-91C9-40AE-B4FC-497709F2B98A}" type="datetimeFigureOut">
              <a:rPr lang="ru-RU"/>
              <a:pPr>
                <a:defRPr/>
              </a:pPr>
              <a:t>31.05.2022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AF0441F-E817-4E57-8A2B-8676BC80767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pPr eaLnBrk="1" hangingPunct="1"/>
            <a:endParaRPr lang="ru-RU" dirty="0" smtClean="0"/>
          </a:p>
        </p:txBody>
      </p:sp>
      <p:sp>
        <p:nvSpPr>
          <p:cNvPr id="3" name="Подзаголовок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ru-RU" dirty="0"/>
          </a:p>
        </p:txBody>
      </p:sp>
      <p:pic>
        <p:nvPicPr>
          <p:cNvPr id="13315" name="Рисунок 3" descr="100_939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3316" name="Picture 8" descr="53d42ce4bb7d5ceabc8e5ca2e62fbecb"/>
          <p:cNvPicPr>
            <a:picLocks noChangeAspect="1" noChangeArrowheads="1"/>
          </p:cNvPicPr>
          <p:nvPr/>
        </p:nvPicPr>
        <p:blipFill>
          <a:blip r:embed="rId3"/>
          <a:srcRect/>
          <a:stretch>
            <a:fillRect/>
          </a:stretch>
        </p:blipFill>
        <p:spPr bwMode="auto">
          <a:xfrm>
            <a:off x="-304800" y="-228600"/>
            <a:ext cx="9753600" cy="7315200"/>
          </a:xfrm>
          <a:prstGeom prst="rect">
            <a:avLst/>
          </a:prstGeom>
          <a:noFill/>
          <a:ln w="9525">
            <a:noFill/>
            <a:miter lim="800000"/>
            <a:headEnd/>
            <a:tailEnd/>
          </a:ln>
        </p:spPr>
      </p:pic>
      <p:pic>
        <p:nvPicPr>
          <p:cNvPr id="13317" name="Picture 9" descr="Рисунок1"/>
          <p:cNvPicPr>
            <a:picLocks noChangeAspect="1" noChangeArrowheads="1"/>
          </p:cNvPicPr>
          <p:nvPr/>
        </p:nvPicPr>
        <p:blipFill>
          <a:blip r:embed="rId4"/>
          <a:srcRect/>
          <a:stretch>
            <a:fillRect/>
          </a:stretch>
        </p:blipFill>
        <p:spPr bwMode="auto">
          <a:xfrm>
            <a:off x="-323850" y="-225425"/>
            <a:ext cx="9791700" cy="7326313"/>
          </a:xfrm>
          <a:prstGeom prst="rect">
            <a:avLst/>
          </a:prstGeom>
          <a:noFill/>
          <a:ln w="9525">
            <a:noFill/>
            <a:miter lim="800000"/>
            <a:headEnd/>
            <a:tailEnd/>
          </a:ln>
        </p:spPr>
      </p:pic>
      <p:pic>
        <p:nvPicPr>
          <p:cNvPr id="13318" name="Picture 10" descr="Рисунок3"/>
          <p:cNvPicPr>
            <a:picLocks noChangeAspect="1" noChangeArrowheads="1"/>
          </p:cNvPicPr>
          <p:nvPr/>
        </p:nvPicPr>
        <p:blipFill>
          <a:blip r:embed="rId5"/>
          <a:srcRect/>
          <a:stretch>
            <a:fillRect/>
          </a:stretch>
        </p:blipFill>
        <p:spPr bwMode="auto">
          <a:xfrm>
            <a:off x="-323850" y="-250825"/>
            <a:ext cx="9791700" cy="7359650"/>
          </a:xfrm>
          <a:prstGeom prst="rect">
            <a:avLst/>
          </a:prstGeom>
          <a:noFill/>
          <a:ln w="9525">
            <a:noFill/>
            <a:miter lim="800000"/>
            <a:headEnd/>
            <a:tailEnd/>
          </a:ln>
        </p:spPr>
      </p:pic>
      <p:pic>
        <p:nvPicPr>
          <p:cNvPr id="13319" name="Picture 11" descr="Рисунок4"/>
          <p:cNvPicPr>
            <a:picLocks noChangeAspect="1" noChangeArrowheads="1"/>
          </p:cNvPicPr>
          <p:nvPr/>
        </p:nvPicPr>
        <p:blipFill>
          <a:blip r:embed="rId6"/>
          <a:srcRect/>
          <a:stretch>
            <a:fillRect/>
          </a:stretch>
        </p:blipFill>
        <p:spPr bwMode="auto">
          <a:xfrm>
            <a:off x="-323850" y="-279400"/>
            <a:ext cx="9864725" cy="7410450"/>
          </a:xfrm>
          <a:prstGeom prst="rect">
            <a:avLst/>
          </a:prstGeom>
          <a:noFill/>
          <a:ln w="9525">
            <a:noFill/>
            <a:miter lim="800000"/>
            <a:headEnd/>
            <a:tailEnd/>
          </a:ln>
        </p:spPr>
      </p:pic>
      <p:sp>
        <p:nvSpPr>
          <p:cNvPr id="5" name="Прямоугольник 4"/>
          <p:cNvSpPr/>
          <p:nvPr/>
        </p:nvSpPr>
        <p:spPr>
          <a:xfrm>
            <a:off x="237356" y="1124744"/>
            <a:ext cx="8643998" cy="2143140"/>
          </a:xfrm>
          <a:prstGeom prst="rect">
            <a:avLst/>
          </a:prstGeom>
          <a:ln/>
          <a:effectLst>
            <a:outerShdw blurRad="40000" dist="20000" dir="5400000" rotWithShape="0">
              <a:srgbClr val="000000">
                <a:alpha val="38000"/>
              </a:srgbClr>
            </a:outerShdw>
            <a:softEdge rad="317500"/>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ru-RU" sz="3200"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3200" dirty="0" smtClean="0">
                <a:solidFill>
                  <a:schemeClr val="tx1"/>
                </a:solidFill>
                <a:latin typeface="Times New Roman" panose="02020603050405020304" pitchFamily="18" charset="0"/>
                <a:cs typeface="Times New Roman" panose="02020603050405020304" pitchFamily="18" charset="0"/>
              </a:rPr>
              <a:t>Годовой отчет </a:t>
            </a:r>
            <a:endParaRPr lang="ru-RU" sz="3200" dirty="0">
              <a:solidFill>
                <a:schemeClr val="tx1"/>
              </a:solidFill>
              <a:latin typeface="Times New Roman" panose="02020603050405020304" pitchFamily="18" charset="0"/>
              <a:cs typeface="Times New Roman" panose="02020603050405020304" pitchFamily="18" charset="0"/>
            </a:endParaRPr>
          </a:p>
          <a:p>
            <a:pPr algn="ctr">
              <a:defRPr/>
            </a:pPr>
            <a:r>
              <a:rPr lang="ru-RU" sz="3200" dirty="0" smtClean="0">
                <a:solidFill>
                  <a:schemeClr val="tx1"/>
                </a:solidFill>
                <a:latin typeface="Times New Roman" panose="02020603050405020304" pitchFamily="18" charset="0"/>
                <a:cs typeface="Times New Roman" panose="02020603050405020304" pitchFamily="18" charset="0"/>
              </a:rPr>
              <a:t>за 2021 </a:t>
            </a:r>
            <a:r>
              <a:rPr lang="ru-RU" sz="3200" dirty="0">
                <a:solidFill>
                  <a:schemeClr val="tx1"/>
                </a:solidFill>
                <a:latin typeface="Times New Roman" panose="02020603050405020304" pitchFamily="18" charset="0"/>
                <a:cs typeface="Times New Roman" panose="02020603050405020304" pitchFamily="18" charset="0"/>
              </a:rPr>
              <a:t>– </a:t>
            </a:r>
            <a:r>
              <a:rPr lang="ru-RU" sz="3200" dirty="0" smtClean="0">
                <a:solidFill>
                  <a:schemeClr val="tx1"/>
                </a:solidFill>
                <a:latin typeface="Times New Roman" panose="02020603050405020304" pitchFamily="18" charset="0"/>
                <a:cs typeface="Times New Roman" panose="02020603050405020304" pitchFamily="18" charset="0"/>
              </a:rPr>
              <a:t>2022 </a:t>
            </a:r>
            <a:r>
              <a:rPr lang="ru-RU" sz="3200" dirty="0">
                <a:solidFill>
                  <a:schemeClr val="tx1"/>
                </a:solidFill>
                <a:latin typeface="Times New Roman" panose="02020603050405020304" pitchFamily="18" charset="0"/>
                <a:cs typeface="Times New Roman" panose="02020603050405020304" pitchFamily="18" charset="0"/>
              </a:rPr>
              <a:t>учебный </a:t>
            </a:r>
            <a:r>
              <a:rPr lang="ru-RU" sz="3200" dirty="0" smtClean="0">
                <a:solidFill>
                  <a:schemeClr val="tx1"/>
                </a:solidFill>
                <a:latin typeface="Times New Roman" panose="02020603050405020304" pitchFamily="18" charset="0"/>
                <a:cs typeface="Times New Roman" panose="02020603050405020304" pitchFamily="18" charset="0"/>
              </a:rPr>
              <a:t>год</a:t>
            </a:r>
          </a:p>
          <a:p>
            <a:pPr algn="ctr">
              <a:defRPr/>
            </a:pPr>
            <a:r>
              <a:rPr lang="ru-RU" sz="3200" dirty="0">
                <a:solidFill>
                  <a:schemeClr val="tx1"/>
                </a:solidFill>
                <a:latin typeface="Times New Roman" panose="02020603050405020304" pitchFamily="18" charset="0"/>
                <a:cs typeface="Times New Roman" panose="02020603050405020304" pitchFamily="18" charset="0"/>
              </a:rPr>
              <a:t>о</a:t>
            </a:r>
            <a:r>
              <a:rPr lang="ru-RU" sz="3200" dirty="0" smtClean="0">
                <a:solidFill>
                  <a:schemeClr val="tx1"/>
                </a:solidFill>
                <a:latin typeface="Times New Roman" panose="02020603050405020304" pitchFamily="18" charset="0"/>
                <a:cs typeface="Times New Roman" panose="02020603050405020304" pitchFamily="18" charset="0"/>
              </a:rPr>
              <a:t> деятельности</a:t>
            </a:r>
          </a:p>
          <a:p>
            <a:pPr algn="ctr">
              <a:defRPr/>
            </a:pPr>
            <a:r>
              <a:rPr lang="ru-RU" sz="3200" dirty="0">
                <a:solidFill>
                  <a:schemeClr val="tx1"/>
                </a:solidFill>
                <a:latin typeface="Times New Roman" panose="02020603050405020304" pitchFamily="18" charset="0"/>
                <a:cs typeface="Times New Roman" panose="02020603050405020304" pitchFamily="18" charset="0"/>
              </a:rPr>
              <a:t>МДОУ «Детский сад №20» </a:t>
            </a:r>
          </a:p>
          <a:p>
            <a:pPr algn="ctr">
              <a:defRPr/>
            </a:pPr>
            <a:endParaRPr lang="ru-RU" sz="3200"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a:solidFill>
                <a:schemeClr val="tx1"/>
              </a:solidFill>
              <a:latin typeface="Times New Roman" panose="02020603050405020304" pitchFamily="18" charset="0"/>
              <a:cs typeface="Times New Roman" panose="02020603050405020304" pitchFamily="18" charset="0"/>
            </a:endParaRPr>
          </a:p>
          <a:p>
            <a:pPr algn="ctr">
              <a:defRPr/>
            </a:pPr>
            <a:endParaRPr lang="ru-RU" sz="3200"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2400" dirty="0" smtClean="0">
                <a:solidFill>
                  <a:schemeClr val="tx1"/>
                </a:solidFill>
                <a:latin typeface="Times New Roman" panose="02020603050405020304" pitchFamily="18" charset="0"/>
                <a:cs typeface="Times New Roman" panose="02020603050405020304" pitchFamily="18" charset="0"/>
              </a:rPr>
              <a:t>                           </a:t>
            </a:r>
          </a:p>
          <a:p>
            <a:pPr algn="ctr">
              <a:defRPr/>
            </a:pPr>
            <a:endParaRPr lang="ru-RU" sz="2400" dirty="0">
              <a:solidFill>
                <a:schemeClr val="tx1"/>
              </a:solidFill>
              <a:latin typeface="Times New Roman" panose="02020603050405020304" pitchFamily="18" charset="0"/>
              <a:cs typeface="Times New Roman" panose="02020603050405020304" pitchFamily="18" charset="0"/>
            </a:endParaRPr>
          </a:p>
          <a:p>
            <a:pPr algn="ctr">
              <a:defRPr/>
            </a:pPr>
            <a:endParaRPr lang="ru-RU" sz="2400"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2400" dirty="0">
              <a:solidFill>
                <a:schemeClr val="tx1"/>
              </a:solidFill>
              <a:latin typeface="Times New Roman" panose="02020603050405020304" pitchFamily="18" charset="0"/>
              <a:cs typeface="Times New Roman" panose="02020603050405020304" pitchFamily="18" charset="0"/>
            </a:endParaRPr>
          </a:p>
          <a:p>
            <a:pPr algn="ctr">
              <a:defRPr/>
            </a:pPr>
            <a:endParaRPr lang="ru-RU" sz="2400"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2400" dirty="0">
              <a:solidFill>
                <a:schemeClr val="tx1"/>
              </a:solidFill>
              <a:latin typeface="Times New Roman" panose="02020603050405020304" pitchFamily="18" charset="0"/>
              <a:cs typeface="Times New Roman" panose="02020603050405020304" pitchFamily="18" charset="0"/>
            </a:endParaRPr>
          </a:p>
          <a:p>
            <a:pPr algn="ctr">
              <a:defRPr/>
            </a:pPr>
            <a:r>
              <a:rPr lang="ru-RU" sz="2400" dirty="0" smtClean="0">
                <a:solidFill>
                  <a:schemeClr val="tx1"/>
                </a:solidFill>
                <a:latin typeface="Times New Roman" panose="02020603050405020304" pitchFamily="18" charset="0"/>
                <a:cs typeface="Times New Roman" panose="02020603050405020304" pitchFamily="18" charset="0"/>
              </a:rPr>
              <a:t>                          Провела</a:t>
            </a:r>
            <a:r>
              <a:rPr lang="ru-RU" sz="2400" dirty="0">
                <a:solidFill>
                  <a:schemeClr val="tx1"/>
                </a:solidFill>
                <a:latin typeface="Times New Roman" panose="02020603050405020304" pitchFamily="18" charset="0"/>
                <a:cs typeface="Times New Roman" panose="02020603050405020304" pitchFamily="18" charset="0"/>
              </a:rPr>
              <a:t>: О.В. Шлычкова, старший воспитатель</a:t>
            </a:r>
            <a:r>
              <a:rPr lang="ru-RU" sz="2400" dirty="0">
                <a:solidFill>
                  <a:schemeClr val="tx1"/>
                </a:solidFill>
              </a:rPr>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90488"/>
            <a:ext cx="9363076" cy="7038976"/>
          </a:xfrm>
          <a:prstGeom prst="rect">
            <a:avLst/>
          </a:prstGeom>
          <a:noFill/>
          <a:ln w="9525">
            <a:noFill/>
            <a:miter lim="800000"/>
            <a:headEnd/>
            <a:tailEnd/>
          </a:ln>
        </p:spPr>
      </p:pic>
      <p:graphicFrame>
        <p:nvGraphicFramePr>
          <p:cNvPr id="3" name="Таблица 2"/>
          <p:cNvGraphicFramePr>
            <a:graphicFrameLocks noGrp="1"/>
          </p:cNvGraphicFramePr>
          <p:nvPr>
            <p:extLst>
              <p:ext uri="{D42A27DB-BD31-4B8C-83A1-F6EECF244321}">
                <p14:modId xmlns:p14="http://schemas.microsoft.com/office/powerpoint/2010/main" val="1311359217"/>
              </p:ext>
            </p:extLst>
          </p:nvPr>
        </p:nvGraphicFramePr>
        <p:xfrm>
          <a:off x="755576" y="548680"/>
          <a:ext cx="7632848" cy="5040560"/>
        </p:xfrm>
        <a:graphic>
          <a:graphicData uri="http://schemas.openxmlformats.org/drawingml/2006/table">
            <a:tbl>
              <a:tblPr firstRow="1" firstCol="1" lastRow="1" lastCol="1" bandRow="1" bandCol="1">
                <a:tableStyleId>{00A15C55-8517-42AA-B614-E9B94910E393}</a:tableStyleId>
              </a:tblPr>
              <a:tblGrid>
                <a:gridCol w="506456"/>
                <a:gridCol w="1489354"/>
                <a:gridCol w="1914027"/>
                <a:gridCol w="957388"/>
                <a:gridCol w="638510"/>
                <a:gridCol w="2127113"/>
              </a:tblGrid>
              <a:tr h="712687">
                <a:tc>
                  <a:txBody>
                    <a:bodyPr/>
                    <a:lstStyle/>
                    <a:p>
                      <a:pPr algn="l">
                        <a:lnSpc>
                          <a:spcPct val="115000"/>
                        </a:lnSpc>
                        <a:spcAft>
                          <a:spcPts val="0"/>
                        </a:spcAft>
                      </a:pPr>
                      <a:r>
                        <a:rPr lang="en-US" sz="1000" dirty="0">
                          <a:effectLst/>
                        </a:rPr>
                        <a:t>10</a:t>
                      </a:r>
                      <a:endParaRPr lang="ru-RU" sz="1000" dirty="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ru-RU" sz="1000">
                          <a:effectLst/>
                        </a:rPr>
                        <a:t> «Уроки безопасности»</a:t>
                      </a:r>
                    </a:p>
                    <a:p>
                      <a:pPr algn="l">
                        <a:lnSpc>
                          <a:spcPct val="115000"/>
                        </a:lnSpc>
                        <a:spcAft>
                          <a:spcPts val="0"/>
                        </a:spcAft>
                        <a:tabLst>
                          <a:tab pos="786765" algn="ctr"/>
                        </a:tabLst>
                      </a:pPr>
                      <a:r>
                        <a:rPr lang="ru-RU" sz="1000">
                          <a:effectLst/>
                        </a:rPr>
                        <a:t>По обучению детей ОБЖ</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Маралина Н.М., 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Б</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a:effectLst/>
                        </a:rPr>
                        <a:t>Итоговое занятие «Как уберечься от беды»</a:t>
                      </a:r>
                    </a:p>
                    <a:p>
                      <a:pPr algn="ctr">
                        <a:lnSpc>
                          <a:spcPct val="115000"/>
                        </a:lnSpc>
                        <a:spcAft>
                          <a:spcPts val="0"/>
                        </a:spcAft>
                      </a:pPr>
                      <a:r>
                        <a:rPr lang="ru-RU" sz="1000">
                          <a:effectLst/>
                        </a:rPr>
                        <a:t>24.05.22г.</a:t>
                      </a:r>
                    </a:p>
                    <a:p>
                      <a:pPr algn="ctr">
                        <a:lnSpc>
                          <a:spcPct val="115000"/>
                        </a:lnSpc>
                        <a:spcAft>
                          <a:spcPts val="0"/>
                        </a:spcAft>
                      </a:pPr>
                      <a:r>
                        <a:rPr lang="ru-RU" sz="1000">
                          <a:effectLst/>
                        </a:rPr>
                        <a:t>16.30-16.50</a:t>
                      </a:r>
                      <a:endParaRPr lang="ru-RU" sz="1000">
                        <a:effectLst/>
                        <a:latin typeface="Times New Roman" pitchFamily="18" charset="0"/>
                        <a:ea typeface="Calibri"/>
                        <a:cs typeface="Times New Roman" pitchFamily="18" charset="0"/>
                      </a:endParaRPr>
                    </a:p>
                  </a:txBody>
                  <a:tcPr marL="52168" marR="52168" marT="0" marB="0"/>
                </a:tc>
              </a:tr>
              <a:tr h="764438">
                <a:tc>
                  <a:txBody>
                    <a:bodyPr/>
                    <a:lstStyle/>
                    <a:p>
                      <a:pPr algn="l">
                        <a:lnSpc>
                          <a:spcPct val="115000"/>
                        </a:lnSpc>
                        <a:spcAft>
                          <a:spcPts val="0"/>
                        </a:spcAft>
                      </a:pPr>
                      <a:r>
                        <a:rPr lang="en-US" sz="1000">
                          <a:effectLst/>
                        </a:rPr>
                        <a:t>11</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«Мокшаночка»</a:t>
                      </a:r>
                      <a:endParaRPr lang="ru-RU" sz="1000">
                        <a:effectLst/>
                      </a:endParaRPr>
                    </a:p>
                    <a:p>
                      <a:pPr algn="l">
                        <a:lnSpc>
                          <a:spcPct val="115000"/>
                        </a:lnSpc>
                        <a:spcAft>
                          <a:spcPts val="0"/>
                        </a:spcAft>
                      </a:pPr>
                      <a:r>
                        <a:rPr lang="en-US" sz="1000">
                          <a:effectLst/>
                        </a:rPr>
                        <a:t>(мокшанский язык) </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Радаева И.А.,</a:t>
                      </a:r>
                      <a:endParaRPr lang="ru-RU" sz="1000">
                        <a:effectLst/>
                      </a:endParaRPr>
                    </a:p>
                    <a:p>
                      <a:pPr algn="l">
                        <a:lnSpc>
                          <a:spcPct val="115000"/>
                        </a:lnSpc>
                        <a:spcAft>
                          <a:spcPts val="0"/>
                        </a:spcAft>
                      </a:pPr>
                      <a:r>
                        <a:rPr lang="en-US" sz="1000">
                          <a:effectLst/>
                        </a:rPr>
                        <a:t>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Б</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a:effectLst/>
                        </a:rPr>
                        <a:t>Итоговое занятие «В гости к бабушке Алдуне»</a:t>
                      </a:r>
                    </a:p>
                    <a:p>
                      <a:pPr algn="ctr">
                        <a:lnSpc>
                          <a:spcPct val="115000"/>
                        </a:lnSpc>
                        <a:spcAft>
                          <a:spcPts val="0"/>
                        </a:spcAft>
                      </a:pPr>
                      <a:r>
                        <a:rPr lang="ru-RU" sz="1000">
                          <a:effectLst/>
                        </a:rPr>
                        <a:t>21.04.22г.</a:t>
                      </a:r>
                    </a:p>
                    <a:p>
                      <a:pPr algn="ctr">
                        <a:lnSpc>
                          <a:spcPct val="115000"/>
                        </a:lnSpc>
                        <a:spcAft>
                          <a:spcPts val="0"/>
                        </a:spcAft>
                      </a:pPr>
                      <a:r>
                        <a:rPr lang="ru-RU" sz="1000">
                          <a:effectLst/>
                        </a:rPr>
                        <a:t>16.30-17.00</a:t>
                      </a:r>
                      <a:endParaRPr lang="ru-RU" sz="1000">
                        <a:effectLst/>
                        <a:latin typeface="Times New Roman" pitchFamily="18" charset="0"/>
                        <a:ea typeface="Calibri"/>
                        <a:cs typeface="Times New Roman" pitchFamily="18" charset="0"/>
                      </a:endParaRPr>
                    </a:p>
                  </a:txBody>
                  <a:tcPr marL="52168" marR="52168" marT="0" marB="0"/>
                </a:tc>
              </a:tr>
              <a:tr h="712687">
                <a:tc>
                  <a:txBody>
                    <a:bodyPr/>
                    <a:lstStyle/>
                    <a:p>
                      <a:pPr algn="l">
                        <a:lnSpc>
                          <a:spcPct val="115000"/>
                        </a:lnSpc>
                        <a:spcAft>
                          <a:spcPts val="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 «Юный конструктор»</a:t>
                      </a:r>
                      <a:endParaRPr lang="ru-RU" sz="1000">
                        <a:effectLst/>
                      </a:endParaRPr>
                    </a:p>
                    <a:p>
                      <a:pPr algn="l">
                        <a:lnSpc>
                          <a:spcPct val="115000"/>
                        </a:lnSpc>
                        <a:spcAft>
                          <a:spcPts val="0"/>
                        </a:spcAft>
                      </a:pPr>
                      <a:r>
                        <a:rPr lang="en-US" sz="1000">
                          <a:effectLst/>
                        </a:rPr>
                        <a:t>конструирование-моделирование</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Гудожникова  Ю.А., 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Б</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a:effectLst/>
                        </a:rPr>
                        <a:t>Итоговое занятие «Кто построил этот дом?»</a:t>
                      </a:r>
                    </a:p>
                    <a:p>
                      <a:pPr algn="ctr">
                        <a:lnSpc>
                          <a:spcPct val="115000"/>
                        </a:lnSpc>
                        <a:spcAft>
                          <a:spcPts val="0"/>
                        </a:spcAft>
                      </a:pPr>
                      <a:r>
                        <a:rPr lang="ru-RU" sz="1000">
                          <a:effectLst/>
                        </a:rPr>
                        <a:t>25.04.22г.</a:t>
                      </a:r>
                    </a:p>
                    <a:p>
                      <a:pPr algn="ctr">
                        <a:lnSpc>
                          <a:spcPct val="115000"/>
                        </a:lnSpc>
                        <a:spcAft>
                          <a:spcPts val="0"/>
                        </a:spcAft>
                      </a:pPr>
                      <a:r>
                        <a:rPr lang="ru-RU" sz="1000">
                          <a:effectLst/>
                        </a:rPr>
                        <a:t>16.00-16.20</a:t>
                      </a:r>
                      <a:endParaRPr lang="ru-RU" sz="1000">
                        <a:effectLst/>
                        <a:latin typeface="Times New Roman" pitchFamily="18" charset="0"/>
                        <a:ea typeface="Calibri"/>
                        <a:cs typeface="Times New Roman" pitchFamily="18" charset="0"/>
                      </a:endParaRPr>
                    </a:p>
                  </a:txBody>
                  <a:tcPr marL="52168" marR="52168" marT="0" marB="0"/>
                </a:tc>
              </a:tr>
              <a:tr h="712687">
                <a:tc>
                  <a:txBody>
                    <a:bodyPr/>
                    <a:lstStyle/>
                    <a:p>
                      <a:pPr algn="l">
                        <a:lnSpc>
                          <a:spcPct val="115000"/>
                        </a:lnSpc>
                        <a:spcAft>
                          <a:spcPts val="0"/>
                        </a:spcAft>
                      </a:pPr>
                      <a:r>
                        <a:rPr lang="en-US" sz="1000">
                          <a:effectLst/>
                        </a:rPr>
                        <a:t>13</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dirty="0">
                          <a:effectLst/>
                        </a:rPr>
                        <a:t>«</a:t>
                      </a:r>
                      <a:r>
                        <a:rPr lang="en-US" sz="1000" dirty="0" err="1">
                          <a:effectLst/>
                        </a:rPr>
                        <a:t>Шашечный</a:t>
                      </a:r>
                      <a:r>
                        <a:rPr lang="en-US" sz="1000" dirty="0">
                          <a:effectLst/>
                        </a:rPr>
                        <a:t>  </a:t>
                      </a:r>
                      <a:r>
                        <a:rPr lang="en-US" sz="1000" dirty="0" err="1">
                          <a:effectLst/>
                        </a:rPr>
                        <a:t>дебют</a:t>
                      </a:r>
                      <a:r>
                        <a:rPr lang="en-US" sz="1000" dirty="0">
                          <a:effectLst/>
                        </a:rPr>
                        <a:t>»</a:t>
                      </a:r>
                      <a:endParaRPr lang="ru-RU" sz="1000" dirty="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  Аброськина Е.Н.,</a:t>
                      </a:r>
                      <a:endParaRPr lang="ru-RU" sz="1000">
                        <a:effectLst/>
                      </a:endParaRPr>
                    </a:p>
                    <a:p>
                      <a:pPr algn="l">
                        <a:lnSpc>
                          <a:spcPct val="115000"/>
                        </a:lnSpc>
                        <a:spcAft>
                          <a:spcPts val="0"/>
                        </a:spcAft>
                      </a:pPr>
                      <a:r>
                        <a:rPr lang="en-US" sz="1000">
                          <a:effectLst/>
                        </a:rPr>
                        <a:t>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П</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0"/>
                        </a:spcAft>
                      </a:pPr>
                      <a:r>
                        <a:rPr lang="en-US" sz="1000">
                          <a:effectLst/>
                        </a:rPr>
                        <a:t>10</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a:effectLst/>
                        </a:rPr>
                        <a:t>Итоговые соревнования «Шашечный турнир»</a:t>
                      </a:r>
                    </a:p>
                    <a:p>
                      <a:pPr algn="ctr">
                        <a:lnSpc>
                          <a:spcPct val="115000"/>
                        </a:lnSpc>
                        <a:spcAft>
                          <a:spcPts val="0"/>
                        </a:spcAft>
                      </a:pPr>
                      <a:r>
                        <a:rPr lang="ru-RU" sz="1000">
                          <a:effectLst/>
                        </a:rPr>
                        <a:t>24.05.22г.</a:t>
                      </a:r>
                    </a:p>
                    <a:p>
                      <a:pPr algn="ctr">
                        <a:lnSpc>
                          <a:spcPct val="115000"/>
                        </a:lnSpc>
                        <a:spcAft>
                          <a:spcPts val="0"/>
                        </a:spcAft>
                      </a:pPr>
                      <a:r>
                        <a:rPr lang="ru-RU" sz="1000">
                          <a:effectLst/>
                        </a:rPr>
                        <a:t>9.30-10.00</a:t>
                      </a:r>
                      <a:endParaRPr lang="ru-RU" sz="1000">
                        <a:effectLst/>
                        <a:latin typeface="Times New Roman" pitchFamily="18" charset="0"/>
                        <a:ea typeface="Calibri"/>
                        <a:cs typeface="Times New Roman" pitchFamily="18" charset="0"/>
                      </a:endParaRPr>
                    </a:p>
                  </a:txBody>
                  <a:tcPr marL="52168" marR="52168" marT="0" marB="0"/>
                </a:tc>
              </a:tr>
              <a:tr h="712687">
                <a:tc>
                  <a:txBody>
                    <a:bodyPr/>
                    <a:lstStyle/>
                    <a:p>
                      <a:pPr algn="l">
                        <a:lnSpc>
                          <a:spcPct val="115000"/>
                        </a:lnSpc>
                        <a:spcBef>
                          <a:spcPts val="1000"/>
                        </a:spcBef>
                        <a:spcAft>
                          <a:spcPts val="1000"/>
                        </a:spcAft>
                      </a:pPr>
                      <a:r>
                        <a:rPr lang="en-US" sz="1000">
                          <a:effectLst/>
                        </a:rPr>
                        <a:t>14</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Bef>
                          <a:spcPts val="1000"/>
                        </a:spcBef>
                        <a:spcAft>
                          <a:spcPts val="1000"/>
                        </a:spcAft>
                      </a:pPr>
                      <a:r>
                        <a:rPr lang="en-US" sz="1000">
                          <a:effectLst/>
                        </a:rPr>
                        <a:t> « Наклей-ка»</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0"/>
                        </a:spcAft>
                      </a:pPr>
                      <a:r>
                        <a:rPr lang="en-US" sz="1000">
                          <a:effectLst/>
                        </a:rPr>
                        <a:t>  Кудашкина Л.А.,</a:t>
                      </a:r>
                      <a:endParaRPr lang="ru-RU" sz="1000">
                        <a:effectLst/>
                      </a:endParaRPr>
                    </a:p>
                    <a:p>
                      <a:pPr algn="l">
                        <a:lnSpc>
                          <a:spcPct val="115000"/>
                        </a:lnSpc>
                        <a:spcAft>
                          <a:spcPts val="0"/>
                        </a:spcAft>
                      </a:pPr>
                      <a:r>
                        <a:rPr lang="en-US" sz="1000">
                          <a:effectLst/>
                        </a:rPr>
                        <a:t>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Bef>
                          <a:spcPts val="1000"/>
                        </a:spcBef>
                        <a:spcAft>
                          <a:spcPts val="1000"/>
                        </a:spcAft>
                      </a:pPr>
                      <a:r>
                        <a:rPr lang="en-US" sz="1000">
                          <a:effectLst/>
                        </a:rPr>
                        <a:t>Б</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Bef>
                          <a:spcPts val="1000"/>
                        </a:spcBef>
                        <a:spcAft>
                          <a:spcPts val="100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a:effectLst/>
                        </a:rPr>
                        <a:t>Итоговое занятие «Полосатый кот»</a:t>
                      </a:r>
                    </a:p>
                    <a:p>
                      <a:pPr algn="ctr">
                        <a:lnSpc>
                          <a:spcPct val="115000"/>
                        </a:lnSpc>
                        <a:spcAft>
                          <a:spcPts val="0"/>
                        </a:spcAft>
                      </a:pPr>
                      <a:r>
                        <a:rPr lang="ru-RU" sz="1000">
                          <a:effectLst/>
                        </a:rPr>
                        <a:t>26.04.22г.</a:t>
                      </a:r>
                    </a:p>
                    <a:p>
                      <a:pPr algn="ctr">
                        <a:lnSpc>
                          <a:spcPct val="115000"/>
                        </a:lnSpc>
                        <a:spcAft>
                          <a:spcPts val="0"/>
                        </a:spcAft>
                      </a:pPr>
                      <a:r>
                        <a:rPr lang="ru-RU" sz="1000">
                          <a:effectLst/>
                        </a:rPr>
                        <a:t>16.00-16.30</a:t>
                      </a:r>
                      <a:endParaRPr lang="ru-RU" sz="1000">
                        <a:effectLst/>
                        <a:latin typeface="Times New Roman" pitchFamily="18" charset="0"/>
                        <a:ea typeface="Calibri"/>
                        <a:cs typeface="Times New Roman" pitchFamily="18" charset="0"/>
                      </a:endParaRPr>
                    </a:p>
                  </a:txBody>
                  <a:tcPr marL="52168" marR="52168" marT="0" marB="0"/>
                </a:tc>
              </a:tr>
              <a:tr h="890859">
                <a:tc>
                  <a:txBody>
                    <a:bodyPr/>
                    <a:lstStyle/>
                    <a:p>
                      <a:pPr algn="l">
                        <a:lnSpc>
                          <a:spcPct val="115000"/>
                        </a:lnSpc>
                        <a:spcAft>
                          <a:spcPts val="0"/>
                        </a:spcAft>
                      </a:pPr>
                      <a:r>
                        <a:rPr lang="en-US" sz="1000">
                          <a:effectLst/>
                        </a:rPr>
                        <a:t>15</a:t>
                      </a:r>
                      <a:endParaRPr lang="ru-RU" sz="1000">
                        <a:effectLst/>
                        <a:latin typeface="Times New Roman" pitchFamily="18" charset="0"/>
                        <a:ea typeface="Calibri"/>
                        <a:cs typeface="Times New Roman" pitchFamily="18" charset="0"/>
                      </a:endParaRPr>
                    </a:p>
                  </a:txBody>
                  <a:tcPr marL="52168" marR="52168" marT="0" marB="0"/>
                </a:tc>
                <a:tc>
                  <a:txBody>
                    <a:bodyPr/>
                    <a:lstStyle/>
                    <a:p>
                      <a:pPr marL="228600" algn="l">
                        <a:lnSpc>
                          <a:spcPct val="115000"/>
                        </a:lnSpc>
                        <a:spcAft>
                          <a:spcPts val="0"/>
                        </a:spcAft>
                      </a:pPr>
                      <a:r>
                        <a:rPr lang="ru-RU" sz="1000">
                          <a:effectLst/>
                        </a:rPr>
                        <a:t>« Умники и умницы»</a:t>
                      </a:r>
                    </a:p>
                    <a:p>
                      <a:pPr marL="228600" algn="l">
                        <a:lnSpc>
                          <a:spcPct val="115000"/>
                        </a:lnSpc>
                        <a:spcAft>
                          <a:spcPts val="1000"/>
                        </a:spcAft>
                      </a:pPr>
                      <a:r>
                        <a:rPr lang="ru-RU" sz="1000">
                          <a:effectLst/>
                        </a:rPr>
                        <a:t> сенсорное развитие</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1000"/>
                        </a:spcAft>
                      </a:pPr>
                      <a:r>
                        <a:rPr lang="ru-RU" sz="1000">
                          <a:effectLst/>
                        </a:rPr>
                        <a:t>  Хайрова М.А.</a:t>
                      </a:r>
                    </a:p>
                    <a:p>
                      <a:pPr algn="l">
                        <a:lnSpc>
                          <a:spcPct val="115000"/>
                        </a:lnSpc>
                        <a:spcAft>
                          <a:spcPts val="1000"/>
                        </a:spcAft>
                      </a:pPr>
                      <a:r>
                        <a:rPr lang="en-US" sz="1000">
                          <a:effectLst/>
                        </a:rPr>
                        <a:t> 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1000"/>
                        </a:spcAft>
                      </a:pPr>
                      <a:r>
                        <a:rPr lang="en-US" sz="1000">
                          <a:effectLst/>
                        </a:rPr>
                        <a:t>Б</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100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a:effectLst/>
                        </a:rPr>
                        <a:t>Итоговое занятие «Космическое путешествие»</a:t>
                      </a:r>
                    </a:p>
                    <a:p>
                      <a:pPr algn="ctr">
                        <a:lnSpc>
                          <a:spcPct val="115000"/>
                        </a:lnSpc>
                        <a:spcAft>
                          <a:spcPts val="0"/>
                        </a:spcAft>
                      </a:pPr>
                      <a:r>
                        <a:rPr lang="ru-RU" sz="1000">
                          <a:effectLst/>
                        </a:rPr>
                        <a:t>20.04.22г.</a:t>
                      </a:r>
                    </a:p>
                    <a:p>
                      <a:pPr algn="ctr">
                        <a:lnSpc>
                          <a:spcPct val="115000"/>
                        </a:lnSpc>
                        <a:spcAft>
                          <a:spcPts val="0"/>
                        </a:spcAft>
                      </a:pPr>
                      <a:r>
                        <a:rPr lang="ru-RU" sz="1000">
                          <a:effectLst/>
                        </a:rPr>
                        <a:t>16.00-16.25</a:t>
                      </a:r>
                      <a:endParaRPr lang="ru-RU" sz="1000">
                        <a:effectLst/>
                        <a:latin typeface="Times New Roman" pitchFamily="18" charset="0"/>
                        <a:ea typeface="Calibri"/>
                        <a:cs typeface="Times New Roman" pitchFamily="18" charset="0"/>
                      </a:endParaRPr>
                    </a:p>
                  </a:txBody>
                  <a:tcPr marL="52168" marR="52168" marT="0" marB="0"/>
                </a:tc>
              </a:tr>
              <a:tr h="534515">
                <a:tc>
                  <a:txBody>
                    <a:bodyPr/>
                    <a:lstStyle/>
                    <a:p>
                      <a:pPr algn="l">
                        <a:lnSpc>
                          <a:spcPct val="115000"/>
                        </a:lnSpc>
                        <a:spcAft>
                          <a:spcPts val="1000"/>
                        </a:spcAft>
                      </a:pPr>
                      <a:r>
                        <a:rPr lang="en-US" sz="1000">
                          <a:effectLst/>
                        </a:rPr>
                        <a:t>16</a:t>
                      </a:r>
                      <a:endParaRPr lang="ru-RU" sz="1000">
                        <a:effectLst/>
                        <a:latin typeface="Times New Roman" pitchFamily="18" charset="0"/>
                        <a:ea typeface="Calibri"/>
                        <a:cs typeface="Times New Roman" pitchFamily="18" charset="0"/>
                      </a:endParaRPr>
                    </a:p>
                  </a:txBody>
                  <a:tcPr marL="52168" marR="52168" marT="0" marB="0"/>
                </a:tc>
                <a:tc>
                  <a:txBody>
                    <a:bodyPr/>
                    <a:lstStyle/>
                    <a:p>
                      <a:pPr marL="228600" algn="l">
                        <a:lnSpc>
                          <a:spcPct val="115000"/>
                        </a:lnSpc>
                        <a:spcAft>
                          <a:spcPts val="0"/>
                        </a:spcAft>
                      </a:pPr>
                      <a:r>
                        <a:rPr lang="en-US" sz="1000">
                          <a:effectLst/>
                        </a:rPr>
                        <a:t>  «Детский дизайн»</a:t>
                      </a:r>
                      <a:endParaRPr lang="ru-RU" sz="1000">
                        <a:effectLst/>
                        <a:latin typeface="Times New Roman" pitchFamily="18" charset="0"/>
                        <a:ea typeface="Calibri"/>
                        <a:cs typeface="Times New Roman" pitchFamily="18" charset="0"/>
                      </a:endParaRPr>
                    </a:p>
                  </a:txBody>
                  <a:tcPr marL="52168" marR="52168" marT="0" marB="0"/>
                </a:tc>
                <a:tc>
                  <a:txBody>
                    <a:bodyPr/>
                    <a:lstStyle/>
                    <a:p>
                      <a:pPr algn="l">
                        <a:lnSpc>
                          <a:spcPct val="115000"/>
                        </a:lnSpc>
                        <a:spcAft>
                          <a:spcPts val="1000"/>
                        </a:spcAft>
                      </a:pPr>
                      <a:r>
                        <a:rPr lang="en-US" sz="1000">
                          <a:effectLst/>
                        </a:rPr>
                        <a:t>Валеева А.К., воспитатель</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1000"/>
                        </a:spcAft>
                      </a:pPr>
                      <a:r>
                        <a:rPr lang="en-US" sz="1000">
                          <a:effectLst/>
                        </a:rPr>
                        <a:t>Б</a:t>
                      </a:r>
                      <a:endParaRPr lang="ru-RU" sz="1000">
                        <a:effectLst/>
                        <a:latin typeface="Times New Roman" pitchFamily="18" charset="0"/>
                        <a:ea typeface="Calibri"/>
                        <a:cs typeface="Times New Roman" pitchFamily="18" charset="0"/>
                      </a:endParaRPr>
                    </a:p>
                  </a:txBody>
                  <a:tcPr marL="52168" marR="52168" marT="0" marB="0"/>
                </a:tc>
                <a:tc>
                  <a:txBody>
                    <a:bodyPr/>
                    <a:lstStyle/>
                    <a:p>
                      <a:pPr algn="ctr">
                        <a:lnSpc>
                          <a:spcPct val="115000"/>
                        </a:lnSpc>
                        <a:spcAft>
                          <a:spcPts val="1000"/>
                        </a:spcAft>
                      </a:pPr>
                      <a:r>
                        <a:rPr lang="en-US" sz="1000">
                          <a:effectLst/>
                        </a:rPr>
                        <a:t>12</a:t>
                      </a:r>
                      <a:endParaRPr lang="ru-RU" sz="1000">
                        <a:effectLst/>
                        <a:latin typeface="Times New Roman" pitchFamily="18" charset="0"/>
                        <a:ea typeface="Calibri"/>
                        <a:cs typeface="Times New Roman" pitchFamily="18" charset="0"/>
                      </a:endParaRPr>
                    </a:p>
                  </a:txBody>
                  <a:tcPr marL="52168" marR="52168" marT="0" marB="0" anchor="ctr"/>
                </a:tc>
                <a:tc>
                  <a:txBody>
                    <a:bodyPr/>
                    <a:lstStyle/>
                    <a:p>
                      <a:pPr algn="ctr">
                        <a:lnSpc>
                          <a:spcPct val="115000"/>
                        </a:lnSpc>
                        <a:spcAft>
                          <a:spcPts val="0"/>
                        </a:spcAft>
                      </a:pPr>
                      <a:r>
                        <a:rPr lang="ru-RU" sz="1000" dirty="0">
                          <a:effectLst/>
                        </a:rPr>
                        <a:t>Итоговое занятие</a:t>
                      </a:r>
                    </a:p>
                    <a:p>
                      <a:pPr algn="ctr">
                        <a:lnSpc>
                          <a:spcPct val="115000"/>
                        </a:lnSpc>
                        <a:spcAft>
                          <a:spcPts val="0"/>
                        </a:spcAft>
                      </a:pPr>
                      <a:r>
                        <a:rPr lang="ru-RU" sz="1000" dirty="0">
                          <a:effectLst/>
                        </a:rPr>
                        <a:t>27.05.22г.</a:t>
                      </a:r>
                    </a:p>
                    <a:p>
                      <a:pPr algn="ctr">
                        <a:lnSpc>
                          <a:spcPct val="115000"/>
                        </a:lnSpc>
                        <a:spcAft>
                          <a:spcPts val="0"/>
                        </a:spcAft>
                      </a:pPr>
                      <a:r>
                        <a:rPr lang="ru-RU" sz="1000" dirty="0">
                          <a:effectLst/>
                        </a:rPr>
                        <a:t>16.00-16.30</a:t>
                      </a:r>
                      <a:endParaRPr lang="ru-RU" sz="1000" dirty="0">
                        <a:effectLst/>
                        <a:latin typeface="Times New Roman" pitchFamily="18" charset="0"/>
                        <a:ea typeface="Calibri"/>
                        <a:cs typeface="Times New Roman" pitchFamily="18" charset="0"/>
                      </a:endParaRPr>
                    </a:p>
                  </a:txBody>
                  <a:tcPr marL="52168" marR="52168" marT="0" marB="0"/>
                </a:tc>
              </a:tr>
            </a:tbl>
          </a:graphicData>
        </a:graphic>
      </p:graphicFrame>
      <p:sp>
        <p:nvSpPr>
          <p:cNvPr id="4" name="Rectangle 1"/>
          <p:cNvSpPr>
            <a:spLocks noChangeArrowheads="1"/>
          </p:cNvSpPr>
          <p:nvPr/>
        </p:nvSpPr>
        <p:spPr bwMode="auto">
          <a:xfrm>
            <a:off x="323528" y="6008603"/>
            <a:ext cx="651351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 01.02.2021г начало работы платных образовательных услуг</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27671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87" descr="Рисунок6"/>
          <p:cNvPicPr>
            <a:picLocks noChangeAspect="1" noChangeArrowheads="1"/>
          </p:cNvPicPr>
          <p:nvPr/>
        </p:nvPicPr>
        <p:blipFill>
          <a:blip r:embed="rId2"/>
          <a:srcRect/>
          <a:stretch>
            <a:fillRect/>
          </a:stretch>
        </p:blipFill>
        <p:spPr bwMode="auto">
          <a:xfrm>
            <a:off x="-194441" y="-180976"/>
            <a:ext cx="9363076" cy="7038976"/>
          </a:xfrm>
          <a:prstGeom prst="rect">
            <a:avLst/>
          </a:prstGeom>
          <a:noFill/>
          <a:ln w="9525">
            <a:noFill/>
            <a:miter lim="800000"/>
            <a:headEnd/>
            <a:tailEnd/>
          </a:ln>
        </p:spPr>
      </p:pic>
      <p:sp>
        <p:nvSpPr>
          <p:cNvPr id="23555" name="Содержимое 2"/>
          <p:cNvSpPr>
            <a:spLocks noGrp="1"/>
          </p:cNvSpPr>
          <p:nvPr>
            <p:ph idx="1"/>
          </p:nvPr>
        </p:nvSpPr>
        <p:spPr>
          <a:xfrm>
            <a:off x="1258888" y="1844675"/>
            <a:ext cx="7885112" cy="4752975"/>
          </a:xfrm>
        </p:spPr>
        <p:txBody>
          <a:bodyPr/>
          <a:lstStyle/>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p:txBody>
      </p:sp>
      <p:sp>
        <p:nvSpPr>
          <p:cNvPr id="23635" name="Rectangle 1"/>
          <p:cNvSpPr>
            <a:spLocks noChangeArrowheads="1"/>
          </p:cNvSpPr>
          <p:nvPr/>
        </p:nvSpPr>
        <p:spPr bwMode="auto">
          <a:xfrm>
            <a:off x="1198563" y="1574800"/>
            <a:ext cx="9144000" cy="457200"/>
          </a:xfrm>
          <a:prstGeom prst="rect">
            <a:avLst/>
          </a:prstGeom>
          <a:noFill/>
          <a:ln w="9525">
            <a:noFill/>
            <a:miter lim="800000"/>
            <a:headEnd/>
            <a:tailEnd/>
          </a:ln>
        </p:spPr>
        <p:txBody>
          <a:bodyPr wrap="none" anchor="ctr">
            <a:spAutoFit/>
          </a:bodyPr>
          <a:lstStyle/>
          <a:p>
            <a:endParaRPr lang="ru-RU" altLang="ru-RU">
              <a:cs typeface="Arial"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826092083"/>
              </p:ext>
            </p:extLst>
          </p:nvPr>
        </p:nvGraphicFramePr>
        <p:xfrm>
          <a:off x="490653" y="620688"/>
          <a:ext cx="7992887" cy="5893918"/>
        </p:xfrm>
        <a:graphic>
          <a:graphicData uri="http://schemas.openxmlformats.org/drawingml/2006/table">
            <a:tbl>
              <a:tblPr firstRow="1" firstCol="1" bandRow="1">
                <a:tableStyleId>{5C22544A-7EE6-4342-B048-85BDC9FD1C3A}</a:tableStyleId>
              </a:tblPr>
              <a:tblGrid>
                <a:gridCol w="1800200"/>
                <a:gridCol w="1172253"/>
                <a:gridCol w="1089242"/>
                <a:gridCol w="1563874"/>
                <a:gridCol w="1531065"/>
                <a:gridCol w="836253"/>
              </a:tblGrid>
              <a:tr h="339148">
                <a:tc>
                  <a:txBody>
                    <a:bodyPr/>
                    <a:lstStyle/>
                    <a:p>
                      <a:pPr>
                        <a:lnSpc>
                          <a:spcPct val="115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Международный уровень</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Российский уровень</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Республиканский уровень</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Муниципальный уровень</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Уровень ДОО</a:t>
                      </a:r>
                      <a:endParaRPr lang="ru-RU" sz="1200">
                        <a:effectLst/>
                        <a:latin typeface="Times New Roman" pitchFamily="18" charset="0"/>
                        <a:ea typeface="Calibri"/>
                        <a:cs typeface="Times New Roman" pitchFamily="18" charset="0"/>
                      </a:endParaRPr>
                    </a:p>
                  </a:txBody>
                  <a:tcPr marL="42167" marR="42167" marT="0" marB="0"/>
                </a:tc>
              </a:tr>
              <a:tr h="380932">
                <a:tc>
                  <a:txBody>
                    <a:bodyPr/>
                    <a:lstStyle/>
                    <a:p>
                      <a:pPr>
                        <a:lnSpc>
                          <a:spcPct val="115000"/>
                        </a:lnSpc>
                        <a:spcAft>
                          <a:spcPts val="0"/>
                        </a:spcAft>
                      </a:pPr>
                      <a:r>
                        <a:rPr lang="ru-RU" sz="1200" dirty="0">
                          <a:effectLst/>
                          <a:latin typeface="Times New Roman" pitchFamily="18" charset="0"/>
                          <a:cs typeface="Times New Roman" pitchFamily="18" charset="0"/>
                        </a:rPr>
                        <a:t> Публикации в печатных изданиях педагогических работников</a:t>
                      </a:r>
                      <a:endParaRPr lang="ru-RU" sz="1200" dirty="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0</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dirty="0">
                          <a:effectLst/>
                          <a:latin typeface="Times New Roman" pitchFamily="18" charset="0"/>
                          <a:cs typeface="Times New Roman" pitchFamily="18" charset="0"/>
                        </a:rPr>
                        <a:t>5</a:t>
                      </a:r>
                      <a:endParaRPr lang="ru-RU" sz="1200" dirty="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r>
              <a:tr h="397157">
                <a:tc>
                  <a:txBody>
                    <a:bodyPr/>
                    <a:lstStyle/>
                    <a:p>
                      <a:pPr>
                        <a:lnSpc>
                          <a:spcPct val="115000"/>
                        </a:lnSpc>
                        <a:spcAft>
                          <a:spcPts val="0"/>
                        </a:spcAft>
                      </a:pPr>
                      <a:r>
                        <a:rPr lang="ru-RU" sz="1200">
                          <a:effectLst/>
                          <a:latin typeface="Times New Roman" pitchFamily="18" charset="0"/>
                          <a:cs typeface="Times New Roman" pitchFamily="18" charset="0"/>
                        </a:rPr>
                        <a:t>Участие в научно-практических конференциях, семинарах, мастер-классах и др.</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23</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102</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dirty="0">
                          <a:effectLst/>
                          <a:latin typeface="Times New Roman" pitchFamily="18" charset="0"/>
                          <a:cs typeface="Times New Roman" pitchFamily="18" charset="0"/>
                        </a:rPr>
                        <a:t>12</a:t>
                      </a:r>
                      <a:endParaRPr lang="ru-RU" sz="1200" dirty="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19</a:t>
                      </a:r>
                      <a:endParaRPr lang="ru-RU" sz="1200">
                        <a:effectLst/>
                        <a:latin typeface="Times New Roman" pitchFamily="18" charset="0"/>
                        <a:ea typeface="Calibri"/>
                        <a:cs typeface="Times New Roman" pitchFamily="18" charset="0"/>
                      </a:endParaRPr>
                    </a:p>
                  </a:txBody>
                  <a:tcPr marL="42167" marR="42167" marT="0" marB="0"/>
                </a:tc>
              </a:tr>
              <a:tr h="703866">
                <a:tc>
                  <a:txBody>
                    <a:bodyPr/>
                    <a:lstStyle/>
                    <a:p>
                      <a:pPr>
                        <a:lnSpc>
                          <a:spcPct val="115000"/>
                        </a:lnSpc>
                        <a:spcAft>
                          <a:spcPts val="0"/>
                        </a:spcAft>
                      </a:pPr>
                      <a:r>
                        <a:rPr lang="ru-RU" sz="1200">
                          <a:effectLst/>
                          <a:latin typeface="Times New Roman" pitchFamily="18" charset="0"/>
                          <a:cs typeface="Times New Roman" pitchFamily="18" charset="0"/>
                        </a:rPr>
                        <a:t>Мероприятия проводимые для педагогического сообщества городского округа Саранск</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46</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r>
              <a:tr h="397606">
                <a:tc>
                  <a:txBody>
                    <a:bodyPr/>
                    <a:lstStyle/>
                    <a:p>
                      <a:pPr>
                        <a:lnSpc>
                          <a:spcPct val="115000"/>
                        </a:lnSpc>
                        <a:spcAft>
                          <a:spcPts val="0"/>
                        </a:spcAft>
                      </a:pPr>
                      <a:r>
                        <a:rPr lang="ru-RU" sz="1200">
                          <a:effectLst/>
                          <a:latin typeface="Times New Roman" pitchFamily="18" charset="0"/>
                          <a:cs typeface="Times New Roman" pitchFamily="18" charset="0"/>
                        </a:rPr>
                        <a:t>Творческие достижения педагогического коллектива</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9</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15</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25</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13</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r>
              <a:tr h="508723">
                <a:tc>
                  <a:txBody>
                    <a:bodyPr/>
                    <a:lstStyle/>
                    <a:p>
                      <a:pPr>
                        <a:lnSpc>
                          <a:spcPct val="115000"/>
                        </a:lnSpc>
                        <a:spcAft>
                          <a:spcPts val="0"/>
                        </a:spcAft>
                      </a:pPr>
                      <a:r>
                        <a:rPr lang="ru-RU" sz="1200">
                          <a:effectLst/>
                          <a:latin typeface="Times New Roman" pitchFamily="18" charset="0"/>
                          <a:cs typeface="Times New Roman" pitchFamily="18" charset="0"/>
                        </a:rPr>
                        <a:t>Творческие достижения воспитанников</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104</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77</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89</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75</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41</a:t>
                      </a:r>
                      <a:endParaRPr lang="ru-RU" sz="1200">
                        <a:effectLst/>
                        <a:latin typeface="Times New Roman" pitchFamily="18" charset="0"/>
                        <a:ea typeface="Calibri"/>
                        <a:cs typeface="Times New Roman" pitchFamily="18" charset="0"/>
                      </a:endParaRPr>
                    </a:p>
                  </a:txBody>
                  <a:tcPr marL="42167" marR="42167" marT="0" marB="0"/>
                </a:tc>
              </a:tr>
              <a:tr h="533146">
                <a:tc>
                  <a:txBody>
                    <a:bodyPr/>
                    <a:lstStyle/>
                    <a:p>
                      <a:pPr>
                        <a:lnSpc>
                          <a:spcPct val="115000"/>
                        </a:lnSpc>
                        <a:spcAft>
                          <a:spcPts val="0"/>
                        </a:spcAft>
                      </a:pPr>
                      <a:r>
                        <a:rPr lang="ru-RU" sz="1200">
                          <a:effectLst/>
                          <a:latin typeface="Times New Roman" pitchFamily="18" charset="0"/>
                          <a:cs typeface="Times New Roman" pitchFamily="18" charset="0"/>
                        </a:rPr>
                        <a:t>Публикации педагогов на различных сайтах. В пространстве интернет</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74</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94</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80</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2167" marR="42167" marT="0" marB="0"/>
                </a:tc>
              </a:tr>
              <a:tr h="411157">
                <a:tc>
                  <a:txBody>
                    <a:bodyPr/>
                    <a:lstStyle/>
                    <a:p>
                      <a:pPr>
                        <a:lnSpc>
                          <a:spcPct val="115000"/>
                        </a:lnSpc>
                        <a:spcAft>
                          <a:spcPts val="0"/>
                        </a:spcAft>
                      </a:pPr>
                      <a:r>
                        <a:rPr lang="ru-RU" sz="1200">
                          <a:effectLst/>
                          <a:latin typeface="Times New Roman" pitchFamily="18" charset="0"/>
                          <a:cs typeface="Times New Roman" pitchFamily="18" charset="0"/>
                        </a:rPr>
                        <a:t>Итого</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210</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293</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209</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140</a:t>
                      </a:r>
                      <a:endParaRPr lang="ru-RU" sz="1200">
                        <a:effectLst/>
                        <a:latin typeface="Times New Roman" pitchFamily="18" charset="0"/>
                        <a:ea typeface="Calibri"/>
                        <a:cs typeface="Times New Roman" pitchFamily="18" charset="0"/>
                      </a:endParaRPr>
                    </a:p>
                  </a:txBody>
                  <a:tcPr marL="42167" marR="42167" marT="0" marB="0"/>
                </a:tc>
                <a:tc>
                  <a:txBody>
                    <a:bodyPr/>
                    <a:lstStyle/>
                    <a:p>
                      <a:pPr>
                        <a:lnSpc>
                          <a:spcPct val="115000"/>
                        </a:lnSpc>
                        <a:spcAft>
                          <a:spcPts val="0"/>
                        </a:spcAft>
                      </a:pPr>
                      <a:r>
                        <a:rPr lang="ru-RU" sz="1200">
                          <a:effectLst/>
                          <a:latin typeface="Times New Roman" pitchFamily="18" charset="0"/>
                          <a:cs typeface="Times New Roman" pitchFamily="18" charset="0"/>
                        </a:rPr>
                        <a:t>60</a:t>
                      </a:r>
                      <a:endParaRPr lang="ru-RU" sz="1200">
                        <a:effectLst/>
                        <a:latin typeface="Times New Roman" pitchFamily="18" charset="0"/>
                        <a:ea typeface="Calibri"/>
                        <a:cs typeface="Times New Roman" pitchFamily="18" charset="0"/>
                      </a:endParaRPr>
                    </a:p>
                  </a:txBody>
                  <a:tcPr marL="42167" marR="42167" marT="0" marB="0"/>
                </a:tc>
              </a:tr>
              <a:tr h="347174">
                <a:tc>
                  <a:txBody>
                    <a:bodyPr/>
                    <a:lstStyle/>
                    <a:p>
                      <a:pPr>
                        <a:lnSpc>
                          <a:spcPct val="115000"/>
                        </a:lnSpc>
                        <a:spcAft>
                          <a:spcPts val="0"/>
                        </a:spcAft>
                      </a:pPr>
                      <a:r>
                        <a:rPr lang="ru-RU" sz="1200" dirty="0">
                          <a:effectLst/>
                          <a:latin typeface="Times New Roman" pitchFamily="18" charset="0"/>
                          <a:cs typeface="Times New Roman" pitchFamily="18" charset="0"/>
                        </a:rPr>
                        <a:t>Общий итог</a:t>
                      </a:r>
                      <a:endParaRPr lang="ru-RU" sz="1200" dirty="0">
                        <a:effectLst/>
                        <a:latin typeface="Times New Roman" pitchFamily="18" charset="0"/>
                        <a:ea typeface="Calibri"/>
                        <a:cs typeface="Times New Roman" pitchFamily="18" charset="0"/>
                      </a:endParaRPr>
                    </a:p>
                  </a:txBody>
                  <a:tcPr marL="42167" marR="42167" marT="0" marB="0"/>
                </a:tc>
                <a:tc gridSpan="5">
                  <a:txBody>
                    <a:bodyPr/>
                    <a:lstStyle/>
                    <a:p>
                      <a:pPr>
                        <a:lnSpc>
                          <a:spcPct val="115000"/>
                        </a:lnSpc>
                        <a:spcAft>
                          <a:spcPts val="0"/>
                        </a:spcAft>
                      </a:pPr>
                      <a:r>
                        <a:rPr lang="ru-RU" sz="1200" dirty="0">
                          <a:effectLst/>
                          <a:latin typeface="Times New Roman" pitchFamily="18" charset="0"/>
                          <a:cs typeface="Times New Roman" pitchFamily="18" charset="0"/>
                        </a:rPr>
                        <a:t>912</a:t>
                      </a:r>
                      <a:endParaRPr lang="ru-RU" sz="1200" dirty="0">
                        <a:effectLst/>
                        <a:latin typeface="Times New Roman" pitchFamily="18" charset="0"/>
                        <a:ea typeface="Calibri"/>
                        <a:cs typeface="Times New Roman" pitchFamily="18" charset="0"/>
                      </a:endParaRPr>
                    </a:p>
                  </a:txBody>
                  <a:tcPr marL="42167" marR="4216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3" name="Rectangle 1"/>
          <p:cNvSpPr>
            <a:spLocks noChangeArrowheads="1"/>
          </p:cNvSpPr>
          <p:nvPr/>
        </p:nvSpPr>
        <p:spPr bwMode="auto">
          <a:xfrm>
            <a:off x="971600" y="190221"/>
            <a:ext cx="739657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Участие педагогов в мероприятиях разного уровня в 2021-2022 учебном году  </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87" descr="Рисунок6"/>
          <p:cNvPicPr>
            <a:picLocks noChangeAspect="1" noChangeArrowheads="1"/>
          </p:cNvPicPr>
          <p:nvPr/>
        </p:nvPicPr>
        <p:blipFill>
          <a:blip r:embed="rId2"/>
          <a:srcRect/>
          <a:stretch>
            <a:fillRect/>
          </a:stretch>
        </p:blipFill>
        <p:spPr bwMode="auto">
          <a:xfrm>
            <a:off x="-105209" y="-180975"/>
            <a:ext cx="9363076" cy="7038975"/>
          </a:xfrm>
          <a:prstGeom prst="rect">
            <a:avLst/>
          </a:prstGeom>
          <a:noFill/>
          <a:ln w="9525">
            <a:noFill/>
            <a:miter lim="800000"/>
            <a:headEnd/>
            <a:tailEnd/>
          </a:ln>
        </p:spPr>
      </p:pic>
      <p:sp>
        <p:nvSpPr>
          <p:cNvPr id="25603" name="Содержимое 2"/>
          <p:cNvSpPr>
            <a:spLocks noGrp="1"/>
          </p:cNvSpPr>
          <p:nvPr>
            <p:ph idx="1"/>
          </p:nvPr>
        </p:nvSpPr>
        <p:spPr>
          <a:xfrm>
            <a:off x="630238" y="1196975"/>
            <a:ext cx="7883525" cy="4752975"/>
          </a:xfrm>
        </p:spPr>
        <p:txBody>
          <a:bodyPr/>
          <a:lstStyle/>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p:txBody>
      </p:sp>
      <p:sp>
        <p:nvSpPr>
          <p:cNvPr id="25604" name="Rectangle 1"/>
          <p:cNvSpPr>
            <a:spLocks noChangeArrowheads="1"/>
          </p:cNvSpPr>
          <p:nvPr/>
        </p:nvSpPr>
        <p:spPr bwMode="auto">
          <a:xfrm>
            <a:off x="1198563" y="1574800"/>
            <a:ext cx="9144000" cy="457200"/>
          </a:xfrm>
          <a:prstGeom prst="rect">
            <a:avLst/>
          </a:prstGeom>
          <a:noFill/>
          <a:ln w="9525">
            <a:noFill/>
            <a:miter lim="800000"/>
            <a:headEnd/>
            <a:tailEnd/>
          </a:ln>
        </p:spPr>
        <p:txBody>
          <a:bodyPr wrap="none" anchor="ctr">
            <a:spAutoFit/>
          </a:bodyPr>
          <a:lstStyle/>
          <a:p>
            <a:endParaRPr lang="ru-RU" altLang="ru-RU">
              <a:cs typeface="Arial"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289130075"/>
              </p:ext>
            </p:extLst>
          </p:nvPr>
        </p:nvGraphicFramePr>
        <p:xfrm>
          <a:off x="457200" y="1340772"/>
          <a:ext cx="8229599" cy="4901412"/>
        </p:xfrm>
        <a:graphic>
          <a:graphicData uri="http://schemas.openxmlformats.org/drawingml/2006/table">
            <a:tbl>
              <a:tblPr firstRow="1" firstCol="1" lastRow="1" lastCol="1" bandRow="1" bandCol="1">
                <a:tableStyleId>{5C22544A-7EE6-4342-B048-85BDC9FD1C3A}</a:tableStyleId>
              </a:tblPr>
              <a:tblGrid>
                <a:gridCol w="1015533"/>
                <a:gridCol w="656722"/>
                <a:gridCol w="742310"/>
                <a:gridCol w="656722"/>
                <a:gridCol w="587593"/>
                <a:gridCol w="587593"/>
                <a:gridCol w="587593"/>
                <a:gridCol w="706100"/>
                <a:gridCol w="711037"/>
                <a:gridCol w="944758"/>
                <a:gridCol w="1033638"/>
              </a:tblGrid>
              <a:tr h="1065239">
                <a:tc>
                  <a:txBody>
                    <a:bodyPr/>
                    <a:lstStyle/>
                    <a:p>
                      <a:pPr algn="ctr">
                        <a:lnSpc>
                          <a:spcPct val="115000"/>
                        </a:lnSpc>
                        <a:spcAft>
                          <a:spcPts val="0"/>
                        </a:spcAft>
                      </a:pPr>
                      <a:r>
                        <a:rPr lang="ru-RU" sz="1800" dirty="0">
                          <a:effectLst/>
                          <a:latin typeface="Times New Roman" pitchFamily="18" charset="0"/>
                          <a:cs typeface="Times New Roman" pitchFamily="18" charset="0"/>
                        </a:rPr>
                        <a:t>Месяцы</a:t>
                      </a:r>
                      <a:endParaRPr lang="ru-RU" sz="1600" dirty="0">
                        <a:effectLst/>
                        <a:latin typeface="Times New Roman" pitchFamily="18" charset="0"/>
                        <a:cs typeface="Times New Roman" pitchFamily="18" charset="0"/>
                      </a:endParaRPr>
                    </a:p>
                    <a:p>
                      <a:pPr algn="ctr">
                        <a:lnSpc>
                          <a:spcPct val="115000"/>
                        </a:lnSpc>
                        <a:spcAft>
                          <a:spcPts val="0"/>
                        </a:spcAft>
                      </a:pPr>
                      <a:r>
                        <a:rPr lang="ru-RU" sz="1800" dirty="0">
                          <a:effectLst/>
                          <a:latin typeface="Times New Roman" pitchFamily="18" charset="0"/>
                          <a:cs typeface="Times New Roman" pitchFamily="18" charset="0"/>
                        </a:rPr>
                        <a:t>№ группы</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IX</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X</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XI</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XII</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dirty="0">
                          <a:effectLst/>
                          <a:latin typeface="Times New Roman" pitchFamily="18" charset="0"/>
                          <a:cs typeface="Times New Roman" pitchFamily="18" charset="0"/>
                        </a:rPr>
                        <a:t>I</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II</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III</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IV</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800">
                          <a:effectLst/>
                          <a:latin typeface="Times New Roman" pitchFamily="18" charset="0"/>
                          <a:cs typeface="Times New Roman" pitchFamily="18" charset="0"/>
                        </a:rPr>
                        <a:t>V</a:t>
                      </a:r>
                      <a:endParaRPr lang="ru-RU" sz="160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800">
                          <a:effectLst/>
                          <a:latin typeface="Times New Roman" pitchFamily="18" charset="0"/>
                          <a:cs typeface="Times New Roman" pitchFamily="18" charset="0"/>
                        </a:rPr>
                        <a:t>Итого</a:t>
                      </a:r>
                      <a:endParaRPr lang="ru-RU" sz="1600">
                        <a:effectLst/>
                        <a:latin typeface="Times New Roman" pitchFamily="18" charset="0"/>
                        <a:ea typeface="Calibri"/>
                        <a:cs typeface="Times New Roman" pitchFamily="18" charset="0"/>
                      </a:endParaRPr>
                    </a:p>
                  </a:txBody>
                  <a:tcPr marL="68580" marR="68580" marT="0" marB="0" anchor="ctr"/>
                </a:tc>
              </a:tr>
              <a:tr h="366025">
                <a:tc>
                  <a:txBody>
                    <a:bodyPr/>
                    <a:lstStyle/>
                    <a:p>
                      <a:pPr marL="450215" algn="ctr">
                        <a:lnSpc>
                          <a:spcPct val="115000"/>
                        </a:lnSpc>
                        <a:spcAft>
                          <a:spcPts val="0"/>
                        </a:spcAft>
                      </a:pPr>
                      <a:r>
                        <a:rPr lang="ru-RU" sz="1800">
                          <a:effectLst/>
                          <a:latin typeface="Times New Roman" pitchFamily="18" charset="0"/>
                          <a:cs typeface="Times New Roman" pitchFamily="18" charset="0"/>
                        </a:rPr>
                        <a:t>1.</a:t>
                      </a:r>
                      <a:endParaRPr lang="ru-RU" sz="16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tabLst>
                          <a:tab pos="181610" algn="ctr"/>
                        </a:tabLst>
                      </a:pPr>
                      <a:r>
                        <a:rPr lang="ru-RU" sz="1800">
                          <a:effectLst/>
                          <a:latin typeface="Times New Roman" pitchFamily="18" charset="0"/>
                          <a:cs typeface="Times New Roman" pitchFamily="18" charset="0"/>
                        </a:rPr>
                        <a:t>	1.6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0.7</a:t>
                      </a:r>
                      <a:endParaRPr lang="ru-RU" sz="1600">
                        <a:effectLst/>
                        <a:latin typeface="Times New Roman" pitchFamily="18" charset="0"/>
                        <a:ea typeface="Calibri"/>
                        <a:cs typeface="Times New Roman" pitchFamily="18" charset="0"/>
                      </a:endParaRPr>
                    </a:p>
                  </a:txBody>
                  <a:tcPr marL="68580" marR="68580" marT="0" marB="0"/>
                </a:tc>
              </a:tr>
              <a:tr h="310011">
                <a:tc>
                  <a:txBody>
                    <a:bodyPr/>
                    <a:lstStyle/>
                    <a:p>
                      <a:pPr marL="450215" algn="ctr">
                        <a:lnSpc>
                          <a:spcPct val="115000"/>
                        </a:lnSpc>
                        <a:spcAft>
                          <a:spcPts val="0"/>
                        </a:spcAft>
                      </a:pPr>
                      <a:r>
                        <a:rPr lang="ru-RU" sz="1800">
                          <a:effectLst/>
                          <a:latin typeface="Times New Roman" pitchFamily="18" charset="0"/>
                          <a:cs typeface="Times New Roman" pitchFamily="18" charset="0"/>
                        </a:rPr>
                        <a:t>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1.7</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0.6</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marL="450215" algn="ctr">
                        <a:lnSpc>
                          <a:spcPct val="115000"/>
                        </a:lnSpc>
                        <a:spcAft>
                          <a:spcPts val="0"/>
                        </a:spcAft>
                      </a:pPr>
                      <a:r>
                        <a:rPr lang="ru-RU" sz="1800">
                          <a:effectLst/>
                          <a:latin typeface="Times New Roman" pitchFamily="18" charset="0"/>
                          <a:cs typeface="Times New Roman" pitchFamily="18" charset="0"/>
                        </a:rPr>
                        <a:t>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0.8</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2.3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0.8</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0.8</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marL="450215" algn="ctr">
                        <a:lnSpc>
                          <a:spcPct val="115000"/>
                        </a:lnSpc>
                        <a:spcAft>
                          <a:spcPts val="0"/>
                        </a:spcAft>
                      </a:pPr>
                      <a:r>
                        <a:rPr lang="ru-RU" sz="1800">
                          <a:effectLst/>
                          <a:latin typeface="Times New Roman" pitchFamily="18" charset="0"/>
                          <a:cs typeface="Times New Roman" pitchFamily="18" charset="0"/>
                        </a:rPr>
                        <a:t>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dirty="0">
                          <a:effectLst/>
                          <a:latin typeface="Times New Roman" pitchFamily="18" charset="0"/>
                          <a:cs typeface="Times New Roman" pitchFamily="18" charset="0"/>
                        </a:rPr>
                        <a:t>0.2</a:t>
                      </a:r>
                      <a:endParaRPr lang="ru-RU" sz="1600" dirty="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marL="450215" algn="ctr">
                        <a:lnSpc>
                          <a:spcPct val="115000"/>
                        </a:lnSpc>
                        <a:spcAft>
                          <a:spcPts val="0"/>
                        </a:spcAft>
                      </a:pPr>
                      <a:r>
                        <a:rPr lang="ru-RU" sz="1800">
                          <a:effectLst/>
                          <a:latin typeface="Times New Roman" pitchFamily="18" charset="0"/>
                          <a:cs typeface="Times New Roman" pitchFamily="18" charset="0"/>
                        </a:rPr>
                        <a:t>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0.8</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0.8</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0.7</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marL="450215" algn="ctr">
                        <a:lnSpc>
                          <a:spcPct val="115000"/>
                        </a:lnSpc>
                        <a:spcAft>
                          <a:spcPts val="0"/>
                        </a:spcAft>
                      </a:pPr>
                      <a:r>
                        <a:rPr lang="ru-RU" sz="1800">
                          <a:effectLst/>
                          <a:latin typeface="Times New Roman" pitchFamily="18" charset="0"/>
                          <a:cs typeface="Times New Roman" pitchFamily="18" charset="0"/>
                        </a:rPr>
                        <a:t>7.</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2.3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2.0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0.7</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marL="450215" algn="ctr">
                        <a:lnSpc>
                          <a:spcPct val="115000"/>
                        </a:lnSpc>
                        <a:spcAft>
                          <a:spcPts val="0"/>
                        </a:spcAft>
                      </a:pPr>
                      <a:r>
                        <a:rPr lang="ru-RU" sz="1800">
                          <a:effectLst/>
                          <a:latin typeface="Times New Roman" pitchFamily="18" charset="0"/>
                          <a:cs typeface="Times New Roman" pitchFamily="18" charset="0"/>
                        </a:rPr>
                        <a:t>8.</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2.5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0.6</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algn="r">
                        <a:lnSpc>
                          <a:spcPct val="115000"/>
                        </a:lnSpc>
                        <a:spcAft>
                          <a:spcPts val="0"/>
                        </a:spcAft>
                      </a:pPr>
                      <a:r>
                        <a:rPr lang="ru-RU" sz="1800">
                          <a:effectLst/>
                          <a:latin typeface="Times New Roman" pitchFamily="18" charset="0"/>
                          <a:cs typeface="Times New Roman" pitchFamily="18" charset="0"/>
                        </a:rPr>
                        <a:t>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3.0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2.1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1.2</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algn="r">
                        <a:lnSpc>
                          <a:spcPct val="115000"/>
                        </a:lnSpc>
                        <a:spcAft>
                          <a:spcPts val="0"/>
                        </a:spcAft>
                      </a:pPr>
                      <a:r>
                        <a:rPr lang="ru-RU" sz="1800">
                          <a:effectLst/>
                          <a:latin typeface="Times New Roman" pitchFamily="18" charset="0"/>
                          <a:cs typeface="Times New Roman" pitchFamily="18" charset="0"/>
                        </a:rPr>
                        <a:t>10.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0.6</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0.7</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1.2</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algn="r">
                        <a:lnSpc>
                          <a:spcPct val="115000"/>
                        </a:lnSpc>
                        <a:spcAft>
                          <a:spcPts val="0"/>
                        </a:spcAft>
                      </a:pPr>
                      <a:r>
                        <a:rPr lang="ru-RU" sz="1800">
                          <a:effectLst/>
                          <a:latin typeface="Times New Roman" pitchFamily="18" charset="0"/>
                          <a:cs typeface="Times New Roman" pitchFamily="18" charset="0"/>
                        </a:rPr>
                        <a:t>11.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0.4</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1.7</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0.5</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algn="r">
                        <a:lnSpc>
                          <a:spcPct val="115000"/>
                        </a:lnSpc>
                        <a:spcAft>
                          <a:spcPts val="0"/>
                        </a:spcAft>
                      </a:pPr>
                      <a:r>
                        <a:rPr lang="ru-RU" sz="1800">
                          <a:effectLst/>
                          <a:latin typeface="Times New Roman" pitchFamily="18" charset="0"/>
                          <a:cs typeface="Times New Roman" pitchFamily="18" charset="0"/>
                        </a:rPr>
                        <a:t>12.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0.7</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0.2</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1.1</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2.0</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1.9</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0.3</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0.9</a:t>
                      </a:r>
                      <a:endParaRPr lang="ru-RU" sz="1600">
                        <a:effectLst/>
                        <a:latin typeface="Times New Roman" pitchFamily="18" charset="0"/>
                        <a:ea typeface="Calibri"/>
                        <a:cs typeface="Times New Roman" pitchFamily="18" charset="0"/>
                      </a:endParaRPr>
                    </a:p>
                  </a:txBody>
                  <a:tcPr marL="68580" marR="68580" marT="0" marB="0"/>
                </a:tc>
              </a:tr>
              <a:tr h="301125">
                <a:tc>
                  <a:txBody>
                    <a:bodyPr/>
                    <a:lstStyle/>
                    <a:p>
                      <a:pPr algn="ctr">
                        <a:lnSpc>
                          <a:spcPct val="115000"/>
                        </a:lnSpc>
                        <a:spcAft>
                          <a:spcPts val="0"/>
                        </a:spcAft>
                      </a:pPr>
                      <a:r>
                        <a:rPr lang="ru-RU" sz="1800">
                          <a:effectLst/>
                          <a:latin typeface="Times New Roman" pitchFamily="18" charset="0"/>
                          <a:cs typeface="Times New Roman" pitchFamily="18" charset="0"/>
                        </a:rPr>
                        <a:t>Итого</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indent="450215" algn="ctr">
                        <a:lnSpc>
                          <a:spcPct val="115000"/>
                        </a:lnSpc>
                        <a:spcAft>
                          <a:spcPts val="0"/>
                        </a:spcAft>
                      </a:pPr>
                      <a:r>
                        <a:rPr lang="ru-RU" sz="1800">
                          <a:effectLst/>
                          <a:latin typeface="Times New Roman" pitchFamily="18" charset="0"/>
                          <a:cs typeface="Times New Roman" pitchFamily="18" charset="0"/>
                        </a:rPr>
                        <a:t> </a:t>
                      </a:r>
                      <a:endParaRPr lang="ru-RU" sz="1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800" dirty="0">
                          <a:effectLst/>
                          <a:latin typeface="Times New Roman" pitchFamily="18" charset="0"/>
                          <a:cs typeface="Times New Roman" pitchFamily="18" charset="0"/>
                        </a:rPr>
                        <a:t> 7.7</a:t>
                      </a:r>
                      <a:endParaRPr lang="ru-RU" sz="1600" dirty="0">
                        <a:effectLst/>
                        <a:latin typeface="Times New Roman" pitchFamily="18" charset="0"/>
                        <a:ea typeface="Calibri"/>
                        <a:cs typeface="Times New Roman" pitchFamily="18" charset="0"/>
                      </a:endParaRPr>
                    </a:p>
                  </a:txBody>
                  <a:tcPr marL="68580" marR="68580" marT="0" marB="0"/>
                </a:tc>
              </a:tr>
            </a:tbl>
          </a:graphicData>
        </a:graphic>
      </p:graphicFrame>
      <p:sp>
        <p:nvSpPr>
          <p:cNvPr id="3" name="Rectangle 1"/>
          <p:cNvSpPr>
            <a:spLocks noChangeArrowheads="1"/>
          </p:cNvSpPr>
          <p:nvPr/>
        </p:nvSpPr>
        <p:spPr bwMode="auto">
          <a:xfrm>
            <a:off x="71570" y="260648"/>
            <a:ext cx="90095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180975" algn="ct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Анализ заболеваемости по группам на одного ребенка за 2021-2022 учебный год</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180975" algn="ctr"/>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graphicFrame>
        <p:nvGraphicFramePr>
          <p:cNvPr id="3" name="Таблица 2"/>
          <p:cNvGraphicFramePr>
            <a:graphicFrameLocks noGrp="1"/>
          </p:cNvGraphicFramePr>
          <p:nvPr>
            <p:extLst>
              <p:ext uri="{D42A27DB-BD31-4B8C-83A1-F6EECF244321}">
                <p14:modId xmlns:p14="http://schemas.microsoft.com/office/powerpoint/2010/main" val="2582791650"/>
              </p:ext>
            </p:extLst>
          </p:nvPr>
        </p:nvGraphicFramePr>
        <p:xfrm>
          <a:off x="457200" y="1196752"/>
          <a:ext cx="8229599" cy="5040562"/>
        </p:xfrm>
        <a:graphic>
          <a:graphicData uri="http://schemas.openxmlformats.org/drawingml/2006/table">
            <a:tbl>
              <a:tblPr firstRow="1" firstCol="1" lastRow="1" lastCol="1" bandRow="1" bandCol="1">
                <a:tableStyleId>{5C22544A-7EE6-4342-B048-85BDC9FD1C3A}</a:tableStyleId>
              </a:tblPr>
              <a:tblGrid>
                <a:gridCol w="1089599"/>
                <a:gridCol w="725850"/>
                <a:gridCol w="648493"/>
                <a:gridCol w="607344"/>
                <a:gridCol w="724205"/>
                <a:gridCol w="739018"/>
                <a:gridCol w="650138"/>
                <a:gridCol w="655076"/>
                <a:gridCol w="655076"/>
                <a:gridCol w="806501"/>
                <a:gridCol w="928299"/>
              </a:tblGrid>
              <a:tr h="1275562">
                <a:tc>
                  <a:txBody>
                    <a:bodyPr/>
                    <a:lstStyle/>
                    <a:p>
                      <a:pPr algn="ctr">
                        <a:lnSpc>
                          <a:spcPct val="115000"/>
                        </a:lnSpc>
                        <a:spcAft>
                          <a:spcPts val="0"/>
                        </a:spcAft>
                      </a:pPr>
                      <a:r>
                        <a:rPr lang="ru-RU" sz="1200" dirty="0">
                          <a:effectLst/>
                        </a:rPr>
                        <a:t>Месяцы</a:t>
                      </a:r>
                      <a:endParaRPr lang="ru-RU" sz="1100" dirty="0">
                        <a:effectLst/>
                      </a:endParaRPr>
                    </a:p>
                    <a:p>
                      <a:pPr algn="ctr">
                        <a:lnSpc>
                          <a:spcPct val="115000"/>
                        </a:lnSpc>
                        <a:spcAft>
                          <a:spcPts val="0"/>
                        </a:spcAft>
                      </a:pPr>
                      <a:r>
                        <a:rPr lang="ru-RU" sz="1200" dirty="0">
                          <a:effectLst/>
                        </a:rPr>
                        <a:t> </a:t>
                      </a:r>
                      <a:endParaRPr lang="ru-RU" sz="1100" dirty="0">
                        <a:effectLst/>
                      </a:endParaRPr>
                    </a:p>
                    <a:p>
                      <a:pPr algn="ctr">
                        <a:lnSpc>
                          <a:spcPct val="115000"/>
                        </a:lnSpc>
                        <a:spcAft>
                          <a:spcPts val="0"/>
                        </a:spcAft>
                      </a:pPr>
                      <a:r>
                        <a:rPr lang="ru-RU" sz="1200" dirty="0">
                          <a:effectLst/>
                        </a:rPr>
                        <a:t>№ </a:t>
                      </a:r>
                      <a:r>
                        <a:rPr lang="ru-RU" sz="1200" dirty="0" err="1">
                          <a:effectLst/>
                        </a:rPr>
                        <a:t>руппы</a:t>
                      </a:r>
                      <a:endParaRPr lang="ru-RU" sz="1100" dirty="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IX</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X</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XI</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XII</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I</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II</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dirty="0">
                          <a:effectLst/>
                        </a:rPr>
                        <a:t>III</a:t>
                      </a:r>
                      <a:endParaRPr lang="ru-RU" sz="1100" dirty="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dirty="0">
                          <a:effectLst/>
                        </a:rPr>
                        <a:t>IV</a:t>
                      </a:r>
                      <a:endParaRPr lang="ru-RU" sz="1100" dirty="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en-US" sz="1200">
                          <a:effectLst/>
                        </a:rPr>
                        <a:t>V</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итого</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1</a:t>
                      </a:r>
                      <a:r>
                        <a:rPr lang="ru-RU" sz="1200">
                          <a:effectLst/>
                        </a:rPr>
                        <a:t>.</a:t>
                      </a:r>
                      <a:endParaRPr lang="ru-RU" sz="1100">
                        <a:effectLst/>
                        <a:latin typeface="Calibri"/>
                        <a:ea typeface="Calibri"/>
                        <a:cs typeface="Times New Roman"/>
                      </a:endParaRPr>
                    </a:p>
                  </a:txBody>
                  <a:tcPr marL="66351" marR="66351" marT="0" marB="0" anchor="ctr"/>
                </a:tc>
                <a:tc>
                  <a:txBody>
                    <a:bodyPr/>
                    <a:lstStyle/>
                    <a:p>
                      <a:pPr indent="31750" algn="ctr">
                        <a:lnSpc>
                          <a:spcPct val="115000"/>
                        </a:lnSpc>
                        <a:spcAft>
                          <a:spcPts val="0"/>
                        </a:spcAft>
                      </a:pPr>
                      <a:r>
                        <a:rPr lang="ru-RU" sz="1200">
                          <a:effectLst/>
                        </a:rPr>
                        <a:t>59%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66%</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dirty="0">
                          <a:effectLst/>
                        </a:rPr>
                        <a:t>65%</a:t>
                      </a:r>
                      <a:endParaRPr lang="ru-RU" sz="1100" dirty="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61%</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61.7 %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2</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53%</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dirty="0">
                          <a:effectLst/>
                        </a:rPr>
                        <a:t>69%</a:t>
                      </a:r>
                      <a:endParaRPr lang="ru-RU" sz="1100" dirty="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56%</a:t>
                      </a:r>
                      <a:endParaRPr lang="ru-RU" sz="1100">
                        <a:effectLst/>
                        <a:latin typeface="Calibri"/>
                        <a:ea typeface="Calibri"/>
                        <a:cs typeface="Times New Roman"/>
                      </a:endParaRPr>
                    </a:p>
                  </a:txBody>
                  <a:tcPr marL="66351" marR="66351" marT="0" marB="0" anchor="ctr"/>
                </a:tc>
                <a:tc>
                  <a:txBody>
                    <a:bodyPr/>
                    <a:lstStyle/>
                    <a:p>
                      <a:pPr indent="450215" algn="l">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60 %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3</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46%</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47%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dirty="0">
                          <a:effectLst/>
                        </a:rPr>
                        <a:t>68%</a:t>
                      </a:r>
                      <a:endParaRPr lang="ru-RU" sz="1100" dirty="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 %</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62.6 %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5</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56%</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71%</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81%</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66.9 %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6</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73%</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74%</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66.1 %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7</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54%</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81%</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74%</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73.4 %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8</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64%</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61%</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34%</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63%</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60 %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9</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44%</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53%</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48%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54.2 %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10</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59%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66 %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11</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85%</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73%</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82%</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81.2 %</a:t>
                      </a:r>
                      <a:endParaRPr lang="ru-RU" sz="1100">
                        <a:effectLst/>
                        <a:latin typeface="Calibri"/>
                        <a:ea typeface="Calibri"/>
                        <a:cs typeface="Times New Roman"/>
                      </a:endParaRPr>
                    </a:p>
                  </a:txBody>
                  <a:tcPr marL="66351" marR="66351" marT="0" marB="0" anchor="ctr"/>
                </a:tc>
              </a:tr>
              <a:tr h="301331">
                <a:tc>
                  <a:txBody>
                    <a:bodyPr/>
                    <a:lstStyle/>
                    <a:p>
                      <a:pPr algn="ctr">
                        <a:lnSpc>
                          <a:spcPct val="115000"/>
                        </a:lnSpc>
                        <a:spcAft>
                          <a:spcPts val="0"/>
                        </a:spcAft>
                      </a:pPr>
                      <a:r>
                        <a:rPr lang="en-US" sz="1200">
                          <a:effectLst/>
                        </a:rPr>
                        <a:t>12</a:t>
                      </a: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70%</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79%</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77%</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78%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88%</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nchor="ctr"/>
                </a:tc>
                <a:tc>
                  <a:txBody>
                    <a:bodyPr/>
                    <a:lstStyle/>
                    <a:p>
                      <a:pPr algn="ctr">
                        <a:lnSpc>
                          <a:spcPct val="115000"/>
                        </a:lnSpc>
                        <a:spcAft>
                          <a:spcPts val="0"/>
                        </a:spcAft>
                      </a:pPr>
                      <a:r>
                        <a:rPr lang="ru-RU" sz="1200">
                          <a:effectLst/>
                        </a:rPr>
                        <a:t>66.2 %</a:t>
                      </a:r>
                      <a:endParaRPr lang="ru-RU" sz="1100">
                        <a:effectLst/>
                        <a:latin typeface="Calibri"/>
                        <a:ea typeface="Calibri"/>
                        <a:cs typeface="Times New Roman"/>
                      </a:endParaRPr>
                    </a:p>
                  </a:txBody>
                  <a:tcPr marL="66351" marR="66351" marT="0" marB="0" anchor="ctr"/>
                </a:tc>
              </a:tr>
              <a:tr h="450359">
                <a:tc>
                  <a:txBody>
                    <a:bodyPr/>
                    <a:lstStyle/>
                    <a:p>
                      <a:pPr algn="ctr">
                        <a:lnSpc>
                          <a:spcPct val="115000"/>
                        </a:lnSpc>
                        <a:spcAft>
                          <a:spcPts val="0"/>
                        </a:spcAft>
                      </a:pPr>
                      <a:r>
                        <a:rPr lang="ru-RU" sz="1200">
                          <a:effectLst/>
                        </a:rPr>
                        <a:t>Итого</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56%</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66%</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73%</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68%</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60%</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69%</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69%</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a:effectLst/>
                        </a:rPr>
                        <a:t>%</a:t>
                      </a:r>
                      <a:endParaRPr lang="ru-RU" sz="1100">
                        <a:effectLst/>
                        <a:latin typeface="Calibri"/>
                        <a:ea typeface="Calibri"/>
                        <a:cs typeface="Times New Roman"/>
                      </a:endParaRPr>
                    </a:p>
                  </a:txBody>
                  <a:tcPr marL="66351" marR="66351" marT="0" marB="0"/>
                </a:tc>
                <a:tc>
                  <a:txBody>
                    <a:bodyPr/>
                    <a:lstStyle/>
                    <a:p>
                      <a:pPr algn="ctr">
                        <a:lnSpc>
                          <a:spcPct val="115000"/>
                        </a:lnSpc>
                        <a:spcAft>
                          <a:spcPts val="0"/>
                        </a:spcAft>
                      </a:pPr>
                      <a:r>
                        <a:rPr lang="ru-RU" sz="1200" dirty="0">
                          <a:effectLst/>
                        </a:rPr>
                        <a:t>66.1 %</a:t>
                      </a:r>
                      <a:endParaRPr lang="ru-RU" sz="1100" dirty="0">
                        <a:effectLst/>
                        <a:latin typeface="Calibri"/>
                        <a:ea typeface="Calibri"/>
                        <a:cs typeface="Times New Roman"/>
                      </a:endParaRPr>
                    </a:p>
                  </a:txBody>
                  <a:tcPr marL="66351" marR="66351" marT="0" marB="0"/>
                </a:tc>
              </a:tr>
            </a:tbl>
          </a:graphicData>
        </a:graphic>
      </p:graphicFrame>
      <p:sp>
        <p:nvSpPr>
          <p:cNvPr id="4" name="Rectangle 1"/>
          <p:cNvSpPr>
            <a:spLocks noChangeArrowheads="1"/>
          </p:cNvSpPr>
          <p:nvPr/>
        </p:nvSpPr>
        <p:spPr bwMode="auto">
          <a:xfrm>
            <a:off x="323528" y="5612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Сравнительный графический анализ заболеваемости детей по МДОУ «Детский сад № 20» за последние три года (в процентах)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Анализ посещаемости по группам за 2021-2022 учебный год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2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742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3" name="Прямоугольник 2"/>
          <p:cNvSpPr/>
          <p:nvPr/>
        </p:nvSpPr>
        <p:spPr>
          <a:xfrm>
            <a:off x="755576" y="260648"/>
            <a:ext cx="7920880" cy="2031325"/>
          </a:xfrm>
          <a:prstGeom prst="rect">
            <a:avLst/>
          </a:prstGeom>
        </p:spPr>
        <p:txBody>
          <a:bodyPr wrap="square">
            <a:spAutoFit/>
          </a:bodyPr>
          <a:lstStyle/>
          <a:p>
            <a:r>
              <a:rPr lang="ru-RU" b="1" dirty="0"/>
              <a:t>Реализация национально- регионального компонента в содержании дошкольного образования</a:t>
            </a:r>
            <a:endParaRPr lang="ru-RU" dirty="0"/>
          </a:p>
          <a:p>
            <a:r>
              <a:rPr lang="ru-RU" dirty="0"/>
              <a:t>Примерный региональный модуль программы дошкольного образования «Мы в Мордовии живем»/ авт. О.В. </a:t>
            </a:r>
            <a:r>
              <a:rPr lang="ru-RU" dirty="0" err="1"/>
              <a:t>Бурляева</a:t>
            </a:r>
            <a:r>
              <a:rPr lang="ru-RU" dirty="0"/>
              <a:t>, </a:t>
            </a:r>
            <a:r>
              <a:rPr lang="ru-RU" dirty="0" err="1"/>
              <a:t>Л.П.Карпушина</a:t>
            </a:r>
            <a:r>
              <a:rPr lang="ru-RU" dirty="0"/>
              <a:t>, Е.Н. Коркина и др. – Саранск: </a:t>
            </a:r>
            <a:r>
              <a:rPr lang="ru-RU" dirty="0" err="1"/>
              <a:t>Мордов</a:t>
            </a:r>
            <a:r>
              <a:rPr lang="ru-RU" dirty="0"/>
              <a:t>. кн. изд-во, 2011 (</a:t>
            </a:r>
            <a:r>
              <a:rPr lang="ru-RU" i="1" dirty="0"/>
              <a:t>рекомендовано Республиканским экспертным советом при Министерстве образования РМ, 2011</a:t>
            </a:r>
            <a:endParaRPr lang="ru-RU" dirty="0"/>
          </a:p>
        </p:txBody>
      </p:sp>
      <p:sp>
        <p:nvSpPr>
          <p:cNvPr id="4" name="Прямоугольник 3"/>
          <p:cNvSpPr/>
          <p:nvPr/>
        </p:nvSpPr>
        <p:spPr>
          <a:xfrm>
            <a:off x="4283968" y="2924943"/>
            <a:ext cx="4572000" cy="2585323"/>
          </a:xfrm>
          <a:prstGeom prst="rect">
            <a:avLst/>
          </a:prstGeom>
        </p:spPr>
        <p:txBody>
          <a:bodyPr>
            <a:spAutoFit/>
          </a:bodyPr>
          <a:lstStyle/>
          <a:p>
            <a:r>
              <a:rPr lang="ru-RU" b="1" dirty="0"/>
              <a:t>Выводы </a:t>
            </a:r>
            <a:r>
              <a:rPr lang="ru-RU" b="1" dirty="0">
                <a:solidFill>
                  <a:srgbClr val="002060"/>
                </a:solidFill>
              </a:rPr>
              <a:t>по результатам мониторинга освоения регионального модуля на конец  2021-22 учебного года.</a:t>
            </a:r>
          </a:p>
          <a:p>
            <a:r>
              <a:rPr lang="ru-RU" b="1" dirty="0">
                <a:solidFill>
                  <a:srgbClr val="002060"/>
                </a:solidFill>
              </a:rPr>
              <a:t>Всего детей – 214;</a:t>
            </a:r>
          </a:p>
          <a:p>
            <a:r>
              <a:rPr lang="ru-RU" b="1" dirty="0">
                <a:solidFill>
                  <a:srgbClr val="002060"/>
                </a:solidFill>
              </a:rPr>
              <a:t>Из них обследовано- 207;</a:t>
            </a:r>
          </a:p>
          <a:p>
            <a:r>
              <a:rPr lang="ru-RU" b="1" dirty="0">
                <a:solidFill>
                  <a:srgbClr val="002060"/>
                </a:solidFill>
              </a:rPr>
              <a:t>Высокий уровень – 81 ребенок – 39%;</a:t>
            </a:r>
          </a:p>
          <a:p>
            <a:r>
              <a:rPr lang="ru-RU" b="1" dirty="0">
                <a:solidFill>
                  <a:srgbClr val="002060"/>
                </a:solidFill>
              </a:rPr>
              <a:t>Средний уровень- 97 детей – 46%;</a:t>
            </a:r>
          </a:p>
          <a:p>
            <a:r>
              <a:rPr lang="ru-RU" b="1" dirty="0">
                <a:solidFill>
                  <a:srgbClr val="002060"/>
                </a:solidFill>
              </a:rPr>
              <a:t>Низкий уровень – 29 детей – 15%.</a:t>
            </a:r>
          </a:p>
          <a:p>
            <a:r>
              <a:rPr lang="ru-RU" b="1" dirty="0">
                <a:solidFill>
                  <a:srgbClr val="002060"/>
                </a:solidFill>
              </a:rPr>
              <a:t>В итоге программа усвоена на 86%</a:t>
            </a:r>
          </a:p>
        </p:txBody>
      </p:sp>
    </p:spTree>
    <p:extLst>
      <p:ext uri="{BB962C8B-B14F-4D97-AF65-F5344CB8AC3E}">
        <p14:creationId xmlns:p14="http://schemas.microsoft.com/office/powerpoint/2010/main" val="1634488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3" name="Прямоугольник 2"/>
          <p:cNvSpPr/>
          <p:nvPr/>
        </p:nvSpPr>
        <p:spPr>
          <a:xfrm>
            <a:off x="467544" y="404664"/>
            <a:ext cx="8424936" cy="646331"/>
          </a:xfrm>
          <a:prstGeom prst="rect">
            <a:avLst/>
          </a:prstGeom>
        </p:spPr>
        <p:txBody>
          <a:bodyPr wrap="square">
            <a:spAutoFit/>
          </a:bodyPr>
          <a:lstStyle/>
          <a:p>
            <a:pPr algn="ctr"/>
            <a:r>
              <a:rPr lang="ru-RU" b="1" dirty="0"/>
              <a:t>Организация работы по детскому дорожно- транспортному травматизму </a:t>
            </a:r>
            <a:endParaRPr lang="ru-RU" dirty="0"/>
          </a:p>
        </p:txBody>
      </p:sp>
      <p:sp>
        <p:nvSpPr>
          <p:cNvPr id="4" name="Прямоугольник 3"/>
          <p:cNvSpPr/>
          <p:nvPr/>
        </p:nvSpPr>
        <p:spPr>
          <a:xfrm>
            <a:off x="467544" y="1343788"/>
            <a:ext cx="7848872" cy="646331"/>
          </a:xfrm>
          <a:prstGeom prst="rect">
            <a:avLst/>
          </a:prstGeom>
        </p:spPr>
        <p:txBody>
          <a:bodyPr wrap="square">
            <a:spAutoFit/>
          </a:bodyPr>
          <a:lstStyle/>
          <a:p>
            <a:r>
              <a:rPr lang="ru-RU" b="1" dirty="0" smtClean="0"/>
              <a:t>              Работа </a:t>
            </a:r>
            <a:r>
              <a:rPr lang="ru-RU" b="1" dirty="0"/>
              <a:t>по обучению детей  </a:t>
            </a:r>
            <a:r>
              <a:rPr lang="ru-RU" b="1" dirty="0" smtClean="0"/>
              <a:t>ПДД проводится через: </a:t>
            </a:r>
          </a:p>
          <a:p>
            <a:endParaRPr lang="ru-RU" dirty="0"/>
          </a:p>
        </p:txBody>
      </p:sp>
      <p:sp>
        <p:nvSpPr>
          <p:cNvPr id="5" name="Овал 4"/>
          <p:cNvSpPr/>
          <p:nvPr/>
        </p:nvSpPr>
        <p:spPr>
          <a:xfrm>
            <a:off x="467544" y="2377252"/>
            <a:ext cx="2664296" cy="159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ООД «Социальный мир»</a:t>
            </a:r>
            <a:endParaRPr lang="ru-RU" dirty="0"/>
          </a:p>
        </p:txBody>
      </p:sp>
      <p:sp>
        <p:nvSpPr>
          <p:cNvPr id="10" name="Овал 9"/>
          <p:cNvSpPr/>
          <p:nvPr/>
        </p:nvSpPr>
        <p:spPr>
          <a:xfrm>
            <a:off x="6008613" y="2539756"/>
            <a:ext cx="2664296" cy="159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Кружковая работа «Уроки безопасности»</a:t>
            </a:r>
            <a:endParaRPr lang="ru-RU" dirty="0"/>
          </a:p>
        </p:txBody>
      </p:sp>
      <p:sp>
        <p:nvSpPr>
          <p:cNvPr id="11" name="Овал 10"/>
          <p:cNvSpPr/>
          <p:nvPr/>
        </p:nvSpPr>
        <p:spPr>
          <a:xfrm>
            <a:off x="1187624" y="4437112"/>
            <a:ext cx="2664296" cy="159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Месячник </a:t>
            </a:r>
          </a:p>
          <a:p>
            <a:pPr algn="ctr"/>
            <a:r>
              <a:rPr lang="ru-RU" dirty="0" smtClean="0"/>
              <a:t>«Азбука безопасности детей»</a:t>
            </a:r>
          </a:p>
          <a:p>
            <a:pPr algn="ctr"/>
            <a:endParaRPr lang="ru-RU" dirty="0"/>
          </a:p>
        </p:txBody>
      </p:sp>
      <p:cxnSp>
        <p:nvCxnSpPr>
          <p:cNvPr id="13" name="Прямая со стрелкой 12"/>
          <p:cNvCxnSpPr/>
          <p:nvPr/>
        </p:nvCxnSpPr>
        <p:spPr>
          <a:xfrm>
            <a:off x="5034136" y="1772816"/>
            <a:ext cx="1770112" cy="766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2339752" y="1772816"/>
            <a:ext cx="1732170" cy="604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a:off x="3172537" y="1760620"/>
            <a:ext cx="1360270" cy="25446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Овал 19"/>
          <p:cNvSpPr/>
          <p:nvPr/>
        </p:nvSpPr>
        <p:spPr>
          <a:xfrm>
            <a:off x="5065591" y="4461565"/>
            <a:ext cx="2664296" cy="159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r>
              <a:rPr lang="ru-RU" dirty="0" smtClean="0"/>
              <a:t>Консультации для педагогов , родителей,</a:t>
            </a:r>
          </a:p>
          <a:p>
            <a:pPr algn="ctr"/>
            <a:r>
              <a:rPr lang="ru-RU" dirty="0" err="1" smtClean="0"/>
              <a:t>квест</a:t>
            </a:r>
            <a:r>
              <a:rPr lang="ru-RU" dirty="0" smtClean="0"/>
              <a:t>-игры,</a:t>
            </a:r>
          </a:p>
          <a:p>
            <a:pPr algn="ctr"/>
            <a:r>
              <a:rPr lang="ru-RU" dirty="0"/>
              <a:t>в</a:t>
            </a:r>
            <a:r>
              <a:rPr lang="ru-RU" dirty="0" smtClean="0"/>
              <a:t>ыставки.</a:t>
            </a:r>
          </a:p>
          <a:p>
            <a:pPr algn="ctr"/>
            <a:endParaRPr lang="ru-RU" dirty="0"/>
          </a:p>
        </p:txBody>
      </p:sp>
      <p:cxnSp>
        <p:nvCxnSpPr>
          <p:cNvPr id="22" name="Прямая со стрелкой 21"/>
          <p:cNvCxnSpPr/>
          <p:nvPr/>
        </p:nvCxnSpPr>
        <p:spPr>
          <a:xfrm>
            <a:off x="4718507" y="1772816"/>
            <a:ext cx="1200685" cy="2520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537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3" name="TextBox 2"/>
          <p:cNvSpPr txBox="1"/>
          <p:nvPr/>
        </p:nvSpPr>
        <p:spPr>
          <a:xfrm>
            <a:off x="539552" y="260648"/>
            <a:ext cx="8064896" cy="5539978"/>
          </a:xfrm>
          <a:prstGeom prst="rect">
            <a:avLst/>
          </a:prstGeom>
          <a:noFill/>
        </p:spPr>
        <p:txBody>
          <a:bodyPr wrap="square" rtlCol="0">
            <a:spAutoFit/>
          </a:bodyPr>
          <a:lstStyle/>
          <a:p>
            <a:r>
              <a:rPr lang="ru-RU" b="1" dirty="0" smtClean="0"/>
              <a:t>                         Организация  </a:t>
            </a:r>
            <a:r>
              <a:rPr lang="ru-RU" b="1" dirty="0"/>
              <a:t>работы с родителями</a:t>
            </a:r>
            <a:endParaRPr lang="ru-RU" dirty="0"/>
          </a:p>
          <a:p>
            <a:r>
              <a:rPr lang="ru-RU" sz="1400" b="1" dirty="0">
                <a:latin typeface="Times New Roman" pitchFamily="18" charset="0"/>
                <a:cs typeface="Times New Roman" pitchFamily="18" charset="0"/>
              </a:rPr>
              <a:t>Задачи </a:t>
            </a:r>
            <a:r>
              <a:rPr lang="ru-RU" sz="1400" dirty="0">
                <a:latin typeface="Times New Roman" pitchFamily="18" charset="0"/>
                <a:cs typeface="Times New Roman" pitchFamily="18" charset="0"/>
              </a:rPr>
              <a:t>и конкретное содержание плана работы с родителями тесно связано с планом образовательной работы детского сада:   </a:t>
            </a:r>
          </a:p>
          <a:p>
            <a:r>
              <a:rPr lang="ru-RU" sz="1400" dirty="0">
                <a:latin typeface="Times New Roman" pitchFamily="18" charset="0"/>
                <a:cs typeface="Times New Roman" pitchFamily="18" charset="0"/>
              </a:rPr>
              <a:t> повышение эффективности взаимодействия ДОУ с семьей  в вопросах воспитания здоровых детей;</a:t>
            </a:r>
          </a:p>
          <a:p>
            <a:r>
              <a:rPr lang="ru-RU" sz="1400" dirty="0">
                <a:latin typeface="Times New Roman" pitchFamily="18" charset="0"/>
                <a:cs typeface="Times New Roman" pitchFamily="18" charset="0"/>
              </a:rPr>
              <a:t>- повышение педагогической культуры </a:t>
            </a:r>
            <a:r>
              <a:rPr lang="ru-RU" sz="1400" dirty="0" smtClean="0">
                <a:latin typeface="Times New Roman" pitchFamily="18" charset="0"/>
                <a:cs typeface="Times New Roman" pitchFamily="18" charset="0"/>
              </a:rPr>
              <a:t>родителей.</a:t>
            </a:r>
            <a:endParaRPr lang="ru-RU" sz="1400" dirty="0">
              <a:latin typeface="Times New Roman" pitchFamily="18" charset="0"/>
              <a:cs typeface="Times New Roman" pitchFamily="18" charset="0"/>
            </a:endParaRPr>
          </a:p>
          <a:p>
            <a:pPr fontAlgn="ctr"/>
            <a:r>
              <a:rPr lang="ru-RU" sz="1400" dirty="0">
                <a:latin typeface="Times New Roman" pitchFamily="18" charset="0"/>
                <a:cs typeface="Times New Roman" pitchFamily="18" charset="0"/>
              </a:rPr>
              <a:t> - погружение родительской общественности в тему инновационной деятельности ДОУ, повышение педагогической компетентности в вопросах художественно-эстетического образования дошкольников;</a:t>
            </a:r>
          </a:p>
          <a:p>
            <a:pPr fontAlgn="ctr"/>
            <a:r>
              <a:rPr lang="ru-RU" sz="1400" dirty="0">
                <a:latin typeface="Times New Roman" pitchFamily="18" charset="0"/>
                <a:cs typeface="Times New Roman" pitchFamily="18" charset="0"/>
              </a:rPr>
              <a:t>-формирование социальных навыков по эффективному взаимодействию с ребенком;</a:t>
            </a:r>
          </a:p>
          <a:p>
            <a:pPr fontAlgn="ctr"/>
            <a:r>
              <a:rPr lang="ru-RU" sz="1400" dirty="0">
                <a:latin typeface="Times New Roman" pitchFamily="18" charset="0"/>
                <a:cs typeface="Times New Roman" pitchFamily="18" charset="0"/>
              </a:rPr>
              <a:t>- оптимизация детско- родительских отношений.</a:t>
            </a:r>
          </a:p>
          <a:p>
            <a:r>
              <a:rPr lang="ru-RU" sz="1400" dirty="0">
                <a:latin typeface="Times New Roman" pitchFamily="18" charset="0"/>
                <a:cs typeface="Times New Roman" pitchFamily="18" charset="0"/>
              </a:rPr>
              <a:t>      В итоге работа велась с таким контингентом родителей в начале и конце через дробь 2021-2022 учебного года: </a:t>
            </a:r>
          </a:p>
          <a:p>
            <a:r>
              <a:rPr lang="ru-RU" sz="1400" b="1" dirty="0">
                <a:latin typeface="Times New Roman" pitchFamily="18" charset="0"/>
                <a:cs typeface="Times New Roman" pitchFamily="18" charset="0"/>
              </a:rPr>
              <a:t>Общее количество семей: 204\213</a:t>
            </a:r>
          </a:p>
          <a:p>
            <a:pPr lvl="0"/>
            <a:r>
              <a:rPr lang="ru-RU" sz="1400" b="1" dirty="0">
                <a:latin typeface="Times New Roman" pitchFamily="18" charset="0"/>
                <a:cs typeface="Times New Roman" pitchFamily="18" charset="0"/>
              </a:rPr>
              <a:t>Количество семей, имеющих детей под опекой – 2/2</a:t>
            </a:r>
          </a:p>
          <a:p>
            <a:pPr lvl="0"/>
            <a:r>
              <a:rPr lang="ru-RU" sz="1400" b="1" dirty="0">
                <a:latin typeface="Times New Roman" pitchFamily="18" charset="0"/>
                <a:cs typeface="Times New Roman" pitchFamily="18" charset="0"/>
              </a:rPr>
              <a:t>Количество неполных семей – 15/17</a:t>
            </a:r>
          </a:p>
          <a:p>
            <a:pPr lvl="0"/>
            <a:r>
              <a:rPr lang="ru-RU" sz="1400" b="1" dirty="0">
                <a:latin typeface="Times New Roman" pitchFamily="18" charset="0"/>
                <a:cs typeface="Times New Roman" pitchFamily="18" charset="0"/>
              </a:rPr>
              <a:t>Количество семей, в которых мать находится на заработках в другом городе – 0/1</a:t>
            </a:r>
          </a:p>
          <a:p>
            <a:pPr lvl="0"/>
            <a:r>
              <a:rPr lang="ru-RU" sz="1400" b="1" dirty="0">
                <a:latin typeface="Times New Roman" pitchFamily="18" charset="0"/>
                <a:cs typeface="Times New Roman" pitchFamily="18" charset="0"/>
              </a:rPr>
              <a:t>Количество семей состоящих на </a:t>
            </a:r>
            <a:r>
              <a:rPr lang="ru-RU" sz="1400" b="1" dirty="0" err="1">
                <a:latin typeface="Times New Roman" pitchFamily="18" charset="0"/>
                <a:cs typeface="Times New Roman" pitchFamily="18" charset="0"/>
              </a:rPr>
              <a:t>внутрисадовом</a:t>
            </a:r>
            <a:r>
              <a:rPr lang="ru-RU" sz="1400" b="1" dirty="0">
                <a:latin typeface="Times New Roman" pitchFamily="18" charset="0"/>
                <a:cs typeface="Times New Roman" pitchFamily="18" charset="0"/>
              </a:rPr>
              <a:t> учете-1\1</a:t>
            </a:r>
          </a:p>
          <a:p>
            <a:pPr lvl="0"/>
            <a:r>
              <a:rPr lang="ru-RU" sz="1400" b="1" dirty="0">
                <a:latin typeface="Times New Roman" pitchFamily="18" charset="0"/>
                <a:cs typeface="Times New Roman" pitchFamily="18" charset="0"/>
              </a:rPr>
              <a:t>Количество семей асоциального поведения -0/0</a:t>
            </a:r>
          </a:p>
          <a:p>
            <a:pPr lvl="0"/>
            <a:r>
              <a:rPr lang="ru-RU" sz="1400" b="1" dirty="0">
                <a:latin typeface="Times New Roman" pitchFamily="18" charset="0"/>
                <a:cs typeface="Times New Roman" pitchFamily="18" charset="0"/>
              </a:rPr>
              <a:t>Многодетные семьи 23\20</a:t>
            </a:r>
          </a:p>
          <a:p>
            <a:pPr lvl="0"/>
            <a:r>
              <a:rPr lang="ru-RU" sz="1400" b="1" dirty="0">
                <a:latin typeface="Times New Roman" pitchFamily="18" charset="0"/>
                <a:cs typeface="Times New Roman" pitchFamily="18" charset="0"/>
              </a:rPr>
              <a:t>Беженцы 0/0 (из Донецка) 0\0</a:t>
            </a:r>
          </a:p>
          <a:p>
            <a:pPr lvl="0"/>
            <a:r>
              <a:rPr lang="ru-RU" sz="1400" b="1" dirty="0">
                <a:latin typeface="Times New Roman" pitchFamily="18" charset="0"/>
                <a:cs typeface="Times New Roman" pitchFamily="18" charset="0"/>
              </a:rPr>
              <a:t>Семьи с детьми инвалидами 0\0</a:t>
            </a:r>
          </a:p>
          <a:p>
            <a:r>
              <a:rPr lang="ru-RU" sz="1400" dirty="0">
                <a:latin typeface="Times New Roman" pitchFamily="18" charset="0"/>
                <a:cs typeface="Times New Roman" pitchFamily="18" charset="0"/>
              </a:rPr>
              <a:t> Из фактических цифр видно увеличение неполных семей.  </a:t>
            </a:r>
          </a:p>
          <a:p>
            <a:r>
              <a:rPr lang="ru-RU" sz="1400" dirty="0">
                <a:latin typeface="Times New Roman" pitchFamily="18" charset="0"/>
                <a:cs typeface="Times New Roman" pitchFamily="18" charset="0"/>
              </a:rPr>
              <a:t>В детском саду  круглогодично функционирует  бесплатный консультативный пункт «Сотрудничество» для родителей дети, которых не посещают детские сады. За учебный год было подготовлено специалистами 77 вопросов для родителей данной категории. 67 семей обратились однократно, 10 семей были заинтересованы в повторных обращениях</a:t>
            </a:r>
          </a:p>
        </p:txBody>
      </p:sp>
    </p:spTree>
    <p:extLst>
      <p:ext uri="{BB962C8B-B14F-4D97-AF65-F5344CB8AC3E}">
        <p14:creationId xmlns:p14="http://schemas.microsoft.com/office/powerpoint/2010/main" val="4071876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4" name="Прямоугольник 3"/>
          <p:cNvSpPr/>
          <p:nvPr/>
        </p:nvSpPr>
        <p:spPr>
          <a:xfrm>
            <a:off x="611560" y="332656"/>
            <a:ext cx="8136904" cy="923330"/>
          </a:xfrm>
          <a:prstGeom prst="rect">
            <a:avLst/>
          </a:prstGeom>
        </p:spPr>
        <p:txBody>
          <a:bodyPr wrap="square">
            <a:spAutoFit/>
          </a:bodyPr>
          <a:lstStyle/>
          <a:p>
            <a:pPr algn="ctr"/>
            <a:r>
              <a:rPr lang="ru-RU" b="1" dirty="0" smtClean="0">
                <a:latin typeface="Times New Roman" pitchFamily="18" charset="0"/>
                <a:cs typeface="Times New Roman" pitchFamily="18" charset="0"/>
              </a:rPr>
              <a:t>Результаты анкетирования родителей</a:t>
            </a:r>
          </a:p>
          <a:p>
            <a:pPr algn="ct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  Информированность  </a:t>
            </a:r>
            <a:r>
              <a:rPr lang="ru-RU" b="1" dirty="0">
                <a:latin typeface="Times New Roman" pitchFamily="18" charset="0"/>
                <a:cs typeface="Times New Roman" pitchFamily="18" charset="0"/>
              </a:rPr>
              <a:t>о деятельности </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образовательного </a:t>
            </a:r>
            <a:r>
              <a:rPr lang="ru-RU" b="1" dirty="0" smtClean="0">
                <a:latin typeface="Times New Roman" pitchFamily="18" charset="0"/>
                <a:cs typeface="Times New Roman" pitchFamily="18" charset="0"/>
              </a:rPr>
              <a:t>учреждения». </a:t>
            </a:r>
            <a:endParaRPr lang="ru-RU" b="1" dirty="0">
              <a:latin typeface="Times New Roman" pitchFamily="18" charset="0"/>
              <a:cs typeface="Times New Roman" pitchFamily="18" charset="0"/>
            </a:endParaRPr>
          </a:p>
        </p:txBody>
      </p:sp>
      <p:sp>
        <p:nvSpPr>
          <p:cNvPr id="3" name="TextBox 2"/>
          <p:cNvSpPr txBox="1"/>
          <p:nvPr/>
        </p:nvSpPr>
        <p:spPr>
          <a:xfrm>
            <a:off x="2123728" y="1506802"/>
            <a:ext cx="4377545" cy="646331"/>
          </a:xfrm>
          <a:prstGeom prst="rect">
            <a:avLst/>
          </a:prstGeom>
          <a:noFill/>
        </p:spPr>
        <p:txBody>
          <a:bodyPr wrap="none" rtlCol="0">
            <a:spAutoFit/>
          </a:bodyPr>
          <a:lstStyle/>
          <a:p>
            <a:r>
              <a:rPr lang="ru-RU" dirty="0" smtClean="0"/>
              <a:t>Общее количество семей  - 204</a:t>
            </a:r>
          </a:p>
          <a:p>
            <a:r>
              <a:rPr lang="ru-RU" dirty="0" smtClean="0"/>
              <a:t>Проанкетировано 172 родителя – 30 %</a:t>
            </a:r>
            <a:endParaRPr lang="ru-RU" dirty="0"/>
          </a:p>
        </p:txBody>
      </p:sp>
      <p:graphicFrame>
        <p:nvGraphicFramePr>
          <p:cNvPr id="6" name="Диаграмма 5"/>
          <p:cNvGraphicFramePr/>
          <p:nvPr>
            <p:extLst>
              <p:ext uri="{D42A27DB-BD31-4B8C-83A1-F6EECF244321}">
                <p14:modId xmlns:p14="http://schemas.microsoft.com/office/powerpoint/2010/main" val="3416050830"/>
              </p:ext>
            </p:extLst>
          </p:nvPr>
        </p:nvGraphicFramePr>
        <p:xfrm>
          <a:off x="611560" y="1506802"/>
          <a:ext cx="8136904" cy="4840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3106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2" name="Прямоугольник 1"/>
          <p:cNvSpPr/>
          <p:nvPr/>
        </p:nvSpPr>
        <p:spPr>
          <a:xfrm>
            <a:off x="1669095" y="332656"/>
            <a:ext cx="6334137" cy="369332"/>
          </a:xfrm>
          <a:prstGeom prst="rect">
            <a:avLst/>
          </a:prstGeom>
        </p:spPr>
        <p:txBody>
          <a:bodyPr wrap="square">
            <a:spAutoFit/>
          </a:bodyPr>
          <a:lstStyle/>
          <a:p>
            <a:r>
              <a:rPr lang="ru-RU" b="1" dirty="0"/>
              <a:t>Сотрудничество с внешними организациями</a:t>
            </a:r>
            <a:endParaRPr lang="ru-RU" dirty="0"/>
          </a:p>
        </p:txBody>
      </p:sp>
      <p:sp>
        <p:nvSpPr>
          <p:cNvPr id="4" name="Овал 3"/>
          <p:cNvSpPr/>
          <p:nvPr/>
        </p:nvSpPr>
        <p:spPr>
          <a:xfrm>
            <a:off x="3613751" y="2738256"/>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atin typeface="Times New Roman" pitchFamily="18" charset="0"/>
                <a:cs typeface="Times New Roman" pitchFamily="18" charset="0"/>
              </a:rPr>
              <a:t>МДОУ «Детский сад № 20»</a:t>
            </a:r>
            <a:endParaRPr lang="ru-RU" sz="2000" b="1" dirty="0">
              <a:latin typeface="Times New Roman" pitchFamily="18" charset="0"/>
              <a:cs typeface="Times New Roman" pitchFamily="18" charset="0"/>
            </a:endParaRPr>
          </a:p>
        </p:txBody>
      </p:sp>
      <p:sp>
        <p:nvSpPr>
          <p:cNvPr id="5" name="Овал 4"/>
          <p:cNvSpPr/>
          <p:nvPr/>
        </p:nvSpPr>
        <p:spPr>
          <a:xfrm>
            <a:off x="1846735" y="879205"/>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bg1"/>
                </a:solidFill>
                <a:latin typeface="Times New Roman" pitchFamily="18" charset="0"/>
                <a:cs typeface="Times New Roman" pitchFamily="18" charset="0"/>
              </a:rPr>
              <a:t>ГБУК «Мордовская республиканская детская библиотека»</a:t>
            </a:r>
          </a:p>
        </p:txBody>
      </p:sp>
      <p:sp>
        <p:nvSpPr>
          <p:cNvPr id="6" name="Овал 5"/>
          <p:cNvSpPr/>
          <p:nvPr/>
        </p:nvSpPr>
        <p:spPr>
          <a:xfrm>
            <a:off x="539552" y="2420888"/>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latin typeface="Times New Roman" pitchFamily="18" charset="0"/>
                <a:cs typeface="Times New Roman" pitchFamily="18" charset="0"/>
              </a:rPr>
              <a:t>МУ ДО «Центр эстетического воспитания детей»</a:t>
            </a:r>
          </a:p>
        </p:txBody>
      </p:sp>
      <p:sp>
        <p:nvSpPr>
          <p:cNvPr id="7" name="Овал 6"/>
          <p:cNvSpPr/>
          <p:nvPr/>
        </p:nvSpPr>
        <p:spPr>
          <a:xfrm>
            <a:off x="755576" y="4221088"/>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latin typeface="Times New Roman" pitchFamily="18" charset="0"/>
                <a:cs typeface="Times New Roman" pitchFamily="18" charset="0"/>
              </a:rPr>
              <a:t>МБУК «ЦГБС для детей детская библиотека №3</a:t>
            </a:r>
          </a:p>
        </p:txBody>
      </p:sp>
      <p:sp>
        <p:nvSpPr>
          <p:cNvPr id="8" name="Овал 7"/>
          <p:cNvSpPr/>
          <p:nvPr/>
        </p:nvSpPr>
        <p:spPr>
          <a:xfrm>
            <a:off x="3707904" y="5013176"/>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latin typeface="Times New Roman" pitchFamily="18" charset="0"/>
                <a:cs typeface="Times New Roman" pitchFamily="18" charset="0"/>
              </a:rPr>
              <a:t>ФГБОУ ВПО </a:t>
            </a:r>
            <a:r>
              <a:rPr lang="ru-RU" sz="1600" b="1" dirty="0" err="1" smtClean="0">
                <a:latin typeface="Times New Roman" pitchFamily="18" charset="0"/>
                <a:cs typeface="Times New Roman" pitchFamily="18" charset="0"/>
              </a:rPr>
              <a:t>МГПИимени</a:t>
            </a:r>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М.Е. </a:t>
            </a:r>
            <a:r>
              <a:rPr lang="ru-RU" sz="1600" b="1" dirty="0" err="1">
                <a:latin typeface="Times New Roman" pitchFamily="18" charset="0"/>
                <a:cs typeface="Times New Roman" pitchFamily="18" charset="0"/>
              </a:rPr>
              <a:t>Евсевьева</a:t>
            </a:r>
            <a:r>
              <a:rPr lang="ru-RU" sz="1600" b="1" dirty="0">
                <a:latin typeface="Times New Roman" pitchFamily="18" charset="0"/>
                <a:cs typeface="Times New Roman" pitchFamily="18" charset="0"/>
              </a:rPr>
              <a:t>»</a:t>
            </a:r>
          </a:p>
        </p:txBody>
      </p:sp>
      <p:sp>
        <p:nvSpPr>
          <p:cNvPr id="9" name="Овал 8"/>
          <p:cNvSpPr/>
          <p:nvPr/>
        </p:nvSpPr>
        <p:spPr>
          <a:xfrm>
            <a:off x="6438270" y="4375956"/>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latin typeface="Times New Roman" pitchFamily="18" charset="0"/>
                <a:cs typeface="Times New Roman" pitchFamily="18" charset="0"/>
              </a:rPr>
              <a:t>МДОУ «Детский сад № 20»</a:t>
            </a:r>
            <a:endParaRPr lang="ru-RU" sz="1600" b="1" dirty="0">
              <a:latin typeface="Times New Roman" pitchFamily="18" charset="0"/>
              <a:cs typeface="Times New Roman" pitchFamily="18" charset="0"/>
            </a:endParaRPr>
          </a:p>
        </p:txBody>
      </p:sp>
      <p:sp>
        <p:nvSpPr>
          <p:cNvPr id="10" name="Овал 9"/>
          <p:cNvSpPr/>
          <p:nvPr/>
        </p:nvSpPr>
        <p:spPr>
          <a:xfrm>
            <a:off x="6710217" y="2543058"/>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latin typeface="Times New Roman" pitchFamily="18" charset="0"/>
                <a:cs typeface="Times New Roman" pitchFamily="18" charset="0"/>
              </a:rPr>
              <a:t>МОУ «Средняя общеобразовательная школа №41»</a:t>
            </a:r>
          </a:p>
        </p:txBody>
      </p:sp>
      <p:sp>
        <p:nvSpPr>
          <p:cNvPr id="11" name="Овал 10"/>
          <p:cNvSpPr/>
          <p:nvPr/>
        </p:nvSpPr>
        <p:spPr>
          <a:xfrm>
            <a:off x="5577561" y="886283"/>
            <a:ext cx="2088232" cy="1274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latin typeface="Times New Roman" pitchFamily="18" charset="0"/>
                <a:cs typeface="Times New Roman" pitchFamily="18" charset="0"/>
              </a:rPr>
              <a:t>Детская музыкальная школа №4 им. Л. </a:t>
            </a:r>
            <a:r>
              <a:rPr lang="ru-RU" sz="1600" b="1" dirty="0" err="1">
                <a:latin typeface="Times New Roman" pitchFamily="18" charset="0"/>
                <a:cs typeface="Times New Roman" pitchFamily="18" charset="0"/>
              </a:rPr>
              <a:t>Войнова</a:t>
            </a:r>
            <a:endParaRPr lang="ru-RU" sz="1600" b="1" dirty="0">
              <a:latin typeface="Times New Roman" pitchFamily="18" charset="0"/>
              <a:cs typeface="Times New Roman" pitchFamily="18" charset="0"/>
            </a:endParaRPr>
          </a:p>
        </p:txBody>
      </p:sp>
      <p:cxnSp>
        <p:nvCxnSpPr>
          <p:cNvPr id="13" name="Прямая со стрелкой 12"/>
          <p:cNvCxnSpPr/>
          <p:nvPr/>
        </p:nvCxnSpPr>
        <p:spPr>
          <a:xfrm flipV="1">
            <a:off x="5220072" y="2085133"/>
            <a:ext cx="600808" cy="653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flipV="1">
            <a:off x="3641030" y="2064398"/>
            <a:ext cx="426914" cy="6738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flipV="1">
            <a:off x="2799959" y="3232521"/>
            <a:ext cx="720079" cy="82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3023828" y="3839344"/>
            <a:ext cx="720080" cy="536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5851737" y="3273734"/>
            <a:ext cx="720885" cy="626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4836163" y="4063467"/>
            <a:ext cx="0" cy="8825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5701983" y="3817498"/>
            <a:ext cx="736287" cy="687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386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graphicFrame>
        <p:nvGraphicFramePr>
          <p:cNvPr id="4" name="Таблица 3"/>
          <p:cNvGraphicFramePr>
            <a:graphicFrameLocks noGrp="1"/>
          </p:cNvGraphicFramePr>
          <p:nvPr>
            <p:extLst>
              <p:ext uri="{D42A27DB-BD31-4B8C-83A1-F6EECF244321}">
                <p14:modId xmlns:p14="http://schemas.microsoft.com/office/powerpoint/2010/main" val="1930582466"/>
              </p:ext>
            </p:extLst>
          </p:nvPr>
        </p:nvGraphicFramePr>
        <p:xfrm>
          <a:off x="755577" y="1081767"/>
          <a:ext cx="7704854" cy="5061061"/>
        </p:xfrm>
        <a:graphic>
          <a:graphicData uri="http://schemas.openxmlformats.org/drawingml/2006/table">
            <a:tbl>
              <a:tblPr firstRow="1" firstCol="1" bandRow="1">
                <a:tableStyleId>{5C22544A-7EE6-4342-B048-85BDC9FD1C3A}</a:tableStyleId>
              </a:tblPr>
              <a:tblGrid>
                <a:gridCol w="487729"/>
                <a:gridCol w="3349284"/>
                <a:gridCol w="1841829"/>
                <a:gridCol w="2026012"/>
              </a:tblGrid>
              <a:tr h="647699">
                <a:tc>
                  <a:txBody>
                    <a:bodyPr/>
                    <a:lstStyle/>
                    <a:p>
                      <a:pPr algn="ctr">
                        <a:lnSpc>
                          <a:spcPct val="115000"/>
                        </a:lnSpc>
                        <a:spcAft>
                          <a:spcPts val="0"/>
                        </a:spcAft>
                      </a:pPr>
                      <a:r>
                        <a:rPr lang="ru-RU" sz="1600" dirty="0">
                          <a:effectLst/>
                          <a:latin typeface="Times New Roman" pitchFamily="18" charset="0"/>
                          <a:cs typeface="Times New Roman" pitchFamily="18" charset="0"/>
                        </a:rPr>
                        <a:t>№ п\п</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600">
                          <a:effectLst/>
                          <a:latin typeface="Times New Roman" pitchFamily="18" charset="0"/>
                          <a:cs typeface="Times New Roman" pitchFamily="18" charset="0"/>
                        </a:rPr>
                        <a:t>Наименование организации</a:t>
                      </a:r>
                      <a:endParaRPr lang="ru-RU" sz="1400">
                        <a:effectLst/>
                        <a:latin typeface="Times New Roman" pitchFamily="18" charset="0"/>
                        <a:ea typeface="Calibri"/>
                        <a:cs typeface="Times New Roman" pitchFamily="18" charset="0"/>
                      </a:endParaRPr>
                    </a:p>
                  </a:txBody>
                  <a:tcPr marL="68580" marR="68580" marT="0" marB="0"/>
                </a:tc>
                <a:tc>
                  <a:txBody>
                    <a:bodyPr/>
                    <a:lstStyle/>
                    <a:p>
                      <a:pPr marL="73660" algn="ctr">
                        <a:lnSpc>
                          <a:spcPct val="115000"/>
                        </a:lnSpc>
                        <a:spcAft>
                          <a:spcPts val="0"/>
                        </a:spcAft>
                      </a:pPr>
                      <a:r>
                        <a:rPr lang="ru-RU" sz="1600">
                          <a:effectLst/>
                          <a:latin typeface="Times New Roman" pitchFamily="18" charset="0"/>
                          <a:cs typeface="Times New Roman" pitchFamily="18" charset="0"/>
                        </a:rPr>
                        <a:t>Сроки действия</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ctr">
                        <a:lnSpc>
                          <a:spcPct val="115000"/>
                        </a:lnSpc>
                        <a:spcAft>
                          <a:spcPts val="0"/>
                        </a:spcAft>
                      </a:pPr>
                      <a:r>
                        <a:rPr lang="ru-RU" sz="1600">
                          <a:effectLst/>
                          <a:latin typeface="Times New Roman" pitchFamily="18" charset="0"/>
                          <a:cs typeface="Times New Roman" pitchFamily="18" charset="0"/>
                        </a:rPr>
                        <a:t>План перезаключения</a:t>
                      </a:r>
                      <a:endParaRPr lang="ru-RU" sz="1400">
                        <a:effectLst/>
                        <a:latin typeface="Times New Roman" pitchFamily="18" charset="0"/>
                        <a:ea typeface="Calibri"/>
                        <a:cs typeface="Times New Roman" pitchFamily="18" charset="0"/>
                      </a:endParaRPr>
                    </a:p>
                  </a:txBody>
                  <a:tcPr marL="68580" marR="68580" marT="0" marB="0"/>
                </a:tc>
              </a:tr>
              <a:tr h="647699">
                <a:tc>
                  <a:txBody>
                    <a:bodyPr/>
                    <a:lstStyle/>
                    <a:p>
                      <a:pPr algn="ctr">
                        <a:lnSpc>
                          <a:spcPct val="115000"/>
                        </a:lnSpc>
                        <a:spcAft>
                          <a:spcPts val="0"/>
                        </a:spcAft>
                      </a:pPr>
                      <a:r>
                        <a:rPr lang="ru-RU" sz="1600">
                          <a:effectLst/>
                          <a:latin typeface="Times New Roman" pitchFamily="18" charset="0"/>
                          <a:cs typeface="Times New Roman" pitchFamily="18" charset="0"/>
                        </a:rPr>
                        <a:t>1</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dirty="0">
                          <a:effectLst/>
                          <a:latin typeface="Times New Roman" pitchFamily="18" charset="0"/>
                          <a:cs typeface="Times New Roman" pitchFamily="18" charset="0"/>
                        </a:rPr>
                        <a:t>Детская музыкальная школа №4 им. Л. </a:t>
                      </a:r>
                      <a:r>
                        <a:rPr lang="ru-RU" sz="1600" dirty="0" err="1">
                          <a:effectLst/>
                          <a:latin typeface="Times New Roman" pitchFamily="18" charset="0"/>
                          <a:cs typeface="Times New Roman" pitchFamily="18" charset="0"/>
                        </a:rPr>
                        <a:t>Войнова</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marL="73660" algn="just">
                        <a:lnSpc>
                          <a:spcPct val="115000"/>
                        </a:lnSpc>
                        <a:spcAft>
                          <a:spcPts val="0"/>
                        </a:spcAft>
                      </a:pPr>
                      <a:r>
                        <a:rPr lang="ru-RU" sz="1600">
                          <a:effectLst/>
                          <a:latin typeface="Times New Roman" pitchFamily="18" charset="0"/>
                          <a:cs typeface="Times New Roman" pitchFamily="18" charset="0"/>
                        </a:rPr>
                        <a:t>09-01.2019г.-09.01.2024г.</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just">
                        <a:lnSpc>
                          <a:spcPct val="115000"/>
                        </a:lnSpc>
                        <a:spcAft>
                          <a:spcPts val="0"/>
                        </a:spcAft>
                      </a:pPr>
                      <a:r>
                        <a:rPr lang="ru-RU" sz="1600">
                          <a:effectLst/>
                          <a:latin typeface="Times New Roman" pitchFamily="18" charset="0"/>
                          <a:cs typeface="Times New Roman" pitchFamily="18" charset="0"/>
                        </a:rPr>
                        <a:t>до 09.01.2024г.</a:t>
                      </a:r>
                      <a:endParaRPr lang="ru-RU" sz="1400">
                        <a:effectLst/>
                        <a:latin typeface="Times New Roman" pitchFamily="18" charset="0"/>
                        <a:ea typeface="Calibri"/>
                        <a:cs typeface="Times New Roman" pitchFamily="18" charset="0"/>
                      </a:endParaRPr>
                    </a:p>
                  </a:txBody>
                  <a:tcPr marL="68580" marR="68580" marT="0" marB="0"/>
                </a:tc>
              </a:tr>
              <a:tr h="647699">
                <a:tc>
                  <a:txBody>
                    <a:bodyPr/>
                    <a:lstStyle/>
                    <a:p>
                      <a:pPr algn="ctr">
                        <a:lnSpc>
                          <a:spcPct val="115000"/>
                        </a:lnSpc>
                        <a:spcAft>
                          <a:spcPts val="0"/>
                        </a:spcAft>
                      </a:pPr>
                      <a:r>
                        <a:rPr lang="ru-RU" sz="1600">
                          <a:effectLst/>
                          <a:latin typeface="Times New Roman" pitchFamily="18" charset="0"/>
                          <a:cs typeface="Times New Roman" pitchFamily="18" charset="0"/>
                        </a:rPr>
                        <a:t>2</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a:effectLst/>
                          <a:latin typeface="Times New Roman" pitchFamily="18" charset="0"/>
                          <a:cs typeface="Times New Roman" pitchFamily="18" charset="0"/>
                        </a:rPr>
                        <a:t>МОУ «Средняя общеобразовательная школа №41»</a:t>
                      </a:r>
                      <a:endParaRPr lang="ru-RU" sz="1400">
                        <a:effectLst/>
                        <a:latin typeface="Times New Roman" pitchFamily="18" charset="0"/>
                        <a:ea typeface="Calibri"/>
                        <a:cs typeface="Times New Roman" pitchFamily="18" charset="0"/>
                      </a:endParaRPr>
                    </a:p>
                  </a:txBody>
                  <a:tcPr marL="68580" marR="68580" marT="0" marB="0"/>
                </a:tc>
                <a:tc>
                  <a:txBody>
                    <a:bodyPr/>
                    <a:lstStyle/>
                    <a:p>
                      <a:pPr marL="73660" algn="just">
                        <a:lnSpc>
                          <a:spcPct val="115000"/>
                        </a:lnSpc>
                        <a:spcAft>
                          <a:spcPts val="0"/>
                        </a:spcAft>
                      </a:pPr>
                      <a:r>
                        <a:rPr lang="ru-RU" sz="1600">
                          <a:effectLst/>
                          <a:latin typeface="Times New Roman" pitchFamily="18" charset="0"/>
                          <a:cs typeface="Times New Roman" pitchFamily="18" charset="0"/>
                        </a:rPr>
                        <a:t>01.09.2018г.-01.09.2023г.</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just">
                        <a:lnSpc>
                          <a:spcPct val="115000"/>
                        </a:lnSpc>
                        <a:spcAft>
                          <a:spcPts val="0"/>
                        </a:spcAft>
                      </a:pPr>
                      <a:r>
                        <a:rPr lang="ru-RU" sz="1600">
                          <a:effectLst/>
                          <a:latin typeface="Times New Roman" pitchFamily="18" charset="0"/>
                          <a:cs typeface="Times New Roman" pitchFamily="18" charset="0"/>
                        </a:rPr>
                        <a:t>до 01.09.2023г.</a:t>
                      </a:r>
                      <a:endParaRPr lang="ru-RU" sz="1400">
                        <a:effectLst/>
                        <a:latin typeface="Times New Roman" pitchFamily="18" charset="0"/>
                        <a:ea typeface="Calibri"/>
                        <a:cs typeface="Times New Roman" pitchFamily="18" charset="0"/>
                      </a:endParaRPr>
                    </a:p>
                  </a:txBody>
                  <a:tcPr marL="68580" marR="68580" marT="0" marB="0"/>
                </a:tc>
              </a:tr>
              <a:tr h="981318">
                <a:tc>
                  <a:txBody>
                    <a:bodyPr/>
                    <a:lstStyle/>
                    <a:p>
                      <a:pPr algn="ctr">
                        <a:lnSpc>
                          <a:spcPct val="115000"/>
                        </a:lnSpc>
                        <a:spcAft>
                          <a:spcPts val="0"/>
                        </a:spcAft>
                      </a:pPr>
                      <a:r>
                        <a:rPr lang="ru-RU" sz="1600">
                          <a:effectLst/>
                          <a:latin typeface="Times New Roman" pitchFamily="18" charset="0"/>
                          <a:cs typeface="Times New Roman" pitchFamily="18" charset="0"/>
                        </a:rPr>
                        <a:t>3</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a:effectLst/>
                          <a:latin typeface="Times New Roman" pitchFamily="18" charset="0"/>
                          <a:cs typeface="Times New Roman" pitchFamily="18" charset="0"/>
                        </a:rPr>
                        <a:t>ФГБОУ ВПО «Мордовский государственный педагогический институт имени М.Е. Евсевьева»</a:t>
                      </a:r>
                      <a:endParaRPr lang="ru-RU" sz="1400">
                        <a:effectLst/>
                        <a:latin typeface="Times New Roman" pitchFamily="18" charset="0"/>
                        <a:ea typeface="Calibri"/>
                        <a:cs typeface="Times New Roman" pitchFamily="18" charset="0"/>
                      </a:endParaRPr>
                    </a:p>
                  </a:txBody>
                  <a:tcPr marL="68580" marR="68580" marT="0" marB="0"/>
                </a:tc>
                <a:tc>
                  <a:txBody>
                    <a:bodyPr/>
                    <a:lstStyle/>
                    <a:p>
                      <a:pPr marL="73660" algn="just">
                        <a:lnSpc>
                          <a:spcPct val="115000"/>
                        </a:lnSpc>
                        <a:spcAft>
                          <a:spcPts val="0"/>
                        </a:spcAft>
                      </a:pPr>
                      <a:r>
                        <a:rPr lang="ru-RU" sz="1600">
                          <a:effectLst/>
                          <a:latin typeface="Times New Roman" pitchFamily="18" charset="0"/>
                          <a:cs typeface="Times New Roman" pitchFamily="18" charset="0"/>
                        </a:rPr>
                        <a:t>07.07.2015г.- 07.07.2020г.</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just">
                        <a:lnSpc>
                          <a:spcPct val="115000"/>
                        </a:lnSpc>
                        <a:spcAft>
                          <a:spcPts val="0"/>
                        </a:spcAft>
                      </a:pPr>
                      <a:r>
                        <a:rPr lang="ru-RU" sz="1600">
                          <a:effectLst/>
                          <a:latin typeface="Times New Roman" pitchFamily="18" charset="0"/>
                          <a:cs typeface="Times New Roman" pitchFamily="18" charset="0"/>
                        </a:rPr>
                        <a:t>  с 11.01.22-11.01.27</a:t>
                      </a:r>
                      <a:endParaRPr lang="ru-RU" sz="1400">
                        <a:effectLst/>
                        <a:latin typeface="Times New Roman" pitchFamily="18" charset="0"/>
                        <a:ea typeface="Calibri"/>
                        <a:cs typeface="Times New Roman" pitchFamily="18" charset="0"/>
                      </a:endParaRPr>
                    </a:p>
                  </a:txBody>
                  <a:tcPr marL="68580" marR="68580" marT="0" marB="0"/>
                </a:tc>
              </a:tr>
              <a:tr h="647699">
                <a:tc>
                  <a:txBody>
                    <a:bodyPr/>
                    <a:lstStyle/>
                    <a:p>
                      <a:pPr algn="ctr">
                        <a:lnSpc>
                          <a:spcPct val="115000"/>
                        </a:lnSpc>
                        <a:spcAft>
                          <a:spcPts val="0"/>
                        </a:spcAft>
                      </a:pPr>
                      <a:r>
                        <a:rPr lang="ru-RU" sz="1600">
                          <a:effectLst/>
                          <a:latin typeface="Times New Roman" pitchFamily="18" charset="0"/>
                          <a:cs typeface="Times New Roman" pitchFamily="18" charset="0"/>
                        </a:rPr>
                        <a:t>4</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a:effectLst/>
                          <a:latin typeface="Times New Roman" pitchFamily="18" charset="0"/>
                          <a:cs typeface="Times New Roman" pitchFamily="18" charset="0"/>
                        </a:rPr>
                        <a:t>МБУК «ЦГБС для детей детская библиотека №3</a:t>
                      </a:r>
                      <a:endParaRPr lang="ru-RU" sz="1400">
                        <a:effectLst/>
                        <a:latin typeface="Times New Roman" pitchFamily="18" charset="0"/>
                        <a:ea typeface="Calibri"/>
                        <a:cs typeface="Times New Roman" pitchFamily="18" charset="0"/>
                      </a:endParaRPr>
                    </a:p>
                  </a:txBody>
                  <a:tcPr marL="68580" marR="68580" marT="0" marB="0"/>
                </a:tc>
                <a:tc>
                  <a:txBody>
                    <a:bodyPr/>
                    <a:lstStyle/>
                    <a:p>
                      <a:pPr marL="73660" algn="just">
                        <a:lnSpc>
                          <a:spcPct val="115000"/>
                        </a:lnSpc>
                        <a:spcAft>
                          <a:spcPts val="0"/>
                        </a:spcAft>
                      </a:pPr>
                      <a:r>
                        <a:rPr lang="ru-RU" sz="1600">
                          <a:effectLst/>
                          <a:latin typeface="Times New Roman" pitchFamily="18" charset="0"/>
                          <a:cs typeface="Times New Roman" pitchFamily="18" charset="0"/>
                        </a:rPr>
                        <a:t>14.01.2019г.-14.01.2022г.</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just">
                        <a:lnSpc>
                          <a:spcPct val="115000"/>
                        </a:lnSpc>
                        <a:spcAft>
                          <a:spcPts val="0"/>
                        </a:spcAft>
                      </a:pPr>
                      <a:r>
                        <a:rPr lang="ru-RU" sz="1600">
                          <a:effectLst/>
                          <a:latin typeface="Times New Roman" pitchFamily="18" charset="0"/>
                          <a:cs typeface="Times New Roman" pitchFamily="18" charset="0"/>
                        </a:rPr>
                        <a:t>до  27.09.2024.</a:t>
                      </a:r>
                      <a:endParaRPr lang="ru-RU" sz="1400">
                        <a:effectLst/>
                        <a:latin typeface="Times New Roman" pitchFamily="18" charset="0"/>
                        <a:ea typeface="Calibri"/>
                        <a:cs typeface="Times New Roman" pitchFamily="18" charset="0"/>
                      </a:endParaRPr>
                    </a:p>
                  </a:txBody>
                  <a:tcPr marL="68580" marR="68580" marT="0" marB="0"/>
                </a:tc>
              </a:tr>
              <a:tr h="647699">
                <a:tc>
                  <a:txBody>
                    <a:bodyPr/>
                    <a:lstStyle/>
                    <a:p>
                      <a:pPr algn="ctr">
                        <a:lnSpc>
                          <a:spcPct val="115000"/>
                        </a:lnSpc>
                        <a:spcAft>
                          <a:spcPts val="0"/>
                        </a:spcAft>
                      </a:pPr>
                      <a:r>
                        <a:rPr lang="ru-RU" sz="1600">
                          <a:effectLst/>
                          <a:latin typeface="Times New Roman" pitchFamily="18" charset="0"/>
                          <a:cs typeface="Times New Roman" pitchFamily="18" charset="0"/>
                        </a:rPr>
                        <a:t>5</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a:effectLst/>
                          <a:latin typeface="Times New Roman" pitchFamily="18" charset="0"/>
                          <a:cs typeface="Times New Roman" pitchFamily="18" charset="0"/>
                        </a:rPr>
                        <a:t>МУ ДО «Центр эстетического воспитания детей»</a:t>
                      </a:r>
                      <a:endParaRPr lang="ru-RU" sz="1400">
                        <a:effectLst/>
                        <a:latin typeface="Times New Roman" pitchFamily="18" charset="0"/>
                        <a:ea typeface="Calibri"/>
                        <a:cs typeface="Times New Roman" pitchFamily="18" charset="0"/>
                      </a:endParaRPr>
                    </a:p>
                  </a:txBody>
                  <a:tcPr marL="68580" marR="68580" marT="0" marB="0"/>
                </a:tc>
                <a:tc>
                  <a:txBody>
                    <a:bodyPr/>
                    <a:lstStyle/>
                    <a:p>
                      <a:pPr marL="73660" algn="just">
                        <a:lnSpc>
                          <a:spcPct val="115000"/>
                        </a:lnSpc>
                        <a:spcAft>
                          <a:spcPts val="0"/>
                        </a:spcAft>
                      </a:pPr>
                      <a:r>
                        <a:rPr lang="ru-RU" sz="1600">
                          <a:effectLst/>
                          <a:latin typeface="Times New Roman" pitchFamily="18" charset="0"/>
                          <a:cs typeface="Times New Roman" pitchFamily="18" charset="0"/>
                        </a:rPr>
                        <a:t>02.09.2019г.-31.05.2020г.</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just">
                        <a:lnSpc>
                          <a:spcPct val="115000"/>
                        </a:lnSpc>
                        <a:spcAft>
                          <a:spcPts val="0"/>
                        </a:spcAft>
                      </a:pPr>
                      <a:r>
                        <a:rPr lang="ru-RU" sz="1600">
                          <a:effectLst/>
                          <a:latin typeface="Times New Roman" pitchFamily="18" charset="0"/>
                          <a:cs typeface="Times New Roman" pitchFamily="18" charset="0"/>
                        </a:rPr>
                        <a:t> до 09.01.2023г.</a:t>
                      </a:r>
                      <a:endParaRPr lang="ru-RU" sz="1400">
                        <a:effectLst/>
                        <a:latin typeface="Times New Roman" pitchFamily="18" charset="0"/>
                        <a:ea typeface="Calibri"/>
                        <a:cs typeface="Times New Roman" pitchFamily="18" charset="0"/>
                      </a:endParaRPr>
                    </a:p>
                  </a:txBody>
                  <a:tcPr marL="68580" marR="68580" marT="0" marB="0"/>
                </a:tc>
              </a:tr>
              <a:tr h="647699">
                <a:tc>
                  <a:txBody>
                    <a:bodyPr/>
                    <a:lstStyle/>
                    <a:p>
                      <a:pPr algn="ctr">
                        <a:lnSpc>
                          <a:spcPct val="115000"/>
                        </a:lnSpc>
                        <a:spcAft>
                          <a:spcPts val="0"/>
                        </a:spcAft>
                      </a:pPr>
                      <a:r>
                        <a:rPr lang="ru-RU" sz="1600">
                          <a:effectLst/>
                          <a:latin typeface="Times New Roman" pitchFamily="18" charset="0"/>
                          <a:cs typeface="Times New Roman" pitchFamily="18" charset="0"/>
                        </a:rPr>
                        <a:t>6</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600">
                          <a:effectLst/>
                          <a:latin typeface="Times New Roman" pitchFamily="18" charset="0"/>
                          <a:cs typeface="Times New Roman" pitchFamily="18" charset="0"/>
                        </a:rPr>
                        <a:t>ГБУК «Мордовская республиканская детская библиотека»</a:t>
                      </a:r>
                      <a:endParaRPr lang="ru-RU" sz="1400">
                        <a:effectLst/>
                        <a:latin typeface="Times New Roman" pitchFamily="18" charset="0"/>
                        <a:ea typeface="Calibri"/>
                        <a:cs typeface="Times New Roman" pitchFamily="18" charset="0"/>
                      </a:endParaRPr>
                    </a:p>
                  </a:txBody>
                  <a:tcPr marL="68580" marR="68580" marT="0" marB="0"/>
                </a:tc>
                <a:tc>
                  <a:txBody>
                    <a:bodyPr/>
                    <a:lstStyle/>
                    <a:p>
                      <a:pPr marL="73660" algn="just">
                        <a:lnSpc>
                          <a:spcPct val="115000"/>
                        </a:lnSpc>
                        <a:spcAft>
                          <a:spcPts val="0"/>
                        </a:spcAft>
                      </a:pPr>
                      <a:r>
                        <a:rPr lang="ru-RU" sz="1600">
                          <a:effectLst/>
                          <a:latin typeface="Times New Roman" pitchFamily="18" charset="0"/>
                          <a:cs typeface="Times New Roman" pitchFamily="18" charset="0"/>
                        </a:rPr>
                        <a:t>18.12.2019г.-18.12.2024г.</a:t>
                      </a:r>
                      <a:endParaRPr lang="ru-RU" sz="1400">
                        <a:effectLst/>
                        <a:latin typeface="Times New Roman" pitchFamily="18" charset="0"/>
                        <a:ea typeface="Calibri"/>
                        <a:cs typeface="Times New Roman" pitchFamily="18" charset="0"/>
                      </a:endParaRPr>
                    </a:p>
                  </a:txBody>
                  <a:tcPr marL="68580" marR="68580" marT="0" marB="0"/>
                </a:tc>
                <a:tc>
                  <a:txBody>
                    <a:bodyPr/>
                    <a:lstStyle/>
                    <a:p>
                      <a:pPr marL="33655" algn="just">
                        <a:lnSpc>
                          <a:spcPct val="115000"/>
                        </a:lnSpc>
                        <a:spcAft>
                          <a:spcPts val="0"/>
                        </a:spcAft>
                      </a:pPr>
                      <a:r>
                        <a:rPr lang="ru-RU" sz="1600" dirty="0">
                          <a:effectLst/>
                          <a:latin typeface="Times New Roman" pitchFamily="18" charset="0"/>
                          <a:cs typeface="Times New Roman" pitchFamily="18" charset="0"/>
                        </a:rPr>
                        <a:t>до 18.12.2024г.</a:t>
                      </a:r>
                      <a:endParaRPr lang="ru-RU" sz="1400" dirty="0">
                        <a:effectLst/>
                        <a:latin typeface="Times New Roman" pitchFamily="18" charset="0"/>
                        <a:ea typeface="Calibri"/>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2166085" y="404664"/>
            <a:ext cx="509056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Циклограмма договоров о сотрудничестве</a:t>
            </a:r>
            <a:endParaRPr kumimoji="0" lang="ru-RU" sz="11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4494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pic>
        <p:nvPicPr>
          <p:cNvPr id="20482" name="Picture 5" descr="Рисунок6"/>
          <p:cNvPicPr>
            <a:picLocks noChangeAspect="1" noChangeArrowheads="1"/>
          </p:cNvPicPr>
          <p:nvPr/>
        </p:nvPicPr>
        <p:blipFill>
          <a:blip r:embed="rId3"/>
          <a:srcRect/>
          <a:stretch>
            <a:fillRect/>
          </a:stretch>
        </p:blipFill>
        <p:spPr bwMode="auto">
          <a:xfrm>
            <a:off x="-109538" y="-90488"/>
            <a:ext cx="9363076" cy="7038976"/>
          </a:xfrm>
          <a:prstGeom prst="rect">
            <a:avLst/>
          </a:prstGeom>
          <a:noFill/>
          <a:ln w="9525">
            <a:noFill/>
            <a:miter lim="800000"/>
            <a:headEnd/>
            <a:tailEnd/>
          </a:ln>
        </p:spPr>
      </p:pic>
      <p:sp>
        <p:nvSpPr>
          <p:cNvPr id="20483" name="Заголовок 1"/>
          <p:cNvSpPr>
            <a:spLocks noGrp="1"/>
          </p:cNvSpPr>
          <p:nvPr>
            <p:ph type="title"/>
          </p:nvPr>
        </p:nvSpPr>
        <p:spPr>
          <a:xfrm>
            <a:off x="827088" y="404813"/>
            <a:ext cx="7777162" cy="792162"/>
          </a:xfrm>
        </p:spPr>
        <p:txBody>
          <a:bodyPr/>
          <a:lstStyle/>
          <a:p>
            <a:pPr eaLnBrk="1" hangingPunct="1"/>
            <a:r>
              <a:rPr lang="ru-RU" sz="2800" dirty="0" smtClean="0">
                <a:latin typeface="Times New Roman" pitchFamily="18" charset="0"/>
                <a:cs typeface="Times New Roman" pitchFamily="18" charset="0"/>
              </a:rPr>
              <a:t>Основные задачи деятельности организации в  2021-2022 учебном  году</a:t>
            </a:r>
          </a:p>
        </p:txBody>
      </p:sp>
      <p:sp>
        <p:nvSpPr>
          <p:cNvPr id="2" name="Объект 1"/>
          <p:cNvSpPr>
            <a:spLocks noGrp="1"/>
          </p:cNvSpPr>
          <p:nvPr>
            <p:ph idx="1"/>
          </p:nvPr>
        </p:nvSpPr>
        <p:spPr/>
        <p:txBody>
          <a:bodyPr/>
          <a:lstStyle/>
          <a:p>
            <a:pPr lvl="0"/>
            <a:r>
              <a:rPr lang="ru-RU" dirty="0"/>
              <a:t> </a:t>
            </a:r>
            <a:r>
              <a:rPr lang="ru-RU" sz="2400" dirty="0">
                <a:latin typeface="Times New Roman" pitchFamily="18" charset="0"/>
                <a:cs typeface="Times New Roman" pitchFamily="18" charset="0"/>
              </a:rPr>
              <a:t>Формировать у воспитанников понятие ценности здорового образа жизни в ходе организованной деятельности.</a:t>
            </a:r>
          </a:p>
          <a:p>
            <a:r>
              <a:rPr lang="ru-RU" sz="2400" dirty="0">
                <a:latin typeface="Times New Roman" pitchFamily="18" charset="0"/>
                <a:cs typeface="Times New Roman" pitchFamily="18" charset="0"/>
              </a:rPr>
              <a:t> 2.  Совершенствовать взаимодействие между педагогами и родителями по проблемам духовно-нравственного воспитания дошкольников через участие родителей в проектной деятельности</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p>
          <a:p>
            <a:r>
              <a:rPr lang="ru-RU" sz="2400" dirty="0">
                <a:latin typeface="Times New Roman" pitchFamily="18" charset="0"/>
                <a:cs typeface="Times New Roman" pitchFamily="18" charset="0"/>
              </a:rPr>
              <a:t> 3.  Продолжать создавать условия для реализации инновационной деятельности.</a:t>
            </a:r>
          </a:p>
          <a:p>
            <a:r>
              <a:rPr lang="ru-RU" sz="2400" dirty="0">
                <a:latin typeface="Times New Roman" pitchFamily="18" charset="0"/>
                <a:cs typeface="Times New Roman" pitchFamily="18" charset="0"/>
              </a:rPr>
              <a:t> 4.   Совершенствовать  речевое развитие детей дошкольного возраста.</a:t>
            </a:r>
          </a:p>
          <a:p>
            <a:endParaRPr lang="ru-RU"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2" name="Прямоугольник 1"/>
          <p:cNvSpPr/>
          <p:nvPr/>
        </p:nvSpPr>
        <p:spPr>
          <a:xfrm>
            <a:off x="827584" y="548680"/>
            <a:ext cx="7560840" cy="3785652"/>
          </a:xfrm>
          <a:prstGeom prst="rect">
            <a:avLst/>
          </a:prstGeom>
        </p:spPr>
        <p:txBody>
          <a:bodyPr wrap="square">
            <a:spAutoFit/>
          </a:bodyPr>
          <a:lstStyle/>
          <a:p>
            <a:pPr algn="ctr"/>
            <a:r>
              <a:rPr lang="ru-RU" sz="2400" b="1" dirty="0"/>
              <a:t> </a:t>
            </a:r>
            <a:r>
              <a:rPr lang="ru-RU" sz="2400" b="1" dirty="0" smtClean="0">
                <a:latin typeface="Times New Roman" pitchFamily="18" charset="0"/>
                <a:cs typeface="Times New Roman" pitchFamily="18" charset="0"/>
              </a:rPr>
              <a:t>Перспектива </a:t>
            </a:r>
            <a:r>
              <a:rPr lang="ru-RU" sz="2400" b="1" dirty="0">
                <a:latin typeface="Times New Roman" pitchFamily="18" charset="0"/>
                <a:cs typeface="Times New Roman" pitchFamily="18" charset="0"/>
              </a:rPr>
              <a:t>развития</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ДОО на 2022-2023 учебный год </a:t>
            </a:r>
          </a:p>
          <a:p>
            <a:pPr algn="ctr"/>
            <a:endParaRPr lang="ru-RU" sz="2400"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Задачи на 2022-2023 учебный </a:t>
            </a:r>
            <a:r>
              <a:rPr lang="ru-RU" sz="2400" b="1" dirty="0" smtClean="0">
                <a:latin typeface="Times New Roman" pitchFamily="18" charset="0"/>
                <a:cs typeface="Times New Roman" pitchFamily="18" charset="0"/>
              </a:rPr>
              <a:t>год</a:t>
            </a:r>
          </a:p>
          <a:p>
            <a:pPr algn="ctr"/>
            <a:endParaRPr lang="ru-RU" sz="2400" dirty="0">
              <a:latin typeface="Times New Roman" pitchFamily="18" charset="0"/>
              <a:cs typeface="Times New Roman" pitchFamily="18" charset="0"/>
            </a:endParaRPr>
          </a:p>
          <a:p>
            <a:pPr lvl="0" algn="ctr"/>
            <a:r>
              <a:rPr lang="ru-RU" sz="2000"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1. Физкультурно-оздоровительное  </a:t>
            </a:r>
            <a:r>
              <a:rPr lang="ru-RU" sz="2000" b="1" dirty="0">
                <a:latin typeface="Times New Roman" pitchFamily="18" charset="0"/>
                <a:cs typeface="Times New Roman" pitchFamily="18" charset="0"/>
              </a:rPr>
              <a:t>развитие детей дошкольного возраста;</a:t>
            </a:r>
          </a:p>
          <a:p>
            <a:pPr algn="ctr"/>
            <a:r>
              <a:rPr lang="ru-RU" sz="2000" b="1" dirty="0">
                <a:latin typeface="Times New Roman" pitchFamily="18" charset="0"/>
                <a:cs typeface="Times New Roman" pitchFamily="18" charset="0"/>
              </a:rPr>
              <a:t> 2.    Познавательное развитие детей дошкольного возраста</a:t>
            </a:r>
          </a:p>
          <a:p>
            <a:pPr algn="ctr"/>
            <a:r>
              <a:rPr lang="ru-RU" sz="2000" b="1" dirty="0">
                <a:latin typeface="Times New Roman" pitchFamily="18" charset="0"/>
                <a:cs typeface="Times New Roman" pitchFamily="18" charset="0"/>
              </a:rPr>
              <a:t> 3.   Инновационная деятельность;</a:t>
            </a:r>
          </a:p>
          <a:p>
            <a:pPr algn="ctr"/>
            <a:r>
              <a:rPr lang="ru-RU" sz="2000" b="1" dirty="0">
                <a:latin typeface="Times New Roman" pitchFamily="18" charset="0"/>
                <a:cs typeface="Times New Roman" pitchFamily="18" charset="0"/>
              </a:rPr>
              <a:t> 4 . Речевое развитие детей дошкольного возраста;</a:t>
            </a:r>
          </a:p>
          <a:p>
            <a:pPr algn="ctr"/>
            <a:r>
              <a:rPr lang="ru-RU" sz="2000" b="1" dirty="0">
                <a:latin typeface="Times New Roman" pitchFamily="18" charset="0"/>
                <a:cs typeface="Times New Roman" pitchFamily="18" charset="0"/>
              </a:rPr>
              <a:t>5. Работа с родителями</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3027493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180975"/>
            <a:ext cx="9363076" cy="7038975"/>
          </a:xfrm>
          <a:prstGeom prst="rect">
            <a:avLst/>
          </a:prstGeom>
          <a:noFill/>
          <a:ln w="9525">
            <a:noFill/>
            <a:miter lim="800000"/>
            <a:headEnd/>
            <a:tailEnd/>
          </a:ln>
        </p:spPr>
      </p:pic>
      <p:sp>
        <p:nvSpPr>
          <p:cNvPr id="3" name="Прямоугольник 2"/>
          <p:cNvSpPr/>
          <p:nvPr/>
        </p:nvSpPr>
        <p:spPr>
          <a:xfrm>
            <a:off x="782414" y="764704"/>
            <a:ext cx="7416824" cy="2862322"/>
          </a:xfrm>
          <a:prstGeom prst="rect">
            <a:avLst/>
          </a:prstGeom>
        </p:spPr>
        <p:txBody>
          <a:bodyPr wrap="square">
            <a:spAutoFit/>
          </a:bodyPr>
          <a:lstStyle/>
          <a:p>
            <a:pPr algn="ctr"/>
            <a:r>
              <a:rPr lang="ru-RU" sz="2400" b="1" dirty="0">
                <a:latin typeface="Times New Roman" pitchFamily="18" charset="0"/>
                <a:cs typeface="Times New Roman" pitchFamily="18" charset="0"/>
              </a:rPr>
              <a:t>Образовательные мероприятия городского уровня, которые планируются провести в 2022- 2023 учебном </a:t>
            </a:r>
            <a:r>
              <a:rPr lang="ru-RU" sz="2400" b="1" dirty="0" smtClean="0">
                <a:latin typeface="Times New Roman" pitchFamily="18" charset="0"/>
                <a:cs typeface="Times New Roman" pitchFamily="18" charset="0"/>
              </a:rPr>
              <a:t>году</a:t>
            </a:r>
          </a:p>
          <a:p>
            <a:pPr algn="ctr"/>
            <a:endParaRPr lang="ru-RU" sz="2400" dirty="0">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«Художественно-эстетической образование детей дошкольного возраста через проектную деятельность»</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362989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41" descr="Рисунок6"/>
          <p:cNvPicPr>
            <a:picLocks noChangeAspect="1" noChangeArrowheads="1"/>
          </p:cNvPicPr>
          <p:nvPr/>
        </p:nvPicPr>
        <p:blipFill>
          <a:blip r:embed="rId2"/>
          <a:srcRect/>
          <a:stretch>
            <a:fillRect/>
          </a:stretch>
        </p:blipFill>
        <p:spPr bwMode="auto">
          <a:xfrm>
            <a:off x="-147638" y="-101600"/>
            <a:ext cx="9363076" cy="7038975"/>
          </a:xfrm>
          <a:prstGeom prst="rect">
            <a:avLst/>
          </a:prstGeom>
          <a:noFill/>
          <a:ln w="9525">
            <a:noFill/>
            <a:miter lim="800000"/>
            <a:headEnd/>
            <a:tailEnd/>
          </a:ln>
        </p:spPr>
      </p:pic>
      <p:sp>
        <p:nvSpPr>
          <p:cNvPr id="43010" name="Заголовок 2"/>
          <p:cNvSpPr>
            <a:spLocks noGrp="1"/>
          </p:cNvSpPr>
          <p:nvPr>
            <p:ph type="title"/>
          </p:nvPr>
        </p:nvSpPr>
        <p:spPr>
          <a:xfrm>
            <a:off x="1116013" y="115888"/>
            <a:ext cx="7632700" cy="720725"/>
          </a:xfrm>
        </p:spPr>
        <p:txBody>
          <a:bodyPr/>
          <a:lstStyle/>
          <a:p>
            <a:r>
              <a:rPr lang="ru-RU" sz="2800" smtClean="0"/>
              <a:t/>
            </a:r>
            <a:br>
              <a:rPr lang="ru-RU" sz="2800" smtClean="0"/>
            </a:br>
            <a:r>
              <a:rPr lang="ru-RU" sz="2800" smtClean="0"/>
              <a:t/>
            </a:r>
            <a:br>
              <a:rPr lang="ru-RU" sz="2800" smtClean="0"/>
            </a:br>
            <a:r>
              <a:rPr lang="ru-RU" sz="2800" smtClean="0"/>
              <a:t/>
            </a:r>
            <a:br>
              <a:rPr lang="ru-RU" sz="2800" smtClean="0"/>
            </a:br>
            <a:endParaRPr lang="ru-RU" sz="2800" smtClean="0">
              <a:latin typeface="Times New Roman" pitchFamily="18" charset="0"/>
              <a:cs typeface="Times New Roman" pitchFamily="18" charset="0"/>
            </a:endParaRPr>
          </a:p>
        </p:txBody>
      </p:sp>
      <p:sp>
        <p:nvSpPr>
          <p:cNvPr id="43011" name="Содержимое 2"/>
          <p:cNvSpPr>
            <a:spLocks noGrp="1"/>
          </p:cNvSpPr>
          <p:nvPr>
            <p:ph idx="1"/>
          </p:nvPr>
        </p:nvSpPr>
        <p:spPr>
          <a:xfrm>
            <a:off x="1116013" y="1412875"/>
            <a:ext cx="7777162" cy="5184775"/>
          </a:xfrm>
        </p:spPr>
        <p:txBody>
          <a:bodyPr/>
          <a:lstStyle/>
          <a:p>
            <a:pPr marL="0" indent="0" eaLnBrk="1" hangingPunct="1">
              <a:buFont typeface="Arial" charset="0"/>
              <a:buNone/>
            </a:pPr>
            <a:r>
              <a:rPr lang="ru-RU" sz="1400" smtClean="0">
                <a:latin typeface="Times New Roman" pitchFamily="18" charset="0"/>
                <a:cs typeface="Times New Roman" pitchFamily="18" charset="0"/>
              </a:rPr>
              <a:t>                </a:t>
            </a:r>
          </a:p>
        </p:txBody>
      </p:sp>
      <p:sp>
        <p:nvSpPr>
          <p:cNvPr id="2" name="Прямоугольник 1"/>
          <p:cNvSpPr/>
          <p:nvPr/>
        </p:nvSpPr>
        <p:spPr>
          <a:xfrm>
            <a:off x="634356" y="2967335"/>
            <a:ext cx="7875297" cy="923330"/>
          </a:xfrm>
          <a:prstGeom prst="rect">
            <a:avLst/>
          </a:prstGeom>
          <a:noFill/>
        </p:spPr>
        <p:txBody>
          <a:bodyPr wrap="none">
            <a:spAutoFit/>
          </a:bodyPr>
          <a:lstStyle/>
          <a:p>
            <a:pPr algn="ctr">
              <a:defRPr/>
            </a:pPr>
            <a:r>
              <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Спасибо за внимание!</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Рисунок4"/>
          <p:cNvPicPr>
            <a:picLocks noChangeAspect="1" noChangeArrowheads="1"/>
          </p:cNvPicPr>
          <p:nvPr/>
        </p:nvPicPr>
        <p:blipFill>
          <a:blip r:embed="rId2"/>
          <a:srcRect/>
          <a:stretch>
            <a:fillRect/>
          </a:stretch>
        </p:blipFill>
        <p:spPr bwMode="auto">
          <a:xfrm>
            <a:off x="-323850" y="-279400"/>
            <a:ext cx="9864725" cy="7410450"/>
          </a:xfrm>
          <a:prstGeom prst="rect">
            <a:avLst/>
          </a:prstGeom>
          <a:noFill/>
          <a:ln w="9525">
            <a:noFill/>
            <a:miter lim="800000"/>
            <a:headEnd/>
            <a:tailEnd/>
          </a:ln>
        </p:spPr>
      </p:pic>
      <p:graphicFrame>
        <p:nvGraphicFramePr>
          <p:cNvPr id="4" name="Таблица 3"/>
          <p:cNvGraphicFramePr>
            <a:graphicFrameLocks noGrp="1"/>
          </p:cNvGraphicFramePr>
          <p:nvPr>
            <p:extLst>
              <p:ext uri="{D42A27DB-BD31-4B8C-83A1-F6EECF244321}">
                <p14:modId xmlns:p14="http://schemas.microsoft.com/office/powerpoint/2010/main" val="211032024"/>
              </p:ext>
            </p:extLst>
          </p:nvPr>
        </p:nvGraphicFramePr>
        <p:xfrm>
          <a:off x="1187624" y="1196752"/>
          <a:ext cx="6087110" cy="4320480"/>
        </p:xfrm>
        <a:graphic>
          <a:graphicData uri="http://schemas.openxmlformats.org/drawingml/2006/table">
            <a:tbl>
              <a:tblPr firstRow="1" firstCol="1" bandRow="1">
                <a:tableStyleId>{00A15C55-8517-42AA-B614-E9B94910E393}</a:tableStyleId>
              </a:tblPr>
              <a:tblGrid>
                <a:gridCol w="1899285"/>
                <a:gridCol w="2206625"/>
                <a:gridCol w="1981200"/>
              </a:tblGrid>
              <a:tr h="2265540">
                <a:tc>
                  <a:txBody>
                    <a:bodyPr/>
                    <a:lstStyle/>
                    <a:p>
                      <a:pPr algn="ctr">
                        <a:spcAft>
                          <a:spcPts val="0"/>
                        </a:spcAft>
                        <a:tabLst>
                          <a:tab pos="5473700" algn="l"/>
                        </a:tabLst>
                      </a:pPr>
                      <a:r>
                        <a:rPr lang="ru-RU" sz="1800" dirty="0">
                          <a:effectLst/>
                        </a:rPr>
                        <a:t>2019-2020</a:t>
                      </a:r>
                    </a:p>
                    <a:p>
                      <a:pPr algn="ctr">
                        <a:spcAft>
                          <a:spcPts val="0"/>
                        </a:spcAft>
                        <a:tabLst>
                          <a:tab pos="5473700" algn="l"/>
                        </a:tabLst>
                      </a:pPr>
                      <a:r>
                        <a:rPr lang="ru-RU" sz="1800" dirty="0">
                          <a:effectLst/>
                        </a:rPr>
                        <a:t>учебный год </a:t>
                      </a:r>
                      <a:endParaRPr lang="ru-RU" sz="1800" dirty="0">
                        <a:effectLst/>
                        <a:latin typeface="Times New Roman" pitchFamily="18" charset="0"/>
                        <a:ea typeface="Calibri"/>
                        <a:cs typeface="Times New Roman" pitchFamily="18" charset="0"/>
                      </a:endParaRPr>
                    </a:p>
                  </a:txBody>
                  <a:tcPr marL="68580" marR="68580" marT="0" marB="0" anchor="ctr"/>
                </a:tc>
                <a:tc>
                  <a:txBody>
                    <a:bodyPr/>
                    <a:lstStyle/>
                    <a:p>
                      <a:pPr algn="ctr">
                        <a:spcAft>
                          <a:spcPts val="0"/>
                        </a:spcAft>
                        <a:tabLst>
                          <a:tab pos="5473700" algn="l"/>
                        </a:tabLst>
                      </a:pPr>
                      <a:r>
                        <a:rPr lang="ru-RU" sz="1800" dirty="0">
                          <a:effectLst/>
                        </a:rPr>
                        <a:t>2020-2021</a:t>
                      </a:r>
                    </a:p>
                    <a:p>
                      <a:pPr algn="ctr">
                        <a:spcAft>
                          <a:spcPts val="0"/>
                        </a:spcAft>
                        <a:tabLst>
                          <a:tab pos="5473700" algn="l"/>
                        </a:tabLst>
                      </a:pPr>
                      <a:r>
                        <a:rPr lang="ru-RU" sz="1800" dirty="0">
                          <a:effectLst/>
                        </a:rPr>
                        <a:t>учебный год </a:t>
                      </a:r>
                      <a:endParaRPr lang="ru-RU" sz="1800" dirty="0">
                        <a:effectLst/>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800" dirty="0">
                          <a:effectLst/>
                        </a:rPr>
                        <a:t> </a:t>
                      </a:r>
                    </a:p>
                    <a:p>
                      <a:pPr algn="ctr">
                        <a:spcAft>
                          <a:spcPts val="0"/>
                        </a:spcAft>
                      </a:pPr>
                      <a:endParaRPr lang="ru-RU" sz="1800" dirty="0" smtClean="0">
                        <a:effectLst/>
                      </a:endParaRPr>
                    </a:p>
                    <a:p>
                      <a:pPr algn="ctr">
                        <a:spcAft>
                          <a:spcPts val="0"/>
                        </a:spcAft>
                      </a:pPr>
                      <a:endParaRPr lang="ru-RU" sz="1800" dirty="0" smtClean="0">
                        <a:effectLst/>
                      </a:endParaRPr>
                    </a:p>
                    <a:p>
                      <a:pPr algn="ctr">
                        <a:spcAft>
                          <a:spcPts val="0"/>
                        </a:spcAft>
                      </a:pPr>
                      <a:r>
                        <a:rPr lang="ru-RU" sz="1800" dirty="0" smtClean="0">
                          <a:effectLst/>
                        </a:rPr>
                        <a:t>2021-2022</a:t>
                      </a:r>
                      <a:endParaRPr lang="ru-RU" sz="1800" dirty="0">
                        <a:effectLst/>
                      </a:endParaRPr>
                    </a:p>
                    <a:p>
                      <a:pPr algn="ctr">
                        <a:spcAft>
                          <a:spcPts val="0"/>
                        </a:spcAft>
                      </a:pPr>
                      <a:r>
                        <a:rPr lang="ru-RU" sz="1800" dirty="0">
                          <a:effectLst/>
                        </a:rPr>
                        <a:t> учебный год</a:t>
                      </a:r>
                    </a:p>
                    <a:p>
                      <a:pPr algn="ctr">
                        <a:spcAft>
                          <a:spcPts val="0"/>
                        </a:spcAft>
                      </a:pPr>
                      <a:r>
                        <a:rPr lang="ru-RU" sz="1800" dirty="0">
                          <a:effectLst/>
                        </a:rPr>
                        <a:t> </a:t>
                      </a:r>
                      <a:endParaRPr lang="ru-RU" sz="1800" dirty="0">
                        <a:effectLst/>
                        <a:latin typeface="Times New Roman" pitchFamily="18" charset="0"/>
                        <a:ea typeface="Calibri"/>
                        <a:cs typeface="Times New Roman" pitchFamily="18" charset="0"/>
                      </a:endParaRPr>
                    </a:p>
                  </a:txBody>
                  <a:tcPr marL="68580" marR="68580" marT="0" marB="0"/>
                </a:tc>
              </a:tr>
              <a:tr h="2054940">
                <a:tc>
                  <a:txBody>
                    <a:bodyPr/>
                    <a:lstStyle/>
                    <a:p>
                      <a:pPr algn="ctr">
                        <a:spcAft>
                          <a:spcPts val="0"/>
                        </a:spcAft>
                        <a:tabLst>
                          <a:tab pos="5473700" algn="l"/>
                        </a:tabLst>
                      </a:pPr>
                      <a:r>
                        <a:rPr lang="ru-RU" sz="1800">
                          <a:effectLst/>
                        </a:rPr>
                        <a:t>223 ребенка\85%</a:t>
                      </a:r>
                      <a:endParaRPr lang="ru-RU" sz="1800">
                        <a:effectLst/>
                        <a:latin typeface="Times New Roman" pitchFamily="18" charset="0"/>
                        <a:ea typeface="Calibri"/>
                        <a:cs typeface="Times New Roman" pitchFamily="18" charset="0"/>
                      </a:endParaRPr>
                    </a:p>
                  </a:txBody>
                  <a:tcPr marL="68580" marR="68580" marT="0" marB="0" anchor="ctr"/>
                </a:tc>
                <a:tc>
                  <a:txBody>
                    <a:bodyPr/>
                    <a:lstStyle/>
                    <a:p>
                      <a:pPr algn="ctr">
                        <a:spcAft>
                          <a:spcPts val="0"/>
                        </a:spcAft>
                        <a:tabLst>
                          <a:tab pos="5473700" algn="l"/>
                        </a:tabLst>
                      </a:pPr>
                      <a:r>
                        <a:rPr lang="ru-RU" sz="1800" dirty="0">
                          <a:effectLst/>
                        </a:rPr>
                        <a:t>238детей\98%</a:t>
                      </a:r>
                      <a:endParaRPr lang="ru-RU" sz="1800" dirty="0">
                        <a:effectLst/>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endParaRPr lang="ru-RU" sz="1800" dirty="0" smtClean="0">
                        <a:effectLst/>
                      </a:endParaRPr>
                    </a:p>
                    <a:p>
                      <a:pPr algn="ctr">
                        <a:spcAft>
                          <a:spcPts val="0"/>
                        </a:spcAft>
                      </a:pPr>
                      <a:endParaRPr lang="ru-RU" sz="1800" dirty="0" smtClean="0">
                        <a:effectLst/>
                      </a:endParaRPr>
                    </a:p>
                    <a:p>
                      <a:pPr algn="ctr">
                        <a:spcAft>
                          <a:spcPts val="0"/>
                        </a:spcAft>
                      </a:pPr>
                      <a:endParaRPr lang="ru-RU" sz="1800" dirty="0" smtClean="0">
                        <a:effectLst/>
                      </a:endParaRPr>
                    </a:p>
                    <a:p>
                      <a:pPr algn="ctr">
                        <a:spcAft>
                          <a:spcPts val="0"/>
                        </a:spcAft>
                      </a:pPr>
                      <a:r>
                        <a:rPr lang="ru-RU" sz="1800" dirty="0" smtClean="0">
                          <a:effectLst/>
                        </a:rPr>
                        <a:t>196детей\95</a:t>
                      </a:r>
                      <a:r>
                        <a:rPr lang="ru-RU" sz="1800" dirty="0">
                          <a:effectLst/>
                        </a:rPr>
                        <a:t>%</a:t>
                      </a:r>
                      <a:endParaRPr lang="ru-RU" sz="1800" dirty="0">
                        <a:effectLst/>
                        <a:latin typeface="Times New Roman" pitchFamily="18" charset="0"/>
                        <a:ea typeface="Calibri"/>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374276" y="358289"/>
            <a:ext cx="84684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5473700" algn="l"/>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Сравнительный графический анализ выполнения программных требований ООП</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819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pic>
        <p:nvPicPr>
          <p:cNvPr id="19458" name="Picture 6" descr="Рисунок6"/>
          <p:cNvPicPr>
            <a:picLocks noChangeAspect="1" noChangeArrowheads="1"/>
          </p:cNvPicPr>
          <p:nvPr/>
        </p:nvPicPr>
        <p:blipFill>
          <a:blip r:embed="rId3"/>
          <a:srcRect/>
          <a:stretch>
            <a:fillRect/>
          </a:stretch>
        </p:blipFill>
        <p:spPr bwMode="auto">
          <a:xfrm>
            <a:off x="-479425" y="0"/>
            <a:ext cx="9363075" cy="7038975"/>
          </a:xfrm>
          <a:prstGeom prst="rect">
            <a:avLst/>
          </a:prstGeom>
          <a:noFill/>
          <a:ln w="9525">
            <a:noFill/>
            <a:miter lim="800000"/>
            <a:headEnd/>
            <a:tailEnd/>
          </a:ln>
        </p:spPr>
      </p:pic>
      <p:sp>
        <p:nvSpPr>
          <p:cNvPr id="19459" name="Содержимое 2"/>
          <p:cNvSpPr>
            <a:spLocks noGrp="1"/>
          </p:cNvSpPr>
          <p:nvPr>
            <p:ph idx="1"/>
          </p:nvPr>
        </p:nvSpPr>
        <p:spPr>
          <a:xfrm>
            <a:off x="1116013" y="188913"/>
            <a:ext cx="7777162" cy="5937250"/>
          </a:xfrm>
        </p:spPr>
        <p:txBody>
          <a:bodyPr/>
          <a:lstStyle/>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r>
              <a:rPr lang="ru-RU" sz="2800" smtClean="0">
                <a:latin typeface="Times New Roman" pitchFamily="18" charset="0"/>
                <a:cs typeface="Times New Roman" pitchFamily="18" charset="0"/>
              </a:rPr>
              <a:t> </a:t>
            </a: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p:txBody>
      </p:sp>
      <p:sp>
        <p:nvSpPr>
          <p:cNvPr id="19460" name="Прямоугольник 1"/>
          <p:cNvSpPr>
            <a:spLocks noChangeArrowheads="1"/>
          </p:cNvSpPr>
          <p:nvPr/>
        </p:nvSpPr>
        <p:spPr bwMode="auto">
          <a:xfrm>
            <a:off x="1368447" y="227671"/>
            <a:ext cx="4824413" cy="461962"/>
          </a:xfrm>
          <a:prstGeom prst="rect">
            <a:avLst/>
          </a:prstGeom>
          <a:noFill/>
          <a:ln w="9525">
            <a:noFill/>
            <a:miter lim="800000"/>
            <a:headEnd/>
            <a:tailEnd/>
          </a:ln>
        </p:spPr>
        <p:txBody>
          <a:bodyPr>
            <a:spAutoFit/>
          </a:bodyPr>
          <a:lstStyle/>
          <a:p>
            <a:pPr algn="ctr"/>
            <a:r>
              <a:rPr lang="ru-RU" sz="2400" dirty="0">
                <a:latin typeface="Times New Roman" pitchFamily="18" charset="0"/>
                <a:cs typeface="Times New Roman" pitchFamily="18" charset="0"/>
              </a:rPr>
              <a:t>Кадровый потенциал</a:t>
            </a:r>
          </a:p>
        </p:txBody>
      </p:sp>
      <p:graphicFrame>
        <p:nvGraphicFramePr>
          <p:cNvPr id="4" name="Таблица 3"/>
          <p:cNvGraphicFramePr>
            <a:graphicFrameLocks noGrp="1"/>
          </p:cNvGraphicFramePr>
          <p:nvPr>
            <p:extLst>
              <p:ext uri="{D42A27DB-BD31-4B8C-83A1-F6EECF244321}">
                <p14:modId xmlns:p14="http://schemas.microsoft.com/office/powerpoint/2010/main" val="340377699"/>
              </p:ext>
            </p:extLst>
          </p:nvPr>
        </p:nvGraphicFramePr>
        <p:xfrm>
          <a:off x="97631" y="689633"/>
          <a:ext cx="8208962" cy="1219200"/>
        </p:xfrm>
        <a:graphic>
          <a:graphicData uri="http://schemas.openxmlformats.org/drawingml/2006/table">
            <a:tbl>
              <a:tblPr>
                <a:tableStyleId>{C4B1156A-380E-4F78-BDF5-A606A8083BF9}</a:tableStyleId>
              </a:tblPr>
              <a:tblGrid>
                <a:gridCol w="1841500"/>
                <a:gridCol w="1327150"/>
                <a:gridCol w="1860550"/>
                <a:gridCol w="1860550"/>
                <a:gridCol w="1319212"/>
              </a:tblGrid>
              <a:tr h="0">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dirty="0" smtClean="0">
                          <a:ln>
                            <a:noFill/>
                          </a:ln>
                          <a:effectLst/>
                        </a:rPr>
                        <a:t>Количество педагогических работников</a:t>
                      </a:r>
                      <a:endParaRPr kumimoji="0" lang="ru-RU" sz="16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dirty="0" smtClean="0">
                          <a:ln>
                            <a:noFill/>
                          </a:ln>
                          <a:effectLst/>
                        </a:rPr>
                        <a:t>Из них внешние совместители</a:t>
                      </a:r>
                      <a:endParaRPr kumimoji="0" lang="ru-RU" sz="16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smtClean="0">
                          <a:ln>
                            <a:noFill/>
                          </a:ln>
                          <a:effectLst/>
                        </a:rPr>
                        <a:t>Количество педагогов, имеющих</a:t>
                      </a:r>
                      <a:endParaRPr kumimoji="0" lang="ru-RU"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tc>
                <a:tc hMerge="1">
                  <a:txBody>
                    <a:bodyPr/>
                    <a:lstStyle/>
                    <a:p>
                      <a:endParaRPr lang="ru-RU"/>
                    </a:p>
                  </a:txBody>
                  <a:tcPr/>
                </a:tc>
                <a:tc hMerge="1">
                  <a:txBody>
                    <a:bodyPr/>
                    <a:lstStyle/>
                    <a:p>
                      <a:endParaRPr lang="ru-RU"/>
                    </a:p>
                  </a:txBody>
                  <a:tcPr/>
                </a:tc>
              </a:tr>
              <a:tr h="0">
                <a:tc vMerge="1">
                  <a:txBody>
                    <a:bodyPr/>
                    <a:lstStyle/>
                    <a:p>
                      <a:endParaRPr lang="ru-RU"/>
                    </a:p>
                  </a:txBody>
                  <a:tcPr/>
                </a:tc>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dirty="0" smtClean="0">
                          <a:ln>
                            <a:noFill/>
                          </a:ln>
                          <a:effectLst/>
                        </a:rPr>
                        <a:t>Высшую квалификационную категорию</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smtClean="0">
                          <a:ln>
                            <a:noFill/>
                          </a:ln>
                          <a:effectLst/>
                        </a:rPr>
                        <a:t>Первую квалификационную категорию</a:t>
                      </a: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smtClean="0">
                          <a:ln>
                            <a:noFill/>
                          </a:ln>
                          <a:effectLst/>
                        </a:rPr>
                        <a:t>Соответствие занимаемой должности</a:t>
                      </a: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smtClean="0">
                          <a:ln>
                            <a:noFill/>
                          </a:ln>
                          <a:effectLst/>
                        </a:rPr>
                        <a:t>30</a:t>
                      </a:r>
                      <a:endParaRPr kumimoji="0" lang="ru-RU"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dirty="0" smtClean="0">
                          <a:ln>
                            <a:noFill/>
                          </a:ln>
                          <a:effectLst/>
                        </a:rPr>
                        <a:t>0</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dirty="0" smtClean="0">
                          <a:ln>
                            <a:noFill/>
                          </a:ln>
                          <a:effectLst/>
                        </a:rPr>
                        <a:t>12</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smtClean="0">
                          <a:ln>
                            <a:noFill/>
                          </a:ln>
                          <a:effectLst/>
                        </a:rPr>
                        <a:t>3</a:t>
                      </a: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600" u="none" strike="noStrike" cap="none" normalizeH="0" baseline="0" dirty="0" smtClean="0">
                          <a:ln>
                            <a:noFill/>
                          </a:ln>
                          <a:effectLst/>
                        </a:rPr>
                        <a:t>6</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597446785"/>
              </p:ext>
            </p:extLst>
          </p:nvPr>
        </p:nvGraphicFramePr>
        <p:xfrm>
          <a:off x="133349" y="2060848"/>
          <a:ext cx="8137525" cy="1097280"/>
        </p:xfrm>
        <a:graphic>
          <a:graphicData uri="http://schemas.openxmlformats.org/drawingml/2006/table">
            <a:tbl>
              <a:tblPr>
                <a:tableStyleId>{C4B1156A-380E-4F78-BDF5-A606A8083BF9}</a:tableStyleId>
              </a:tblPr>
              <a:tblGrid>
                <a:gridCol w="3011488"/>
                <a:gridCol w="2028825"/>
                <a:gridCol w="3097212"/>
              </a:tblGrid>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dirty="0" smtClean="0">
                          <a:ln>
                            <a:noFill/>
                          </a:ln>
                          <a:effectLst/>
                        </a:rPr>
                        <a:t>Образование</a:t>
                      </a:r>
                      <a:endParaRPr kumimoji="0" lang="ru-RU"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dirty="0" smtClean="0">
                          <a:ln>
                            <a:noFill/>
                          </a:ln>
                          <a:effectLst/>
                        </a:rPr>
                        <a:t>Количество педагогов</a:t>
                      </a:r>
                      <a:endParaRPr kumimoji="0" lang="ru-RU"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smtClean="0">
                          <a:ln>
                            <a:noFill/>
                          </a:ln>
                          <a:effectLst/>
                        </a:rPr>
                        <a:t>% от общего количества педагогов</a:t>
                      </a:r>
                      <a:endParaRPr kumimoji="0" lang="ru-RU"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tc>
              </a:tr>
              <a:tr h="198438">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smtClean="0">
                          <a:ln>
                            <a:noFill/>
                          </a:ln>
                          <a:effectLst/>
                        </a:rPr>
                        <a:t>Высшее</a:t>
                      </a:r>
                      <a:endParaRPr kumimoji="0" lang="ru-RU"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dirty="0" smtClean="0">
                          <a:ln>
                            <a:noFill/>
                          </a:ln>
                          <a:effectLst/>
                        </a:rPr>
                        <a:t>28</a:t>
                      </a: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dirty="0" smtClean="0">
                          <a:ln>
                            <a:noFill/>
                          </a:ln>
                          <a:effectLst/>
                        </a:rPr>
                        <a:t>80</a:t>
                      </a: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r>
              <a:tr h="20955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smtClean="0">
                          <a:ln>
                            <a:noFill/>
                          </a:ln>
                          <a:effectLst/>
                        </a:rPr>
                        <a:t>Среднее специальное</a:t>
                      </a:r>
                      <a:endParaRPr kumimoji="0" lang="ru-RU"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dirty="0" smtClean="0">
                          <a:ln>
                            <a:noFill/>
                          </a:ln>
                          <a:effectLst/>
                        </a:rPr>
                        <a:t>2</a:t>
                      </a: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ru-RU" sz="1800" u="none" strike="noStrike" cap="none" normalizeH="0" baseline="0" dirty="0" smtClean="0">
                          <a:ln>
                            <a:noFill/>
                          </a:ln>
                          <a:effectLst/>
                        </a:rPr>
                        <a:t>20</a:t>
                      </a: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r>
            </a:tbl>
          </a:graphicData>
        </a:graphic>
      </p:graphicFrame>
      <p:sp>
        <p:nvSpPr>
          <p:cNvPr id="7" name="Заголовок 1"/>
          <p:cNvSpPr>
            <a:spLocks noGrp="1"/>
          </p:cNvSpPr>
          <p:nvPr>
            <p:ph type="title"/>
          </p:nvPr>
        </p:nvSpPr>
        <p:spPr>
          <a:xfrm>
            <a:off x="87312" y="3094037"/>
            <a:ext cx="8229600" cy="850900"/>
          </a:xfrm>
        </p:spPr>
        <p:txBody>
          <a:bodyPr/>
          <a:lstStyle/>
          <a:p>
            <a:pPr eaLnBrk="1" hangingPunct="1"/>
            <a:r>
              <a:rPr lang="ru-RU" sz="2400" dirty="0">
                <a:latin typeface="Times New Roman" pitchFamily="18" charset="0"/>
                <a:cs typeface="Times New Roman" pitchFamily="18" charset="0"/>
              </a:rPr>
              <a:t>Возрастные показатели педагогических кадров</a:t>
            </a:r>
            <a:endParaRPr lang="ru-RU" sz="2400" dirty="0" smtClean="0">
              <a:latin typeface="Times New Roman" pitchFamily="18" charset="0"/>
              <a:cs typeface="Times New Roman" pitchFamily="18" charset="0"/>
            </a:endParaRPr>
          </a:p>
        </p:txBody>
      </p:sp>
      <p:graphicFrame>
        <p:nvGraphicFramePr>
          <p:cNvPr id="8" name="Объект 2"/>
          <p:cNvGraphicFramePr>
            <a:graphicFrameLocks/>
          </p:cNvGraphicFramePr>
          <p:nvPr>
            <p:extLst>
              <p:ext uri="{D42A27DB-BD31-4B8C-83A1-F6EECF244321}">
                <p14:modId xmlns:p14="http://schemas.microsoft.com/office/powerpoint/2010/main" val="942176142"/>
              </p:ext>
            </p:extLst>
          </p:nvPr>
        </p:nvGraphicFramePr>
        <p:xfrm>
          <a:off x="205666" y="3861048"/>
          <a:ext cx="7992891" cy="2376264"/>
        </p:xfrm>
        <a:graphic>
          <a:graphicData uri="http://schemas.openxmlformats.org/drawingml/2006/table">
            <a:tbl>
              <a:tblPr firstRow="1" firstCol="1" bandRow="1">
                <a:tableStyleId>{C4B1156A-380E-4F78-BDF5-A606A8083BF9}</a:tableStyleId>
              </a:tblPr>
              <a:tblGrid>
                <a:gridCol w="2433088"/>
                <a:gridCol w="1308462"/>
                <a:gridCol w="1308462"/>
                <a:gridCol w="1308462"/>
                <a:gridCol w="1634417"/>
              </a:tblGrid>
              <a:tr h="1431465">
                <a:tc>
                  <a:txBody>
                    <a:bodyPr/>
                    <a:lstStyle/>
                    <a:p>
                      <a:pPr marL="685800" algn="ctr">
                        <a:lnSpc>
                          <a:spcPct val="115000"/>
                        </a:lnSpc>
                        <a:spcBef>
                          <a:spcPts val="500"/>
                        </a:spcBef>
                        <a:spcAft>
                          <a:spcPts val="0"/>
                        </a:spcAft>
                        <a:tabLst>
                          <a:tab pos="540385" algn="l"/>
                          <a:tab pos="630555" algn="l"/>
                        </a:tabLst>
                      </a:pPr>
                      <a:r>
                        <a:rPr lang="ru-RU" sz="1800" dirty="0">
                          <a:effectLst/>
                        </a:rPr>
                        <a:t>Возрастные показатели</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ctr">
                        <a:lnSpc>
                          <a:spcPct val="115000"/>
                        </a:lnSpc>
                        <a:spcBef>
                          <a:spcPts val="500"/>
                        </a:spcBef>
                        <a:spcAft>
                          <a:spcPts val="0"/>
                        </a:spcAft>
                        <a:tabLst>
                          <a:tab pos="540385" algn="l"/>
                          <a:tab pos="630555" algn="l"/>
                        </a:tabLst>
                      </a:pPr>
                      <a:r>
                        <a:rPr lang="ru-RU" sz="1800" dirty="0">
                          <a:effectLst/>
                        </a:rPr>
                        <a:t>до 30 лет</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ctr">
                        <a:lnSpc>
                          <a:spcPct val="115000"/>
                        </a:lnSpc>
                        <a:spcBef>
                          <a:spcPts val="500"/>
                        </a:spcBef>
                        <a:spcAft>
                          <a:spcPts val="0"/>
                        </a:spcAft>
                        <a:tabLst>
                          <a:tab pos="540385" algn="l"/>
                          <a:tab pos="630555" algn="l"/>
                        </a:tabLst>
                      </a:pPr>
                      <a:r>
                        <a:rPr lang="ru-RU" sz="1800" dirty="0">
                          <a:effectLst/>
                        </a:rPr>
                        <a:t>30-40 лет</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ctr">
                        <a:lnSpc>
                          <a:spcPct val="115000"/>
                        </a:lnSpc>
                        <a:spcBef>
                          <a:spcPts val="500"/>
                        </a:spcBef>
                        <a:spcAft>
                          <a:spcPts val="0"/>
                        </a:spcAft>
                        <a:tabLst>
                          <a:tab pos="540385" algn="l"/>
                          <a:tab pos="630555" algn="l"/>
                        </a:tabLst>
                      </a:pPr>
                      <a:r>
                        <a:rPr lang="ru-RU" sz="1800" dirty="0">
                          <a:effectLst/>
                        </a:rPr>
                        <a:t>40-50 лет</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l">
                        <a:lnSpc>
                          <a:spcPct val="115000"/>
                        </a:lnSpc>
                        <a:spcBef>
                          <a:spcPts val="500"/>
                        </a:spcBef>
                        <a:spcAft>
                          <a:spcPts val="0"/>
                        </a:spcAft>
                        <a:tabLst>
                          <a:tab pos="540385" algn="l"/>
                          <a:tab pos="630555" algn="l"/>
                        </a:tabLst>
                      </a:pPr>
                      <a:r>
                        <a:rPr lang="ru-RU" sz="1800" dirty="0" smtClean="0">
                          <a:effectLst/>
                        </a:rPr>
                        <a:t>Свыше </a:t>
                      </a:r>
                      <a:r>
                        <a:rPr lang="ru-RU" sz="1800" dirty="0">
                          <a:effectLst/>
                        </a:rPr>
                        <a:t>50</a:t>
                      </a:r>
                      <a:endParaRPr lang="ru-RU" sz="1800" dirty="0">
                        <a:effectLst/>
                        <a:latin typeface="Times New Roman" pitchFamily="18" charset="0"/>
                        <a:ea typeface="Times New Roman"/>
                        <a:cs typeface="Times New Roman" pitchFamily="18" charset="0"/>
                      </a:endParaRPr>
                    </a:p>
                  </a:txBody>
                  <a:tcPr marL="68580" marR="68580" marT="0" marB="0"/>
                </a:tc>
              </a:tr>
              <a:tr h="944799">
                <a:tc>
                  <a:txBody>
                    <a:bodyPr/>
                    <a:lstStyle/>
                    <a:p>
                      <a:pPr marL="685800" algn="just">
                        <a:lnSpc>
                          <a:spcPct val="115000"/>
                        </a:lnSpc>
                        <a:spcBef>
                          <a:spcPts val="500"/>
                        </a:spcBef>
                        <a:spcAft>
                          <a:spcPts val="0"/>
                        </a:spcAft>
                        <a:tabLst>
                          <a:tab pos="540385" algn="l"/>
                          <a:tab pos="630555" algn="l"/>
                        </a:tabLst>
                      </a:pPr>
                      <a:r>
                        <a:rPr lang="ru-RU" sz="1800">
                          <a:effectLst/>
                        </a:rPr>
                        <a:t>Количество педагогов</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marL="685800" algn="just">
                        <a:lnSpc>
                          <a:spcPct val="115000"/>
                        </a:lnSpc>
                        <a:spcBef>
                          <a:spcPts val="500"/>
                        </a:spcBef>
                        <a:spcAft>
                          <a:spcPts val="0"/>
                        </a:spcAft>
                        <a:tabLst>
                          <a:tab pos="540385" algn="l"/>
                          <a:tab pos="630555" algn="l"/>
                        </a:tabLst>
                      </a:pPr>
                      <a:r>
                        <a:rPr lang="ru-RU" sz="1800" dirty="0">
                          <a:effectLst/>
                        </a:rPr>
                        <a:t>4</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just">
                        <a:lnSpc>
                          <a:spcPct val="115000"/>
                        </a:lnSpc>
                        <a:spcBef>
                          <a:spcPts val="500"/>
                        </a:spcBef>
                        <a:spcAft>
                          <a:spcPts val="0"/>
                        </a:spcAft>
                        <a:tabLst>
                          <a:tab pos="540385" algn="l"/>
                          <a:tab pos="630555" algn="l"/>
                        </a:tabLst>
                      </a:pPr>
                      <a:r>
                        <a:rPr lang="ru-RU" sz="1800" dirty="0">
                          <a:effectLst/>
                        </a:rPr>
                        <a:t>10</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just">
                        <a:lnSpc>
                          <a:spcPct val="115000"/>
                        </a:lnSpc>
                        <a:spcBef>
                          <a:spcPts val="500"/>
                        </a:spcBef>
                        <a:spcAft>
                          <a:spcPts val="0"/>
                        </a:spcAft>
                        <a:tabLst>
                          <a:tab pos="540385" algn="l"/>
                          <a:tab pos="630555" algn="l"/>
                        </a:tabLst>
                      </a:pPr>
                      <a:r>
                        <a:rPr lang="ru-RU" sz="1800" dirty="0">
                          <a:effectLst/>
                        </a:rPr>
                        <a:t>5</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marL="685800" algn="just">
                        <a:lnSpc>
                          <a:spcPct val="115000"/>
                        </a:lnSpc>
                        <a:spcBef>
                          <a:spcPts val="500"/>
                        </a:spcBef>
                        <a:spcAft>
                          <a:spcPts val="0"/>
                        </a:spcAft>
                        <a:tabLst>
                          <a:tab pos="540385" algn="l"/>
                          <a:tab pos="630555" algn="l"/>
                        </a:tabLst>
                      </a:pPr>
                      <a:r>
                        <a:rPr lang="ru-RU" sz="1800" dirty="0">
                          <a:effectLst/>
                        </a:rPr>
                        <a:t>11</a:t>
                      </a:r>
                      <a:endParaRPr lang="ru-RU" sz="1800" dirty="0">
                        <a:effectLst/>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41" descr="Рисунок6"/>
          <p:cNvPicPr>
            <a:picLocks noChangeAspect="1" noChangeArrowheads="1"/>
          </p:cNvPicPr>
          <p:nvPr/>
        </p:nvPicPr>
        <p:blipFill>
          <a:blip r:embed="rId2"/>
          <a:srcRect/>
          <a:stretch>
            <a:fillRect/>
          </a:stretch>
        </p:blipFill>
        <p:spPr bwMode="auto">
          <a:xfrm>
            <a:off x="-122238" y="-106363"/>
            <a:ext cx="9363076" cy="7038976"/>
          </a:xfrm>
          <a:prstGeom prst="rect">
            <a:avLst/>
          </a:prstGeom>
          <a:noFill/>
          <a:ln w="9525">
            <a:noFill/>
            <a:miter lim="800000"/>
            <a:headEnd/>
            <a:tailEnd/>
          </a:ln>
        </p:spPr>
      </p:pic>
      <p:sp>
        <p:nvSpPr>
          <p:cNvPr id="31746" name="Заголовок 2"/>
          <p:cNvSpPr>
            <a:spLocks noGrp="1"/>
          </p:cNvSpPr>
          <p:nvPr>
            <p:ph type="title"/>
          </p:nvPr>
        </p:nvSpPr>
        <p:spPr>
          <a:xfrm>
            <a:off x="1116013" y="115888"/>
            <a:ext cx="7559675" cy="504825"/>
          </a:xfrm>
        </p:spPr>
        <p:txBody>
          <a:bodyPr/>
          <a:lstStyle/>
          <a:p>
            <a:r>
              <a:rPr lang="ru-RU" sz="2800" smtClean="0"/>
              <a:t/>
            </a:r>
            <a:br>
              <a:rPr lang="ru-RU" sz="2800" smtClean="0"/>
            </a:br>
            <a:r>
              <a:rPr lang="ru-RU" sz="2800" smtClean="0"/>
              <a:t/>
            </a:r>
            <a:br>
              <a:rPr lang="ru-RU" sz="2800" smtClean="0"/>
            </a:br>
            <a:r>
              <a:rPr lang="ru-RU" sz="2800" smtClean="0"/>
              <a:t/>
            </a:r>
            <a:br>
              <a:rPr lang="ru-RU" sz="2800" smtClean="0"/>
            </a:br>
            <a:endParaRPr lang="ru-RU" sz="2800" smtClean="0">
              <a:latin typeface="Times New Roman" pitchFamily="18" charset="0"/>
              <a:cs typeface="Times New Roman" pitchFamily="18" charset="0"/>
            </a:endParaRPr>
          </a:p>
        </p:txBody>
      </p:sp>
      <p:sp>
        <p:nvSpPr>
          <p:cNvPr id="31747" name="Содержимое 2"/>
          <p:cNvSpPr>
            <a:spLocks noGrp="1"/>
          </p:cNvSpPr>
          <p:nvPr>
            <p:ph idx="1"/>
          </p:nvPr>
        </p:nvSpPr>
        <p:spPr>
          <a:xfrm>
            <a:off x="1116013" y="1412875"/>
            <a:ext cx="7777162" cy="5184775"/>
          </a:xfrm>
        </p:spPr>
        <p:txBody>
          <a:bodyPr/>
          <a:lstStyle/>
          <a:p>
            <a:pPr marL="0" indent="0" eaLnBrk="1" hangingPunct="1">
              <a:buFont typeface="Arial" charset="0"/>
              <a:buNone/>
            </a:pPr>
            <a:r>
              <a:rPr lang="ru-RU" sz="1400" smtClean="0">
                <a:latin typeface="Times New Roman" pitchFamily="18" charset="0"/>
                <a:cs typeface="Times New Roman" pitchFamily="18" charset="0"/>
              </a:rPr>
              <a:t>                </a:t>
            </a:r>
          </a:p>
        </p:txBody>
      </p:sp>
      <p:sp>
        <p:nvSpPr>
          <p:cNvPr id="31748" name="Прямоугольник 3"/>
          <p:cNvSpPr>
            <a:spLocks noChangeArrowheads="1"/>
          </p:cNvSpPr>
          <p:nvPr/>
        </p:nvSpPr>
        <p:spPr bwMode="auto">
          <a:xfrm>
            <a:off x="684213" y="333375"/>
            <a:ext cx="8280400" cy="368300"/>
          </a:xfrm>
          <a:prstGeom prst="rect">
            <a:avLst/>
          </a:prstGeom>
          <a:noFill/>
          <a:ln w="9525">
            <a:noFill/>
            <a:miter lim="800000"/>
            <a:headEnd/>
            <a:tailEnd/>
          </a:ln>
        </p:spPr>
        <p:txBody>
          <a:bodyPr>
            <a:spAutoFit/>
          </a:bodyPr>
          <a:lstStyle/>
          <a:p>
            <a:pPr algn="ctr"/>
            <a:r>
              <a:rPr lang="ru-RU" dirty="0">
                <a:latin typeface="Times New Roman" pitchFamily="18" charset="0"/>
                <a:cs typeface="Times New Roman" pitchFamily="18" charset="0"/>
              </a:rPr>
              <a:t>Аттестация педагогических </a:t>
            </a:r>
            <a:r>
              <a:rPr lang="ru-RU" dirty="0" smtClean="0">
                <a:latin typeface="Times New Roman" pitchFamily="18" charset="0"/>
                <a:cs typeface="Times New Roman" pitchFamily="18" charset="0"/>
              </a:rPr>
              <a:t>работников в   2021-2022 учебном году</a:t>
            </a:r>
            <a:endParaRPr lang="ru-RU" dirty="0">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97840260"/>
              </p:ext>
            </p:extLst>
          </p:nvPr>
        </p:nvGraphicFramePr>
        <p:xfrm>
          <a:off x="899592" y="836712"/>
          <a:ext cx="7632848" cy="841248"/>
        </p:xfrm>
        <a:graphic>
          <a:graphicData uri="http://schemas.openxmlformats.org/drawingml/2006/table">
            <a:tbl>
              <a:tblPr firstRow="1" firstCol="1" bandRow="1">
                <a:tableStyleId>{00A15C55-8517-42AA-B614-E9B94910E393}</a:tableStyleId>
              </a:tblPr>
              <a:tblGrid>
                <a:gridCol w="3765272"/>
                <a:gridCol w="3867576"/>
              </a:tblGrid>
              <a:tr h="0">
                <a:tc>
                  <a:txBody>
                    <a:bodyPr/>
                    <a:lstStyle/>
                    <a:p>
                      <a:pPr marL="457200" algn="ctr">
                        <a:lnSpc>
                          <a:spcPct val="115000"/>
                        </a:lnSpc>
                        <a:spcAft>
                          <a:spcPts val="0"/>
                        </a:spcAft>
                      </a:pPr>
                      <a:r>
                        <a:rPr lang="ru-RU" sz="1200">
                          <a:effectLst/>
                        </a:rPr>
                        <a:t>Категория</a:t>
                      </a:r>
                      <a:endParaRPr lang="ru-RU" sz="1200">
                        <a:effectLst/>
                        <a:latin typeface="Times New Roman"/>
                        <a:ea typeface="Calibri"/>
                      </a:endParaRPr>
                    </a:p>
                  </a:txBody>
                  <a:tcPr marL="68580" marR="68580" marT="0" marB="0"/>
                </a:tc>
                <a:tc>
                  <a:txBody>
                    <a:bodyPr/>
                    <a:lstStyle/>
                    <a:p>
                      <a:pPr marL="457200" algn="ctr">
                        <a:lnSpc>
                          <a:spcPct val="115000"/>
                        </a:lnSpc>
                        <a:spcAft>
                          <a:spcPts val="0"/>
                        </a:spcAft>
                      </a:pPr>
                      <a:r>
                        <a:rPr lang="ru-RU" sz="1200">
                          <a:effectLst/>
                        </a:rPr>
                        <a:t>Количество педагогов</a:t>
                      </a:r>
                      <a:endParaRPr lang="ru-RU" sz="1200">
                        <a:effectLst/>
                        <a:latin typeface="Times New Roman"/>
                        <a:ea typeface="Calibri"/>
                      </a:endParaRPr>
                    </a:p>
                  </a:txBody>
                  <a:tcPr marL="68580" marR="68580" marT="0" marB="0"/>
                </a:tc>
              </a:tr>
              <a:tr h="0">
                <a:tc>
                  <a:txBody>
                    <a:bodyPr/>
                    <a:lstStyle/>
                    <a:p>
                      <a:pPr marL="457200" algn="just">
                        <a:lnSpc>
                          <a:spcPct val="115000"/>
                        </a:lnSpc>
                        <a:spcAft>
                          <a:spcPts val="0"/>
                        </a:spcAft>
                      </a:pPr>
                      <a:r>
                        <a:rPr lang="ru-RU" sz="1200">
                          <a:effectLst/>
                        </a:rPr>
                        <a:t>Высшая </a:t>
                      </a:r>
                      <a:endParaRPr lang="ru-RU" sz="1200">
                        <a:effectLst/>
                        <a:latin typeface="Times New Roman"/>
                        <a:ea typeface="Calibri"/>
                      </a:endParaRPr>
                    </a:p>
                  </a:txBody>
                  <a:tcPr marL="68580" marR="68580" marT="0" marB="0"/>
                </a:tc>
                <a:tc>
                  <a:txBody>
                    <a:bodyPr/>
                    <a:lstStyle/>
                    <a:p>
                      <a:pPr marL="457200" algn="just">
                        <a:lnSpc>
                          <a:spcPct val="115000"/>
                        </a:lnSpc>
                        <a:spcAft>
                          <a:spcPts val="0"/>
                        </a:spcAft>
                      </a:pPr>
                      <a:r>
                        <a:rPr lang="ru-RU" sz="1200">
                          <a:effectLst/>
                        </a:rPr>
                        <a:t>2</a:t>
                      </a:r>
                      <a:endParaRPr lang="ru-RU" sz="1200">
                        <a:effectLst/>
                        <a:latin typeface="Times New Roman"/>
                        <a:ea typeface="Calibri"/>
                      </a:endParaRPr>
                    </a:p>
                  </a:txBody>
                  <a:tcPr marL="68580" marR="68580" marT="0" marB="0"/>
                </a:tc>
              </a:tr>
              <a:tr h="0">
                <a:tc>
                  <a:txBody>
                    <a:bodyPr/>
                    <a:lstStyle/>
                    <a:p>
                      <a:pPr marL="457200" algn="just">
                        <a:lnSpc>
                          <a:spcPct val="115000"/>
                        </a:lnSpc>
                        <a:spcAft>
                          <a:spcPts val="0"/>
                        </a:spcAft>
                      </a:pPr>
                      <a:r>
                        <a:rPr lang="ru-RU" sz="1200">
                          <a:effectLst/>
                        </a:rPr>
                        <a:t>Первая </a:t>
                      </a:r>
                      <a:endParaRPr lang="ru-RU" sz="1200">
                        <a:effectLst/>
                        <a:latin typeface="Times New Roman"/>
                        <a:ea typeface="Calibri"/>
                      </a:endParaRPr>
                    </a:p>
                  </a:txBody>
                  <a:tcPr marL="68580" marR="68580" marT="0" marB="0"/>
                </a:tc>
                <a:tc>
                  <a:txBody>
                    <a:bodyPr/>
                    <a:lstStyle/>
                    <a:p>
                      <a:pPr marL="457200" algn="just">
                        <a:lnSpc>
                          <a:spcPct val="115000"/>
                        </a:lnSpc>
                        <a:spcAft>
                          <a:spcPts val="0"/>
                        </a:spcAft>
                      </a:pPr>
                      <a:r>
                        <a:rPr lang="ru-RU" sz="1200">
                          <a:effectLst/>
                        </a:rPr>
                        <a:t>1</a:t>
                      </a:r>
                      <a:endParaRPr lang="ru-RU" sz="1200">
                        <a:effectLst/>
                        <a:latin typeface="Times New Roman"/>
                        <a:ea typeface="Calibri"/>
                      </a:endParaRPr>
                    </a:p>
                  </a:txBody>
                  <a:tcPr marL="68580" marR="68580" marT="0" marB="0"/>
                </a:tc>
              </a:tr>
              <a:tr h="0">
                <a:tc>
                  <a:txBody>
                    <a:bodyPr/>
                    <a:lstStyle/>
                    <a:p>
                      <a:pPr marL="457200" algn="just">
                        <a:lnSpc>
                          <a:spcPct val="115000"/>
                        </a:lnSpc>
                        <a:spcAft>
                          <a:spcPts val="0"/>
                        </a:spcAft>
                      </a:pPr>
                      <a:r>
                        <a:rPr lang="ru-RU" sz="1200">
                          <a:effectLst/>
                        </a:rPr>
                        <a:t>Соответствие занимаемой должности</a:t>
                      </a:r>
                      <a:endParaRPr lang="ru-RU" sz="1200">
                        <a:effectLst/>
                        <a:latin typeface="Times New Roman"/>
                        <a:ea typeface="Calibri"/>
                      </a:endParaRPr>
                    </a:p>
                  </a:txBody>
                  <a:tcPr marL="68580" marR="68580" marT="0" marB="0"/>
                </a:tc>
                <a:tc>
                  <a:txBody>
                    <a:bodyPr/>
                    <a:lstStyle/>
                    <a:p>
                      <a:pPr marL="457200" algn="just">
                        <a:lnSpc>
                          <a:spcPct val="115000"/>
                        </a:lnSpc>
                        <a:spcAft>
                          <a:spcPts val="0"/>
                        </a:spcAft>
                      </a:pPr>
                      <a:r>
                        <a:rPr lang="ru-RU" sz="1200" dirty="0">
                          <a:effectLst/>
                        </a:rPr>
                        <a:t>-</a:t>
                      </a:r>
                      <a:endParaRPr lang="ru-RU" sz="1200" dirty="0">
                        <a:effectLst/>
                        <a:latin typeface="Times New Roman"/>
                        <a:ea typeface="Calibri"/>
                      </a:endParaRPr>
                    </a:p>
                  </a:txBody>
                  <a:tcPr marL="68580" marR="68580" marT="0" marB="0"/>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9993894"/>
              </p:ext>
            </p:extLst>
          </p:nvPr>
        </p:nvGraphicFramePr>
        <p:xfrm>
          <a:off x="899592" y="1772816"/>
          <a:ext cx="7704857" cy="4525963"/>
        </p:xfrm>
        <a:graphic>
          <a:graphicData uri="http://schemas.openxmlformats.org/drawingml/2006/table">
            <a:tbl>
              <a:tblPr firstRow="1" firstCol="1" lastRow="1" lastCol="1" bandRow="1" bandCol="1">
                <a:tableStyleId>{00A15C55-8517-42AA-B614-E9B94910E393}</a:tableStyleId>
              </a:tblPr>
              <a:tblGrid>
                <a:gridCol w="592921"/>
                <a:gridCol w="1741365"/>
                <a:gridCol w="1786555"/>
                <a:gridCol w="1494379"/>
                <a:gridCol w="2089637"/>
              </a:tblGrid>
              <a:tr h="393562">
                <a:tc>
                  <a:txBody>
                    <a:bodyPr/>
                    <a:lstStyle/>
                    <a:p>
                      <a:pPr algn="ctr">
                        <a:lnSpc>
                          <a:spcPct val="115000"/>
                        </a:lnSpc>
                        <a:spcAft>
                          <a:spcPts val="0"/>
                        </a:spcAft>
                        <a:tabLst>
                          <a:tab pos="810260" algn="l"/>
                        </a:tabLst>
                      </a:pPr>
                      <a:r>
                        <a:rPr lang="ru-RU" sz="1100" dirty="0">
                          <a:effectLst/>
                        </a:rPr>
                        <a:t>№ п\п</a:t>
                      </a:r>
                      <a:endParaRPr lang="ru-RU" sz="1100" dirty="0">
                        <a:effectLst/>
                        <a:latin typeface="Times New Roman"/>
                        <a:ea typeface="Calibri"/>
                      </a:endParaRPr>
                    </a:p>
                  </a:txBody>
                  <a:tcPr marL="64168" marR="64168" marT="0" marB="0"/>
                </a:tc>
                <a:tc>
                  <a:txBody>
                    <a:bodyPr/>
                    <a:lstStyle/>
                    <a:p>
                      <a:pPr algn="ctr">
                        <a:lnSpc>
                          <a:spcPct val="115000"/>
                        </a:lnSpc>
                        <a:spcAft>
                          <a:spcPts val="0"/>
                        </a:spcAft>
                        <a:tabLst>
                          <a:tab pos="810260" algn="l"/>
                        </a:tabLst>
                      </a:pPr>
                      <a:r>
                        <a:rPr lang="ru-RU" sz="1100">
                          <a:effectLst/>
                        </a:rPr>
                        <a:t>Ф.И.О. педагога</a:t>
                      </a:r>
                      <a:endParaRPr lang="ru-RU" sz="1100">
                        <a:effectLst/>
                        <a:latin typeface="Times New Roman"/>
                        <a:ea typeface="Calibri"/>
                      </a:endParaRPr>
                    </a:p>
                  </a:txBody>
                  <a:tcPr marL="64168" marR="64168" marT="0" marB="0"/>
                </a:tc>
                <a:tc>
                  <a:txBody>
                    <a:bodyPr/>
                    <a:lstStyle/>
                    <a:p>
                      <a:pPr algn="ctr">
                        <a:lnSpc>
                          <a:spcPct val="115000"/>
                        </a:lnSpc>
                        <a:spcAft>
                          <a:spcPts val="0"/>
                        </a:spcAft>
                        <a:tabLst>
                          <a:tab pos="810260" algn="l"/>
                        </a:tabLst>
                      </a:pPr>
                      <a:r>
                        <a:rPr lang="ru-RU" sz="1100">
                          <a:effectLst/>
                        </a:rPr>
                        <a:t>Занимаемая должность</a:t>
                      </a:r>
                      <a:endParaRPr lang="ru-RU" sz="1100">
                        <a:effectLst/>
                        <a:latin typeface="Times New Roman"/>
                        <a:ea typeface="Calibri"/>
                      </a:endParaRPr>
                    </a:p>
                  </a:txBody>
                  <a:tcPr marL="64168" marR="64168" marT="0" marB="0"/>
                </a:tc>
                <a:tc>
                  <a:txBody>
                    <a:bodyPr/>
                    <a:lstStyle/>
                    <a:p>
                      <a:pPr algn="ctr">
                        <a:lnSpc>
                          <a:spcPct val="115000"/>
                        </a:lnSpc>
                        <a:spcAft>
                          <a:spcPts val="0"/>
                        </a:spcAft>
                        <a:tabLst>
                          <a:tab pos="810260" algn="l"/>
                        </a:tabLst>
                      </a:pPr>
                      <a:r>
                        <a:rPr lang="ru-RU" sz="1100">
                          <a:effectLst/>
                        </a:rPr>
                        <a:t>Особенности</a:t>
                      </a:r>
                      <a:endParaRPr lang="ru-RU" sz="1100">
                        <a:effectLst/>
                        <a:latin typeface="Times New Roman"/>
                        <a:ea typeface="Calibri"/>
                      </a:endParaRPr>
                    </a:p>
                  </a:txBody>
                  <a:tcPr marL="64168" marR="64168" marT="0" marB="0"/>
                </a:tc>
                <a:tc>
                  <a:txBody>
                    <a:bodyPr/>
                    <a:lstStyle/>
                    <a:p>
                      <a:pPr algn="ctr">
                        <a:lnSpc>
                          <a:spcPct val="115000"/>
                        </a:lnSpc>
                        <a:spcAft>
                          <a:spcPts val="0"/>
                        </a:spcAft>
                        <a:tabLst>
                          <a:tab pos="810260" algn="l"/>
                        </a:tabLst>
                      </a:pPr>
                      <a:r>
                        <a:rPr lang="ru-RU" sz="1100">
                          <a:effectLst/>
                        </a:rPr>
                        <a:t>Итоговый результат (категория)</a:t>
                      </a:r>
                      <a:endParaRPr lang="ru-RU" sz="1100">
                        <a:effectLst/>
                        <a:latin typeface="Times New Roman"/>
                        <a:ea typeface="Calibri"/>
                      </a:endParaRPr>
                    </a:p>
                  </a:txBody>
                  <a:tcPr marL="64168" marR="64168" marT="0" marB="0"/>
                </a:tc>
              </a:tr>
              <a:tr h="1180686">
                <a:tc>
                  <a:txBody>
                    <a:bodyPr/>
                    <a:lstStyle/>
                    <a:p>
                      <a:pPr algn="ctr">
                        <a:lnSpc>
                          <a:spcPct val="115000"/>
                        </a:lnSpc>
                        <a:spcAft>
                          <a:spcPts val="0"/>
                        </a:spcAft>
                        <a:tabLst>
                          <a:tab pos="810260" algn="l"/>
                        </a:tabLst>
                      </a:pPr>
                      <a:r>
                        <a:rPr lang="ru-RU" sz="1100">
                          <a:effectLst/>
                        </a:rPr>
                        <a:t>1</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Бурцева Ольга Владиславовна</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воспитатель</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впервые</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Высшая квалификационная категория</a:t>
                      </a:r>
                    </a:p>
                    <a:p>
                      <a:pPr algn="just">
                        <a:lnSpc>
                          <a:spcPct val="115000"/>
                        </a:lnSpc>
                        <a:spcAft>
                          <a:spcPts val="0"/>
                        </a:spcAft>
                        <a:tabLst>
                          <a:tab pos="810260" algn="l"/>
                        </a:tabLst>
                      </a:pPr>
                      <a:r>
                        <a:rPr lang="ru-RU" sz="1100">
                          <a:effectLst/>
                        </a:rPr>
                        <a:t>Приказ №1260</a:t>
                      </a:r>
                    </a:p>
                    <a:p>
                      <a:pPr algn="just">
                        <a:lnSpc>
                          <a:spcPct val="115000"/>
                        </a:lnSpc>
                        <a:spcAft>
                          <a:spcPts val="0"/>
                        </a:spcAft>
                        <a:tabLst>
                          <a:tab pos="810260" algn="l"/>
                        </a:tabLst>
                      </a:pPr>
                      <a:r>
                        <a:rPr lang="ru-RU" sz="1100">
                          <a:effectLst/>
                        </a:rPr>
                        <a:t>от 23.12.2021г.</a:t>
                      </a:r>
                    </a:p>
                    <a:p>
                      <a:pPr algn="just">
                        <a:lnSpc>
                          <a:spcPct val="115000"/>
                        </a:lnSpc>
                        <a:spcAft>
                          <a:spcPts val="0"/>
                        </a:spcAft>
                        <a:tabLst>
                          <a:tab pos="810260" algn="l"/>
                        </a:tabLst>
                      </a:pPr>
                      <a:r>
                        <a:rPr lang="ru-RU" sz="1100">
                          <a:effectLst/>
                        </a:rPr>
                        <a:t>РАК от 15.12.2021г. </a:t>
                      </a:r>
                      <a:endParaRPr lang="ru-RU" sz="1100">
                        <a:effectLst/>
                        <a:latin typeface="Times New Roman"/>
                        <a:ea typeface="Calibri"/>
                      </a:endParaRPr>
                    </a:p>
                  </a:txBody>
                  <a:tcPr marL="64168" marR="64168" marT="0" marB="0"/>
                </a:tc>
              </a:tr>
              <a:tr h="1180686">
                <a:tc>
                  <a:txBody>
                    <a:bodyPr/>
                    <a:lstStyle/>
                    <a:p>
                      <a:pPr algn="ctr">
                        <a:lnSpc>
                          <a:spcPct val="115000"/>
                        </a:lnSpc>
                        <a:spcAft>
                          <a:spcPts val="0"/>
                        </a:spcAft>
                        <a:tabLst>
                          <a:tab pos="810260" algn="l"/>
                        </a:tabLst>
                      </a:pPr>
                      <a:r>
                        <a:rPr lang="ru-RU" sz="1100" dirty="0">
                          <a:effectLst/>
                        </a:rPr>
                        <a:t>2</a:t>
                      </a:r>
                      <a:endParaRPr lang="ru-RU" sz="1100" dirty="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dirty="0">
                          <a:effectLst/>
                        </a:rPr>
                        <a:t>  </a:t>
                      </a:r>
                      <a:r>
                        <a:rPr lang="ru-RU" sz="1100" dirty="0" err="1">
                          <a:effectLst/>
                        </a:rPr>
                        <a:t>Кудашкина</a:t>
                      </a:r>
                      <a:r>
                        <a:rPr lang="ru-RU" sz="1100" dirty="0">
                          <a:effectLst/>
                        </a:rPr>
                        <a:t> Лидия Александровна</a:t>
                      </a:r>
                      <a:endParaRPr lang="ru-RU" sz="1100" dirty="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воспитатель</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впервые</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Первая квалификационная категория</a:t>
                      </a:r>
                    </a:p>
                    <a:p>
                      <a:pPr algn="just">
                        <a:lnSpc>
                          <a:spcPct val="115000"/>
                        </a:lnSpc>
                        <a:spcAft>
                          <a:spcPts val="0"/>
                        </a:spcAft>
                        <a:tabLst>
                          <a:tab pos="810260" algn="l"/>
                        </a:tabLst>
                      </a:pPr>
                      <a:r>
                        <a:rPr lang="ru-RU" sz="1100">
                          <a:effectLst/>
                        </a:rPr>
                        <a:t>Приказ №110 </a:t>
                      </a:r>
                    </a:p>
                    <a:p>
                      <a:pPr algn="just">
                        <a:lnSpc>
                          <a:spcPct val="115000"/>
                        </a:lnSpc>
                        <a:spcAft>
                          <a:spcPts val="0"/>
                        </a:spcAft>
                        <a:tabLst>
                          <a:tab pos="810260" algn="l"/>
                        </a:tabLst>
                      </a:pPr>
                      <a:r>
                        <a:rPr lang="ru-RU" sz="1100">
                          <a:effectLst/>
                        </a:rPr>
                        <a:t>от 18.02.2022г.</a:t>
                      </a:r>
                    </a:p>
                    <a:p>
                      <a:pPr algn="just">
                        <a:lnSpc>
                          <a:spcPct val="115000"/>
                        </a:lnSpc>
                        <a:spcAft>
                          <a:spcPts val="0"/>
                        </a:spcAft>
                        <a:tabLst>
                          <a:tab pos="810260" algn="l"/>
                        </a:tabLst>
                      </a:pPr>
                      <a:r>
                        <a:rPr lang="ru-RU" sz="1100">
                          <a:effectLst/>
                        </a:rPr>
                        <a:t>РАК от 09.02.20222г.</a:t>
                      </a:r>
                      <a:endParaRPr lang="ru-RU" sz="1100">
                        <a:effectLst/>
                        <a:latin typeface="Times New Roman"/>
                        <a:ea typeface="Calibri"/>
                      </a:endParaRPr>
                    </a:p>
                  </a:txBody>
                  <a:tcPr marL="64168" marR="64168" marT="0" marB="0"/>
                </a:tc>
              </a:tr>
              <a:tr h="1180686">
                <a:tc>
                  <a:txBody>
                    <a:bodyPr/>
                    <a:lstStyle/>
                    <a:p>
                      <a:pPr algn="ctr">
                        <a:lnSpc>
                          <a:spcPct val="115000"/>
                        </a:lnSpc>
                        <a:spcAft>
                          <a:spcPts val="0"/>
                        </a:spcAft>
                        <a:tabLst>
                          <a:tab pos="810260" algn="l"/>
                        </a:tabLst>
                      </a:pPr>
                      <a:r>
                        <a:rPr lang="ru-RU" sz="1100">
                          <a:effectLst/>
                        </a:rPr>
                        <a:t>3</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Хайрова Маринэ Асымовна</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воспитатель</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подтверждение</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Высшая квалификационная категория</a:t>
                      </a:r>
                    </a:p>
                    <a:p>
                      <a:pPr algn="just">
                        <a:lnSpc>
                          <a:spcPct val="115000"/>
                        </a:lnSpc>
                        <a:spcAft>
                          <a:spcPts val="0"/>
                        </a:spcAft>
                        <a:tabLst>
                          <a:tab pos="810260" algn="l"/>
                        </a:tabLst>
                      </a:pPr>
                      <a:r>
                        <a:rPr lang="ru-RU" sz="1100">
                          <a:effectLst/>
                        </a:rPr>
                        <a:t>Приказ № </a:t>
                      </a:r>
                    </a:p>
                    <a:p>
                      <a:pPr algn="just">
                        <a:lnSpc>
                          <a:spcPct val="115000"/>
                        </a:lnSpc>
                        <a:spcAft>
                          <a:spcPts val="0"/>
                        </a:spcAft>
                        <a:tabLst>
                          <a:tab pos="810260" algn="l"/>
                        </a:tabLst>
                      </a:pPr>
                      <a:r>
                        <a:rPr lang="ru-RU" sz="1100">
                          <a:effectLst/>
                        </a:rPr>
                        <a:t>от 22.05.2022г.</a:t>
                      </a:r>
                    </a:p>
                    <a:p>
                      <a:pPr algn="just">
                        <a:lnSpc>
                          <a:spcPct val="115000"/>
                        </a:lnSpc>
                        <a:spcAft>
                          <a:spcPts val="0"/>
                        </a:spcAft>
                        <a:tabLst>
                          <a:tab pos="810260" algn="l"/>
                        </a:tabLst>
                      </a:pPr>
                      <a:r>
                        <a:rPr lang="ru-RU" sz="1100">
                          <a:effectLst/>
                        </a:rPr>
                        <a:t>РАК от .05.2022г.</a:t>
                      </a:r>
                      <a:endParaRPr lang="ru-RU" sz="1100">
                        <a:effectLst/>
                        <a:latin typeface="Times New Roman"/>
                        <a:ea typeface="Calibri"/>
                      </a:endParaRPr>
                    </a:p>
                  </a:txBody>
                  <a:tcPr marL="64168" marR="64168" marT="0" marB="0"/>
                </a:tc>
              </a:tr>
              <a:tr h="590343">
                <a:tc gridSpan="2">
                  <a:txBody>
                    <a:bodyPr/>
                    <a:lstStyle/>
                    <a:p>
                      <a:pPr algn="just">
                        <a:lnSpc>
                          <a:spcPct val="115000"/>
                        </a:lnSpc>
                        <a:spcAft>
                          <a:spcPts val="0"/>
                        </a:spcAft>
                        <a:tabLst>
                          <a:tab pos="810260" algn="l"/>
                        </a:tabLst>
                      </a:pPr>
                      <a:r>
                        <a:rPr lang="ru-RU" sz="1100">
                          <a:effectLst/>
                        </a:rPr>
                        <a:t>Итого</a:t>
                      </a:r>
                      <a:endParaRPr lang="ru-RU" sz="1100">
                        <a:effectLst/>
                        <a:latin typeface="Times New Roman"/>
                        <a:ea typeface="Calibri"/>
                      </a:endParaRPr>
                    </a:p>
                  </a:txBody>
                  <a:tcPr marL="64168" marR="64168" marT="0" marB="0"/>
                </a:tc>
                <a:tc hMerge="1">
                  <a:txBody>
                    <a:bodyPr/>
                    <a:lstStyle/>
                    <a:p>
                      <a:endParaRPr lang="ru-RU"/>
                    </a:p>
                  </a:txBody>
                  <a:tcPr/>
                </a:tc>
                <a:tc>
                  <a:txBody>
                    <a:bodyPr/>
                    <a:lstStyle/>
                    <a:p>
                      <a:pPr algn="just">
                        <a:lnSpc>
                          <a:spcPct val="115000"/>
                        </a:lnSpc>
                        <a:spcAft>
                          <a:spcPts val="0"/>
                        </a:spcAft>
                        <a:tabLst>
                          <a:tab pos="810260" algn="l"/>
                        </a:tabLst>
                      </a:pPr>
                      <a:r>
                        <a:rPr lang="ru-RU" sz="1100">
                          <a:effectLst/>
                        </a:rPr>
                        <a:t> Воспитатель – 3</a:t>
                      </a:r>
                    </a:p>
                    <a:p>
                      <a:pPr algn="just">
                        <a:lnSpc>
                          <a:spcPct val="115000"/>
                        </a:lnSpc>
                        <a:spcAft>
                          <a:spcPts val="0"/>
                        </a:spcAft>
                        <a:tabLst>
                          <a:tab pos="810260" algn="l"/>
                        </a:tabLst>
                      </a:pPr>
                      <a:r>
                        <a:rPr lang="ru-RU" sz="1100">
                          <a:effectLst/>
                        </a:rPr>
                        <a:t> </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a:effectLst/>
                        </a:rPr>
                        <a:t> Впервые – 2</a:t>
                      </a:r>
                      <a:endParaRPr lang="ru-RU" sz="1100">
                        <a:effectLst/>
                        <a:latin typeface="Times New Roman"/>
                        <a:ea typeface="Calibri"/>
                      </a:endParaRPr>
                    </a:p>
                  </a:txBody>
                  <a:tcPr marL="64168" marR="64168" marT="0" marB="0"/>
                </a:tc>
                <a:tc>
                  <a:txBody>
                    <a:bodyPr/>
                    <a:lstStyle/>
                    <a:p>
                      <a:pPr algn="just">
                        <a:lnSpc>
                          <a:spcPct val="115000"/>
                        </a:lnSpc>
                        <a:spcAft>
                          <a:spcPts val="0"/>
                        </a:spcAft>
                        <a:tabLst>
                          <a:tab pos="810260" algn="l"/>
                        </a:tabLst>
                      </a:pPr>
                      <a:r>
                        <a:rPr lang="ru-RU" sz="1100" dirty="0">
                          <a:effectLst/>
                        </a:rPr>
                        <a:t>Высшая- 2</a:t>
                      </a:r>
                    </a:p>
                    <a:p>
                      <a:pPr algn="just">
                        <a:lnSpc>
                          <a:spcPct val="115000"/>
                        </a:lnSpc>
                        <a:spcAft>
                          <a:spcPts val="0"/>
                        </a:spcAft>
                        <a:tabLst>
                          <a:tab pos="810260" algn="l"/>
                        </a:tabLst>
                      </a:pPr>
                      <a:r>
                        <a:rPr lang="ru-RU" sz="1100" dirty="0">
                          <a:effectLst/>
                        </a:rPr>
                        <a:t>Первая – 1</a:t>
                      </a:r>
                    </a:p>
                    <a:p>
                      <a:pPr algn="just">
                        <a:lnSpc>
                          <a:spcPct val="115000"/>
                        </a:lnSpc>
                        <a:spcAft>
                          <a:spcPts val="0"/>
                        </a:spcAft>
                        <a:tabLst>
                          <a:tab pos="810260" algn="l"/>
                        </a:tabLst>
                      </a:pPr>
                      <a:r>
                        <a:rPr lang="ru-RU" sz="1100" dirty="0">
                          <a:effectLst/>
                        </a:rPr>
                        <a:t>СЗД – 0</a:t>
                      </a:r>
                      <a:endParaRPr lang="ru-RU" sz="1100" dirty="0">
                        <a:effectLst/>
                        <a:latin typeface="Times New Roman"/>
                        <a:ea typeface="Calibri"/>
                      </a:endParaRPr>
                    </a:p>
                  </a:txBody>
                  <a:tcPr marL="64168" marR="64168" marT="0" marB="0"/>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pic>
        <p:nvPicPr>
          <p:cNvPr id="15362" name="Picture 6" descr="Рисунок6"/>
          <p:cNvPicPr>
            <a:picLocks noChangeAspect="1" noChangeArrowheads="1"/>
          </p:cNvPicPr>
          <p:nvPr/>
        </p:nvPicPr>
        <p:blipFill>
          <a:blip r:embed="rId3"/>
          <a:srcRect/>
          <a:stretch>
            <a:fillRect/>
          </a:stretch>
        </p:blipFill>
        <p:spPr bwMode="auto">
          <a:xfrm>
            <a:off x="-109538" y="-90488"/>
            <a:ext cx="9363076" cy="7038976"/>
          </a:xfrm>
          <a:prstGeom prst="rect">
            <a:avLst/>
          </a:prstGeom>
          <a:noFill/>
          <a:ln w="9525">
            <a:noFill/>
            <a:miter lim="800000"/>
            <a:headEnd/>
            <a:tailEnd/>
          </a:ln>
        </p:spPr>
      </p:pic>
      <p:sp>
        <p:nvSpPr>
          <p:cNvPr id="15363" name="Содержимое 2"/>
          <p:cNvSpPr>
            <a:spLocks noGrp="1"/>
          </p:cNvSpPr>
          <p:nvPr>
            <p:ph idx="1"/>
          </p:nvPr>
        </p:nvSpPr>
        <p:spPr>
          <a:xfrm>
            <a:off x="1116013" y="188913"/>
            <a:ext cx="7777162" cy="5937250"/>
          </a:xfrm>
        </p:spPr>
        <p:txBody>
          <a:bodyPr/>
          <a:lstStyle/>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r>
              <a:rPr lang="ru-RU" sz="2800" dirty="0" smtClean="0">
                <a:latin typeface="Times New Roman" pitchFamily="18" charset="0"/>
                <a:cs typeface="Times New Roman" pitchFamily="18" charset="0"/>
              </a:rPr>
              <a:t>.</a:t>
            </a:r>
          </a:p>
          <a:p>
            <a:pPr marL="0" indent="0" algn="ctr" eaLnBrk="1" hangingPunct="1">
              <a:buFont typeface="Arial" charset="0"/>
              <a:buNone/>
            </a:pPr>
            <a:r>
              <a:rPr lang="ru-RU" sz="2800" dirty="0" smtClean="0">
                <a:latin typeface="Times New Roman" pitchFamily="18" charset="0"/>
                <a:cs typeface="Times New Roman" pitchFamily="18" charset="0"/>
              </a:rPr>
              <a:t> </a:t>
            </a: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a:p>
            <a:pPr marL="0" indent="0" algn="ctr" eaLnBrk="1" hangingPunct="1">
              <a:buFont typeface="Arial" charset="0"/>
              <a:buNone/>
            </a:pPr>
            <a:endParaRPr lang="ru-RU" sz="2800"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110791020"/>
              </p:ext>
            </p:extLst>
          </p:nvPr>
        </p:nvGraphicFramePr>
        <p:xfrm>
          <a:off x="611559" y="602058"/>
          <a:ext cx="7848874" cy="5406016"/>
        </p:xfrm>
        <a:graphic>
          <a:graphicData uri="http://schemas.openxmlformats.org/drawingml/2006/table">
            <a:tbl>
              <a:tblPr firstRow="1" firstCol="1" bandRow="1">
                <a:tableStyleId>{00A15C55-8517-42AA-B614-E9B94910E393}</a:tableStyleId>
              </a:tblPr>
              <a:tblGrid>
                <a:gridCol w="1196017"/>
                <a:gridCol w="897014"/>
                <a:gridCol w="1121267"/>
                <a:gridCol w="747511"/>
                <a:gridCol w="555295"/>
                <a:gridCol w="555295"/>
                <a:gridCol w="555295"/>
                <a:gridCol w="555295"/>
                <a:gridCol w="555295"/>
                <a:gridCol w="555295"/>
                <a:gridCol w="555295"/>
              </a:tblGrid>
              <a:tr h="1242766">
                <a:tc rowSpan="2">
                  <a:txBody>
                    <a:bodyPr/>
                    <a:lstStyle/>
                    <a:p>
                      <a:pPr marL="21590" algn="just">
                        <a:lnSpc>
                          <a:spcPct val="100000"/>
                        </a:lnSpc>
                        <a:spcAft>
                          <a:spcPts val="0"/>
                        </a:spcAft>
                        <a:tabLst>
                          <a:tab pos="4419600" algn="l"/>
                        </a:tabLst>
                      </a:pPr>
                      <a:r>
                        <a:rPr lang="ru-RU" sz="1100" dirty="0">
                          <a:effectLst/>
                          <a:latin typeface="Times New Roman" pitchFamily="18" charset="0"/>
                          <a:cs typeface="Times New Roman" pitchFamily="18" charset="0"/>
                        </a:rPr>
                        <a:t>Ф.И.О. педагога</a:t>
                      </a:r>
                      <a:endParaRPr lang="ru-RU" sz="1100" dirty="0">
                        <a:effectLst/>
                        <a:latin typeface="Times New Roman" pitchFamily="18" charset="0"/>
                        <a:ea typeface="Calibri"/>
                        <a:cs typeface="Times New Roman" pitchFamily="18" charset="0"/>
                      </a:endParaRPr>
                    </a:p>
                  </a:txBody>
                  <a:tcPr marL="35846" marR="35846" marT="0" marB="0"/>
                </a:tc>
                <a:tc rowSpan="2">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Должность работника</a:t>
                      </a:r>
                    </a:p>
                    <a:p>
                      <a:pPr marL="21590">
                        <a:lnSpc>
                          <a:spcPct val="100000"/>
                        </a:lnSpc>
                        <a:spcAft>
                          <a:spcPts val="0"/>
                        </a:spcAft>
                        <a:tabLst>
                          <a:tab pos="4419600" algn="l"/>
                        </a:tabLst>
                      </a:pPr>
                      <a:r>
                        <a:rPr lang="ru-RU" sz="1100" dirty="0">
                          <a:effectLst/>
                          <a:latin typeface="Times New Roman" pitchFamily="18" charset="0"/>
                          <a:cs typeface="Times New Roman" pitchFamily="18" charset="0"/>
                        </a:rPr>
                        <a:t>(по которой аттестуется)</a:t>
                      </a:r>
                      <a:endParaRPr lang="ru-RU" sz="1100" dirty="0">
                        <a:effectLst/>
                        <a:latin typeface="Times New Roman" pitchFamily="18" charset="0"/>
                        <a:ea typeface="Calibri"/>
                        <a:cs typeface="Times New Roman" pitchFamily="18" charset="0"/>
                      </a:endParaRPr>
                    </a:p>
                  </a:txBody>
                  <a:tcPr marL="35846" marR="35846" marT="0" marB="0"/>
                </a:tc>
                <a:tc rowSpan="2">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Дата последней аттестации</a:t>
                      </a:r>
                    </a:p>
                    <a:p>
                      <a:pPr marL="21590">
                        <a:lnSpc>
                          <a:spcPct val="100000"/>
                        </a:lnSpc>
                        <a:spcAft>
                          <a:spcPts val="0"/>
                        </a:spcAft>
                        <a:tabLst>
                          <a:tab pos="4419600" algn="l"/>
                        </a:tabLst>
                      </a:pPr>
                      <a:r>
                        <a:rPr lang="ru-RU" sz="1100" dirty="0">
                          <a:effectLst/>
                          <a:latin typeface="Times New Roman" pitchFamily="18" charset="0"/>
                          <a:cs typeface="Times New Roman" pitchFamily="18" charset="0"/>
                        </a:rPr>
                        <a:t>(категория или СЗД по последней аттестации)</a:t>
                      </a:r>
                      <a:endParaRPr lang="ru-RU" sz="1100" dirty="0">
                        <a:effectLst/>
                        <a:latin typeface="Times New Roman" pitchFamily="18" charset="0"/>
                        <a:ea typeface="Calibri"/>
                        <a:cs typeface="Times New Roman" pitchFamily="18" charset="0"/>
                      </a:endParaRPr>
                    </a:p>
                  </a:txBody>
                  <a:tcPr marL="35846" marR="35846" marT="0" marB="0"/>
                </a:tc>
                <a:tc rowSpan="2">
                  <a:txBody>
                    <a:bodyPr/>
                    <a:lstStyle/>
                    <a:p>
                      <a:pPr>
                        <a:lnSpc>
                          <a:spcPct val="100000"/>
                        </a:lnSpc>
                        <a:spcAft>
                          <a:spcPts val="0"/>
                        </a:spcAft>
                        <a:tabLst>
                          <a:tab pos="4419600" algn="l"/>
                        </a:tabLst>
                      </a:pPr>
                      <a:r>
                        <a:rPr lang="ru-RU" sz="1100">
                          <a:effectLst/>
                          <a:latin typeface="Times New Roman" pitchFamily="18" charset="0"/>
                          <a:cs typeface="Times New Roman" pitchFamily="18" charset="0"/>
                        </a:rPr>
                        <a:t>На какую категорию или СЗД будет аттестовываться</a:t>
                      </a:r>
                    </a:p>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gridSpan="6">
                  <a:txBody>
                    <a:bodyPr/>
                    <a:lstStyle/>
                    <a:p>
                      <a:pPr marL="21590">
                        <a:lnSpc>
                          <a:spcPct val="100000"/>
                        </a:lnSpc>
                        <a:spcAft>
                          <a:spcPts val="0"/>
                        </a:spcAft>
                        <a:tabLst>
                          <a:tab pos="4419600" algn="l"/>
                        </a:tabLst>
                      </a:pPr>
                      <a:endParaRPr lang="ru-RU" sz="700" dirty="0" smtClean="0">
                        <a:effectLst/>
                        <a:latin typeface="Times New Roman" pitchFamily="18" charset="0"/>
                        <a:cs typeface="Times New Roman" pitchFamily="18" charset="0"/>
                      </a:endParaRPr>
                    </a:p>
                    <a:p>
                      <a:pPr marL="21590">
                        <a:lnSpc>
                          <a:spcPct val="100000"/>
                        </a:lnSpc>
                        <a:spcAft>
                          <a:spcPts val="0"/>
                        </a:spcAft>
                        <a:tabLst>
                          <a:tab pos="4419600" algn="l"/>
                        </a:tabLst>
                      </a:pPr>
                      <a:endParaRPr lang="ru-RU" sz="700" dirty="0" smtClean="0">
                        <a:effectLst/>
                        <a:latin typeface="Times New Roman" pitchFamily="18" charset="0"/>
                        <a:cs typeface="Times New Roman" pitchFamily="18" charset="0"/>
                      </a:endParaRPr>
                    </a:p>
                    <a:p>
                      <a:pPr marL="21590">
                        <a:lnSpc>
                          <a:spcPct val="100000"/>
                        </a:lnSpc>
                        <a:spcAft>
                          <a:spcPts val="0"/>
                        </a:spcAft>
                        <a:tabLst>
                          <a:tab pos="4419600" algn="l"/>
                        </a:tabLst>
                      </a:pPr>
                      <a:r>
                        <a:rPr lang="ru-RU" sz="1050" dirty="0" smtClean="0">
                          <a:effectLst/>
                          <a:latin typeface="Times New Roman" pitchFamily="18" charset="0"/>
                          <a:cs typeface="Times New Roman" pitchFamily="18" charset="0"/>
                        </a:rPr>
                        <a:t>График </a:t>
                      </a:r>
                      <a:r>
                        <a:rPr lang="ru-RU" sz="1050" dirty="0">
                          <a:effectLst/>
                          <a:latin typeface="Times New Roman" pitchFamily="18" charset="0"/>
                          <a:cs typeface="Times New Roman" pitchFamily="18" charset="0"/>
                        </a:rPr>
                        <a:t>проведения аттестации (заседание </a:t>
                      </a:r>
                      <a:r>
                        <a:rPr lang="ru-RU" sz="1050" dirty="0" smtClean="0">
                          <a:effectLst/>
                          <a:latin typeface="Times New Roman" pitchFamily="18" charset="0"/>
                          <a:cs typeface="Times New Roman" pitchFamily="18" charset="0"/>
                        </a:rPr>
                        <a:t>ГАК</a:t>
                      </a:r>
                    </a:p>
                  </a:txBody>
                  <a:tcPr marL="35846" marR="35846"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21590">
                        <a:lnSpc>
                          <a:spcPct val="100000"/>
                        </a:lnSpc>
                        <a:spcAft>
                          <a:spcPts val="0"/>
                        </a:spcAft>
                        <a:tabLst>
                          <a:tab pos="4419600" algn="l"/>
                        </a:tabLst>
                      </a:pPr>
                      <a:r>
                        <a:rPr lang="ru-RU" sz="800" dirty="0">
                          <a:effectLst/>
                          <a:latin typeface="Times New Roman" pitchFamily="18" charset="0"/>
                          <a:cs typeface="Times New Roman" pitchFamily="18" charset="0"/>
                        </a:rPr>
                        <a:t>Примечание</a:t>
                      </a:r>
                    </a:p>
                    <a:p>
                      <a:pPr marL="21590">
                        <a:lnSpc>
                          <a:spcPct val="100000"/>
                        </a:lnSpc>
                        <a:spcAft>
                          <a:spcPts val="0"/>
                        </a:spcAft>
                        <a:tabLst>
                          <a:tab pos="4419600" algn="l"/>
                        </a:tabLst>
                      </a:pPr>
                      <a:r>
                        <a:rPr lang="ru-RU" sz="800" dirty="0">
                          <a:effectLst/>
                          <a:latin typeface="Times New Roman" pitchFamily="18" charset="0"/>
                          <a:cs typeface="Times New Roman" pitchFamily="18" charset="0"/>
                        </a:rPr>
                        <a:t>Отметить педагогов являющихся руководящими работниками по основной должности</a:t>
                      </a:r>
                      <a:endParaRPr lang="ru-RU" sz="800" dirty="0">
                        <a:effectLst/>
                        <a:latin typeface="Times New Roman" pitchFamily="18" charset="0"/>
                        <a:ea typeface="Calibri"/>
                        <a:cs typeface="Times New Roman" pitchFamily="18" charset="0"/>
                      </a:endParaRPr>
                    </a:p>
                  </a:txBody>
                  <a:tcPr marL="35846" marR="35846" marT="0" marB="0"/>
                </a:tc>
              </a:tr>
              <a:tr h="80353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6 октября 2021г.</a:t>
                      </a:r>
                      <a:endParaRPr lang="ru-RU" sz="1100" dirty="0">
                        <a:effectLst/>
                        <a:latin typeface="Times New Roman" pitchFamily="18" charset="0"/>
                        <a:ea typeface="Calibri"/>
                        <a:cs typeface="Times New Roman" pitchFamily="18" charset="0"/>
                      </a:endParaRPr>
                    </a:p>
                  </a:txBody>
                  <a:tcPr marL="35846" marR="35846" marT="0" marB="0" vert="vert270"/>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17ноября, 2021г.</a:t>
                      </a:r>
                      <a:endParaRPr lang="ru-RU" sz="1100" dirty="0">
                        <a:effectLst/>
                        <a:latin typeface="Times New Roman" pitchFamily="18" charset="0"/>
                        <a:ea typeface="Calibri"/>
                        <a:cs typeface="Times New Roman" pitchFamily="18" charset="0"/>
                      </a:endParaRPr>
                    </a:p>
                  </a:txBody>
                  <a:tcPr marL="35846" marR="35846" marT="0" marB="0" vert="vert270"/>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15 декабря2021</a:t>
                      </a:r>
                      <a:endParaRPr lang="ru-RU" sz="1100" dirty="0">
                        <a:effectLst/>
                        <a:latin typeface="Times New Roman" pitchFamily="18" charset="0"/>
                        <a:ea typeface="Calibri"/>
                        <a:cs typeface="Times New Roman" pitchFamily="18" charset="0"/>
                      </a:endParaRPr>
                    </a:p>
                  </a:txBody>
                  <a:tcPr marL="35846" marR="35846" marT="0" marB="0" vert="vert270"/>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9Февраля 2021</a:t>
                      </a:r>
                      <a:endParaRPr lang="ru-RU" sz="1100" dirty="0">
                        <a:effectLst/>
                        <a:latin typeface="Times New Roman" pitchFamily="18" charset="0"/>
                        <a:ea typeface="Calibri"/>
                        <a:cs typeface="Times New Roman" pitchFamily="18" charset="0"/>
                      </a:endParaRPr>
                    </a:p>
                  </a:txBody>
                  <a:tcPr marL="35846" marR="35846" marT="0" marB="0" vert="vert270"/>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9 марта 2021</a:t>
                      </a:r>
                      <a:endParaRPr lang="ru-RU" sz="1100" dirty="0">
                        <a:effectLst/>
                        <a:latin typeface="Times New Roman" pitchFamily="18" charset="0"/>
                        <a:ea typeface="Calibri"/>
                        <a:cs typeface="Times New Roman" pitchFamily="18" charset="0"/>
                      </a:endParaRPr>
                    </a:p>
                  </a:txBody>
                  <a:tcPr marL="35846" marR="35846" marT="0" marB="0" vert="vert270"/>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11 мая 2021г.</a:t>
                      </a:r>
                      <a:endParaRPr lang="ru-RU" sz="1100" dirty="0">
                        <a:effectLst/>
                        <a:latin typeface="Times New Roman" pitchFamily="18" charset="0"/>
                        <a:ea typeface="Calibri"/>
                        <a:cs typeface="Times New Roman" pitchFamily="18" charset="0"/>
                      </a:endParaRPr>
                    </a:p>
                  </a:txBody>
                  <a:tcPr marL="35846" marR="35846" marT="0" marB="0" vert="vert270"/>
                </a:tc>
                <a:tc>
                  <a:txBody>
                    <a:bodyPr/>
                    <a:lstStyle/>
                    <a:p>
                      <a:pPr marL="71755" marR="71755">
                        <a:lnSpc>
                          <a:spcPct val="100000"/>
                        </a:lnSpc>
                        <a:spcAft>
                          <a:spcPts val="0"/>
                        </a:spcAft>
                        <a:tabLst>
                          <a:tab pos="4419600" algn="l"/>
                        </a:tabLst>
                      </a:pPr>
                      <a:r>
                        <a:rPr lang="ru-RU" sz="10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vert="vert270"/>
                </a:tc>
              </a:tr>
              <a:tr h="694975">
                <a:tc>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 Герасимова Н.С.</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 Заведующая</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tabLst>
                          <a:tab pos="4419600" algn="l"/>
                        </a:tabLst>
                      </a:pPr>
                      <a:r>
                        <a:rPr lang="ru-RU" sz="1100" dirty="0">
                          <a:effectLst/>
                          <a:latin typeface="Times New Roman" pitchFamily="18" charset="0"/>
                          <a:cs typeface="Times New Roman" pitchFamily="18" charset="0"/>
                        </a:rPr>
                        <a:t>18.06.2018г (СЗД)</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pPr>
                      <a:r>
                        <a:rPr lang="ru-RU" sz="1100" dirty="0">
                          <a:effectLst/>
                          <a:latin typeface="Times New Roman" pitchFamily="18" charset="0"/>
                          <a:cs typeface="Times New Roman" pitchFamily="18" charset="0"/>
                        </a:rPr>
                        <a:t>  </a:t>
                      </a:r>
                    </a:p>
                    <a:p>
                      <a:pPr marL="685800">
                        <a:lnSpc>
                          <a:spcPct val="100000"/>
                        </a:lnSpc>
                        <a:spcAft>
                          <a:spcPts val="0"/>
                        </a:spcAft>
                        <a:tabLst>
                          <a:tab pos="4419600" algn="l"/>
                        </a:tabLst>
                      </a:pPr>
                      <a:r>
                        <a:rPr lang="ru-RU" sz="1100" dirty="0" err="1">
                          <a:effectLst/>
                          <a:latin typeface="Times New Roman" pitchFamily="18" charset="0"/>
                          <a:cs typeface="Times New Roman" pitchFamily="18" charset="0"/>
                        </a:rPr>
                        <a:t>ысшая</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х</a:t>
                      </a:r>
                    </a:p>
                    <a:p>
                      <a:pPr>
                        <a:lnSpc>
                          <a:spcPct val="100000"/>
                        </a:lnSpc>
                        <a:spcAft>
                          <a:spcPts val="0"/>
                        </a:spcAft>
                      </a:pPr>
                      <a:r>
                        <a:rPr lang="ru-RU" sz="1100">
                          <a:effectLst/>
                          <a:latin typeface="Times New Roman" pitchFamily="18" charset="0"/>
                          <a:cs typeface="Times New Roman" pitchFamily="18" charset="0"/>
                        </a:rPr>
                        <a:t> </a:t>
                      </a:r>
                    </a:p>
                    <a:p>
                      <a:pPr>
                        <a:lnSpc>
                          <a:spcPct val="100000"/>
                        </a:lnSpc>
                        <a:spcAft>
                          <a:spcPts val="0"/>
                        </a:spcAf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Хх</a:t>
                      </a:r>
                    </a:p>
                    <a:p>
                      <a:pPr>
                        <a:lnSpc>
                          <a:spcPct val="100000"/>
                        </a:lnSpc>
                        <a:spcAft>
                          <a:spcPts val="0"/>
                        </a:spcAft>
                      </a:pPr>
                      <a:r>
                        <a:rPr lang="ru-RU" sz="1100">
                          <a:effectLst/>
                          <a:latin typeface="Times New Roman" pitchFamily="18" charset="0"/>
                          <a:cs typeface="Times New Roman" pitchFamily="18" charset="0"/>
                        </a:rPr>
                        <a:t>х</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r>
              <a:tr h="526941">
                <a:tc>
                  <a:txBody>
                    <a:bodyPr/>
                    <a:lstStyle/>
                    <a:p>
                      <a:pPr marL="21590">
                        <a:lnSpc>
                          <a:spcPct val="100000"/>
                        </a:lnSpc>
                        <a:spcAft>
                          <a:spcPts val="0"/>
                        </a:spcAft>
                        <a:tabLst>
                          <a:tab pos="4419600" algn="l"/>
                        </a:tabLst>
                      </a:pPr>
                      <a:r>
                        <a:rPr lang="ru-RU" sz="1100">
                          <a:effectLst/>
                          <a:latin typeface="Times New Roman" pitchFamily="18" charset="0"/>
                          <a:cs typeface="Times New Roman" pitchFamily="18" charset="0"/>
                        </a:rPr>
                        <a:t>Ермолаева О.С.</a:t>
                      </a:r>
                      <a:endParaRPr lang="ru-RU" sz="1100">
                        <a:effectLst/>
                        <a:latin typeface="Times New Roman" pitchFamily="18" charset="0"/>
                        <a:ea typeface="Calibri"/>
                        <a:cs typeface="Times New Roman" pitchFamily="18" charset="0"/>
                      </a:endParaRPr>
                    </a:p>
                  </a:txBody>
                  <a:tcPr marL="35846" marR="35846" marT="0" marB="0"/>
                </a:tc>
                <a:tc>
                  <a:txBody>
                    <a:bodyPr/>
                    <a:lstStyle/>
                    <a:p>
                      <a:pPr marL="21590">
                        <a:lnSpc>
                          <a:spcPct val="100000"/>
                        </a:lnSpc>
                        <a:spcAft>
                          <a:spcPts val="0"/>
                        </a:spcAft>
                        <a:tabLst>
                          <a:tab pos="4419600" algn="l"/>
                        </a:tabLst>
                      </a:pPr>
                      <a:r>
                        <a:rPr lang="ru-RU" sz="1100">
                          <a:effectLst/>
                          <a:latin typeface="Times New Roman" pitchFamily="18" charset="0"/>
                          <a:cs typeface="Times New Roman" pitchFamily="18" charset="0"/>
                        </a:rPr>
                        <a:t>воспитатель</a:t>
                      </a:r>
                      <a:endParaRPr lang="ru-RU" sz="110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tabLst>
                          <a:tab pos="4419600" algn="l"/>
                        </a:tabLst>
                      </a:pPr>
                      <a:r>
                        <a:rPr lang="ru-RU" sz="1100">
                          <a:effectLst/>
                          <a:latin typeface="Times New Roman" pitchFamily="18" charset="0"/>
                          <a:cs typeface="Times New Roman" pitchFamily="18" charset="0"/>
                        </a:rPr>
                        <a:t>05.12.2018</a:t>
                      </a:r>
                    </a:p>
                    <a:p>
                      <a:pPr>
                        <a:lnSpc>
                          <a:spcPct val="100000"/>
                        </a:lnSpc>
                        <a:spcAft>
                          <a:spcPts val="0"/>
                        </a:spcAft>
                        <a:tabLst>
                          <a:tab pos="4419600" algn="l"/>
                        </a:tabLst>
                      </a:pPr>
                      <a:r>
                        <a:rPr lang="ru-RU" sz="1100">
                          <a:effectLst/>
                          <a:latin typeface="Times New Roman" pitchFamily="18" charset="0"/>
                          <a:cs typeface="Times New Roman" pitchFamily="18" charset="0"/>
                        </a:rPr>
                        <a:t>(П)</a:t>
                      </a:r>
                    </a:p>
                    <a:p>
                      <a:pPr>
                        <a:lnSpc>
                          <a:spcPct val="100000"/>
                        </a:lnSpc>
                        <a:spcAft>
                          <a:spcPts val="0"/>
                        </a:spcAft>
                        <a:tabLst>
                          <a:tab pos="4419600" algn="l"/>
                        </a:tabLst>
                      </a:pPr>
                      <a:r>
                        <a:rPr lang="ru-RU" sz="1100">
                          <a:effectLst/>
                          <a:latin typeface="Times New Roman" pitchFamily="18" charset="0"/>
                          <a:cs typeface="Times New Roman" pitchFamily="18" charset="0"/>
                        </a:rPr>
                        <a:t> </a:t>
                      </a:r>
                    </a:p>
                    <a:p>
                      <a:pPr>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pPr>
                      <a:r>
                        <a:rPr lang="ru-RU" sz="1100">
                          <a:effectLst/>
                          <a:latin typeface="Times New Roman" pitchFamily="18" charset="0"/>
                          <a:cs typeface="Times New Roman" pitchFamily="18" charset="0"/>
                        </a:rPr>
                        <a:t>Первая  </a:t>
                      </a:r>
                    </a:p>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ХХХ</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p>
                    <a:p>
                      <a:pPr>
                        <a:lnSpc>
                          <a:spcPct val="100000"/>
                        </a:lnSpc>
                        <a:spcAft>
                          <a:spcPts val="0"/>
                        </a:spcAft>
                      </a:pPr>
                      <a:r>
                        <a:rPr lang="ru-RU" sz="1100" dirty="0">
                          <a:effectLst/>
                          <a:latin typeface="Times New Roman" pitchFamily="18" charset="0"/>
                          <a:cs typeface="Times New Roman" pitchFamily="18" charset="0"/>
                        </a:rPr>
                        <a:t>х</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r>
              <a:tr h="534169">
                <a:tc>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  </a:t>
                      </a:r>
                      <a:r>
                        <a:rPr lang="ru-RU" sz="1100" dirty="0" err="1">
                          <a:effectLst/>
                          <a:latin typeface="Times New Roman" pitchFamily="18" charset="0"/>
                          <a:cs typeface="Times New Roman" pitchFamily="18" charset="0"/>
                        </a:rPr>
                        <a:t>Радаева</a:t>
                      </a:r>
                      <a:r>
                        <a:rPr lang="ru-RU" sz="1100" dirty="0">
                          <a:effectLst/>
                          <a:latin typeface="Times New Roman" pitchFamily="18" charset="0"/>
                          <a:cs typeface="Times New Roman" pitchFamily="18" charset="0"/>
                        </a:rPr>
                        <a:t> И.А.</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 воспитатель</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tabLst>
                          <a:tab pos="4419600" algn="l"/>
                        </a:tabLst>
                      </a:pPr>
                      <a:r>
                        <a:rPr lang="ru-RU" sz="1100" dirty="0">
                          <a:effectLst/>
                          <a:latin typeface="Times New Roman" pitchFamily="18" charset="0"/>
                          <a:cs typeface="Times New Roman" pitchFamily="18" charset="0"/>
                        </a:rPr>
                        <a:t>21.01.2019</a:t>
                      </a:r>
                    </a:p>
                    <a:p>
                      <a:pPr>
                        <a:lnSpc>
                          <a:spcPct val="100000"/>
                        </a:lnSpc>
                        <a:spcAft>
                          <a:spcPts val="0"/>
                        </a:spcAft>
                        <a:tabLst>
                          <a:tab pos="4419600" algn="l"/>
                        </a:tabLst>
                      </a:pPr>
                      <a:r>
                        <a:rPr lang="ru-RU" sz="1100" dirty="0">
                          <a:effectLst/>
                          <a:latin typeface="Times New Roman" pitchFamily="18" charset="0"/>
                          <a:cs typeface="Times New Roman" pitchFamily="18" charset="0"/>
                        </a:rPr>
                        <a:t>(С)</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pPr>
                      <a:r>
                        <a:rPr lang="ru-RU" sz="1100" dirty="0">
                          <a:effectLst/>
                          <a:latin typeface="Times New Roman" pitchFamily="18" charset="0"/>
                          <a:cs typeface="Times New Roman" pitchFamily="18" charset="0"/>
                        </a:rPr>
                        <a:t> Первая </a:t>
                      </a:r>
                    </a:p>
                    <a:p>
                      <a:pPr marL="685800">
                        <a:lnSpc>
                          <a:spcPct val="100000"/>
                        </a:lnSpc>
                        <a:spcAft>
                          <a:spcPts val="0"/>
                        </a:spcAft>
                        <a:tabLst>
                          <a:tab pos="4419600" algn="l"/>
                        </a:tabLst>
                      </a:pPr>
                      <a:r>
                        <a:rPr lang="ru-RU" sz="1100" dirty="0" err="1" smtClean="0">
                          <a:effectLst/>
                          <a:latin typeface="Times New Roman" pitchFamily="18" charset="0"/>
                          <a:cs typeface="Times New Roman" pitchFamily="18" charset="0"/>
                        </a:rPr>
                        <a:t>ыая</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pPr>
                      <a:r>
                        <a:rPr lang="ru-RU" sz="1100">
                          <a:effectLst/>
                          <a:latin typeface="Times New Roman" pitchFamily="18" charset="0"/>
                          <a:cs typeface="Times New Roman" pitchFamily="18" charset="0"/>
                        </a:rPr>
                        <a:t>  х</a:t>
                      </a:r>
                    </a:p>
                    <a:p>
                      <a:pPr marL="685800">
                        <a:lnSpc>
                          <a:spcPct val="100000"/>
                        </a:lnSpc>
                        <a:spcAft>
                          <a:spcPts val="0"/>
                        </a:spcAft>
                        <a:tabLst>
                          <a:tab pos="4419600" algn="l"/>
                        </a:tabLst>
                      </a:pPr>
                      <a:r>
                        <a:rPr lang="ru-RU" sz="1100">
                          <a:effectLst/>
                          <a:latin typeface="Times New Roman" pitchFamily="18" charset="0"/>
                          <a:cs typeface="Times New Roman" pitchFamily="18" charset="0"/>
                        </a:rPr>
                        <a:t>х</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r>
              <a:tr h="601785">
                <a:tc>
                  <a:txBody>
                    <a:bodyPr/>
                    <a:lstStyle/>
                    <a:p>
                      <a:pPr>
                        <a:lnSpc>
                          <a:spcPct val="100000"/>
                        </a:lnSpc>
                        <a:spcAft>
                          <a:spcPts val="0"/>
                        </a:spcAft>
                        <a:tabLst>
                          <a:tab pos="4419600" algn="l"/>
                        </a:tabLst>
                      </a:pPr>
                      <a:r>
                        <a:rPr lang="ru-RU" sz="1100" dirty="0">
                          <a:effectLst/>
                          <a:latin typeface="Times New Roman" pitchFamily="18" charset="0"/>
                          <a:cs typeface="Times New Roman" pitchFamily="18" charset="0"/>
                        </a:rPr>
                        <a:t>  Попкова Т.В.</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tabLst>
                          <a:tab pos="4419600" algn="l"/>
                        </a:tabLst>
                      </a:pPr>
                      <a:r>
                        <a:rPr lang="ru-RU" sz="1100" dirty="0">
                          <a:effectLst/>
                          <a:latin typeface="Times New Roman" pitchFamily="18" charset="0"/>
                          <a:cs typeface="Times New Roman" pitchFamily="18" charset="0"/>
                        </a:rPr>
                        <a:t> воспитатель</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21590">
                        <a:lnSpc>
                          <a:spcPct val="100000"/>
                        </a:lnSpc>
                        <a:spcAft>
                          <a:spcPts val="0"/>
                        </a:spcAft>
                        <a:tabLst>
                          <a:tab pos="4419600" algn="l"/>
                        </a:tabLst>
                      </a:pPr>
                      <a:r>
                        <a:rPr lang="ru-RU" sz="1100" dirty="0">
                          <a:effectLst/>
                          <a:latin typeface="Times New Roman" pitchFamily="18" charset="0"/>
                          <a:cs typeface="Times New Roman" pitchFamily="18" charset="0"/>
                        </a:rPr>
                        <a:t> 23.01.2020</a:t>
                      </a:r>
                    </a:p>
                    <a:p>
                      <a:pPr marL="21590">
                        <a:lnSpc>
                          <a:spcPct val="100000"/>
                        </a:lnSpc>
                        <a:spcAft>
                          <a:spcPts val="0"/>
                        </a:spcAft>
                        <a:tabLst>
                          <a:tab pos="4419600" algn="l"/>
                        </a:tabLst>
                      </a:pPr>
                      <a:r>
                        <a:rPr lang="ru-RU" sz="1100" dirty="0">
                          <a:effectLst/>
                          <a:latin typeface="Times New Roman" pitchFamily="18" charset="0"/>
                          <a:cs typeface="Times New Roman" pitchFamily="18" charset="0"/>
                        </a:rPr>
                        <a:t>(С)</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a:lnSpc>
                          <a:spcPct val="100000"/>
                        </a:lnSpc>
                        <a:spcAft>
                          <a:spcPts val="0"/>
                        </a:spcAft>
                      </a:pPr>
                      <a:r>
                        <a:rPr lang="ru-RU" sz="1100" dirty="0">
                          <a:effectLst/>
                          <a:latin typeface="Times New Roman" pitchFamily="18" charset="0"/>
                          <a:cs typeface="Times New Roman" pitchFamily="18" charset="0"/>
                        </a:rPr>
                        <a:t> Первая</a:t>
                      </a:r>
                    </a:p>
                    <a:p>
                      <a:pPr marL="685800">
                        <a:lnSpc>
                          <a:spcPct val="100000"/>
                        </a:lnSpc>
                        <a:spcAft>
                          <a:spcPts val="0"/>
                        </a:spcAft>
                        <a:tabLst>
                          <a:tab pos="4419600" algn="l"/>
                        </a:tabLst>
                      </a:pPr>
                      <a:r>
                        <a:rPr lang="ru-RU" sz="1100" dirty="0" err="1" smtClean="0">
                          <a:effectLst/>
                          <a:latin typeface="Times New Roman" pitchFamily="18" charset="0"/>
                          <a:cs typeface="Times New Roman" pitchFamily="18" charset="0"/>
                        </a:rPr>
                        <a:t>ыая</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err="1">
                          <a:effectLst/>
                          <a:latin typeface="Times New Roman" pitchFamily="18" charset="0"/>
                          <a:cs typeface="Times New Roman" pitchFamily="18" charset="0"/>
                        </a:rPr>
                        <a:t>хх</a:t>
                      </a:r>
                      <a:endParaRPr lang="ru-RU" sz="1100" dirty="0">
                        <a:effectLst/>
                        <a:latin typeface="Times New Roman" pitchFamily="18" charset="0"/>
                        <a:cs typeface="Times New Roman" pitchFamily="18" charset="0"/>
                      </a:endParaRPr>
                    </a:p>
                    <a:p>
                      <a:pPr>
                        <a:lnSpc>
                          <a:spcPct val="100000"/>
                        </a:lnSpc>
                        <a:spcAft>
                          <a:spcPts val="0"/>
                        </a:spcAf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х</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a:effectLst/>
                          <a:latin typeface="Times New Roman" pitchFamily="18" charset="0"/>
                          <a:cs typeface="Times New Roman" pitchFamily="18" charset="0"/>
                        </a:rPr>
                        <a:t> </a:t>
                      </a:r>
                      <a:endParaRPr lang="ru-RU" sz="110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p>
                    <a:p>
                      <a:pPr>
                        <a:lnSpc>
                          <a:spcPct val="100000"/>
                        </a:lnSpc>
                        <a:spcAft>
                          <a:spcPts val="0"/>
                        </a:spcAft>
                      </a:pPr>
                      <a:r>
                        <a:rPr lang="ru-RU" sz="1100" dirty="0">
                          <a:effectLst/>
                          <a:latin typeface="Times New Roman" pitchFamily="18" charset="0"/>
                          <a:cs typeface="Times New Roman" pitchFamily="18" charset="0"/>
                        </a:rPr>
                        <a:t>х</a:t>
                      </a:r>
                      <a:endParaRPr lang="ru-RU" sz="1100" dirty="0">
                        <a:effectLst/>
                        <a:latin typeface="Times New Roman" pitchFamily="18" charset="0"/>
                        <a:ea typeface="Calibri"/>
                        <a:cs typeface="Times New Roman" pitchFamily="18" charset="0"/>
                      </a:endParaRPr>
                    </a:p>
                  </a:txBody>
                  <a:tcPr marL="35846" marR="35846" marT="0" marB="0"/>
                </a:tc>
                <a:tc>
                  <a:txBody>
                    <a:bodyPr/>
                    <a:lstStyle/>
                    <a:p>
                      <a:pPr marL="685800">
                        <a:lnSpc>
                          <a:spcPct val="100000"/>
                        </a:lnSpc>
                        <a:spcAft>
                          <a:spcPts val="0"/>
                        </a:spcAft>
                        <a:tabLst>
                          <a:tab pos="4419600" algn="l"/>
                        </a:tabLst>
                      </a:pPr>
                      <a:r>
                        <a:rPr lang="ru-RU" sz="1100" dirty="0">
                          <a:effectLst/>
                          <a:latin typeface="Times New Roman" pitchFamily="18" charset="0"/>
                          <a:cs typeface="Times New Roman" pitchFamily="18" charset="0"/>
                        </a:rPr>
                        <a:t> </a:t>
                      </a:r>
                      <a:endParaRPr lang="ru-RU" sz="1100" dirty="0">
                        <a:effectLst/>
                        <a:latin typeface="Times New Roman" pitchFamily="18" charset="0"/>
                        <a:ea typeface="Calibri"/>
                        <a:cs typeface="Times New Roman" pitchFamily="18" charset="0"/>
                      </a:endParaRPr>
                    </a:p>
                  </a:txBody>
                  <a:tcPr marL="35846" marR="35846" marT="0" marB="0"/>
                </a:tc>
              </a:tr>
            </a:tbl>
          </a:graphicData>
        </a:graphic>
      </p:graphicFrame>
      <p:sp>
        <p:nvSpPr>
          <p:cNvPr id="5" name="Rectangle 2"/>
          <p:cNvSpPr>
            <a:spLocks noChangeArrowheads="1"/>
          </p:cNvSpPr>
          <p:nvPr/>
        </p:nvSpPr>
        <p:spPr bwMode="auto">
          <a:xfrm>
            <a:off x="1619672" y="186136"/>
            <a:ext cx="639707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19600" algn="l"/>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План аттестации педагогических кадров на 2022-2023 учебный год</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19600" algn="l"/>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19600" algn="l"/>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pic>
        <p:nvPicPr>
          <p:cNvPr id="14338" name="Picture 6" descr="Рисунок1"/>
          <p:cNvPicPr>
            <a:picLocks noChangeAspect="1" noChangeArrowheads="1"/>
          </p:cNvPicPr>
          <p:nvPr/>
        </p:nvPicPr>
        <p:blipFill>
          <a:blip r:embed="rId3"/>
          <a:srcRect/>
          <a:stretch>
            <a:fillRect/>
          </a:stretch>
        </p:blipFill>
        <p:spPr bwMode="auto">
          <a:xfrm>
            <a:off x="0" y="0"/>
            <a:ext cx="9144000" cy="6861175"/>
          </a:xfrm>
          <a:prstGeom prst="rect">
            <a:avLst/>
          </a:prstGeom>
          <a:noFill/>
          <a:ln w="9525">
            <a:noFill/>
            <a:miter lim="800000"/>
            <a:headEnd/>
            <a:tailEnd/>
          </a:ln>
        </p:spPr>
      </p:pic>
      <p:pic>
        <p:nvPicPr>
          <p:cNvPr id="14339" name="Picture 7" descr="Рисунок3"/>
          <p:cNvPicPr>
            <a:picLocks noChangeAspect="1" noChangeArrowheads="1"/>
          </p:cNvPicPr>
          <p:nvPr/>
        </p:nvPicPr>
        <p:blipFill>
          <a:blip r:embed="rId4"/>
          <a:srcRect/>
          <a:stretch>
            <a:fillRect/>
          </a:stretch>
        </p:blipFill>
        <p:spPr bwMode="auto">
          <a:xfrm>
            <a:off x="-128588" y="-104775"/>
            <a:ext cx="9401176" cy="7067550"/>
          </a:xfrm>
          <a:prstGeom prst="rect">
            <a:avLst/>
          </a:prstGeom>
          <a:noFill/>
          <a:ln w="9525">
            <a:noFill/>
            <a:miter lim="800000"/>
            <a:headEnd/>
            <a:tailEnd/>
          </a:ln>
        </p:spPr>
      </p:pic>
      <p:sp>
        <p:nvSpPr>
          <p:cNvPr id="3" name="Заголовок 2"/>
          <p:cNvSpPr>
            <a:spLocks noGrp="1"/>
          </p:cNvSpPr>
          <p:nvPr>
            <p:ph type="ctrTitle"/>
          </p:nvPr>
        </p:nvSpPr>
        <p:spPr>
          <a:xfrm>
            <a:off x="685800" y="260648"/>
            <a:ext cx="7772400" cy="1470025"/>
          </a:xfrm>
        </p:spPr>
        <p:txBody>
          <a:bodyPr/>
          <a:lstStyle/>
          <a:p>
            <a:r>
              <a:rPr lang="ru-RU" sz="2000" b="1" dirty="0">
                <a:latin typeface="Times New Roman" pitchFamily="18" charset="0"/>
                <a:cs typeface="Times New Roman" pitchFamily="18" charset="0"/>
              </a:rPr>
              <a:t>Сведения об организации повышения квалификации педагогических работников, анализ возрастного состава педагогических работников</a:t>
            </a:r>
            <a:r>
              <a:rPr lang="ru-RU" dirty="0"/>
              <a:t/>
            </a:r>
            <a:br>
              <a:rPr lang="ru-RU" dirty="0"/>
            </a:br>
            <a:endParaRPr lang="ru-RU" dirty="0"/>
          </a:p>
        </p:txBody>
      </p:sp>
      <p:sp>
        <p:nvSpPr>
          <p:cNvPr id="4" name="Подзаголовок 3"/>
          <p:cNvSpPr>
            <a:spLocks noGrp="1"/>
          </p:cNvSpPr>
          <p:nvPr>
            <p:ph type="subTitle" idx="1"/>
          </p:nvPr>
        </p:nvSpPr>
        <p:spPr/>
        <p:txBody>
          <a:bodyPr/>
          <a:lstStyle/>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635751411"/>
              </p:ext>
            </p:extLst>
          </p:nvPr>
        </p:nvGraphicFramePr>
        <p:xfrm>
          <a:off x="899592" y="1412776"/>
          <a:ext cx="7776863" cy="4986856"/>
        </p:xfrm>
        <a:graphic>
          <a:graphicData uri="http://schemas.openxmlformats.org/drawingml/2006/table">
            <a:tbl>
              <a:tblPr firstRow="1" firstCol="1" bandRow="1">
                <a:tableStyleId>{00A15C55-8517-42AA-B614-E9B94910E393}</a:tableStyleId>
              </a:tblPr>
              <a:tblGrid>
                <a:gridCol w="1836393"/>
                <a:gridCol w="1322051"/>
                <a:gridCol w="1404346"/>
                <a:gridCol w="1835634"/>
                <a:gridCol w="1378439"/>
              </a:tblGrid>
              <a:tr h="323283">
                <a:tc>
                  <a:txBody>
                    <a:bodyPr/>
                    <a:lstStyle/>
                    <a:p>
                      <a:pPr marL="21590" algn="ctr">
                        <a:lnSpc>
                          <a:spcPct val="115000"/>
                        </a:lnSpc>
                        <a:spcAft>
                          <a:spcPts val="0"/>
                        </a:spcAft>
                        <a:tabLst>
                          <a:tab pos="810260" algn="l"/>
                        </a:tabLst>
                      </a:pPr>
                      <a:r>
                        <a:rPr lang="ru-RU" sz="1050" dirty="0">
                          <a:effectLst/>
                          <a:latin typeface="Times New Roman" pitchFamily="18" charset="0"/>
                          <a:cs typeface="Times New Roman" pitchFamily="18" charset="0"/>
                        </a:rPr>
                        <a:t> </a:t>
                      </a:r>
                    </a:p>
                    <a:p>
                      <a:pPr marL="21590" algn="ctr">
                        <a:lnSpc>
                          <a:spcPct val="115000"/>
                        </a:lnSpc>
                        <a:spcAft>
                          <a:spcPts val="0"/>
                        </a:spcAft>
                        <a:tabLst>
                          <a:tab pos="810260" algn="l"/>
                        </a:tabLst>
                      </a:pPr>
                      <a:r>
                        <a:rPr lang="ru-RU" sz="1050" dirty="0">
                          <a:effectLst/>
                          <a:latin typeface="Times New Roman" pitchFamily="18" charset="0"/>
                          <a:cs typeface="Times New Roman" pitchFamily="18" charset="0"/>
                        </a:rPr>
                        <a:t> </a:t>
                      </a:r>
                    </a:p>
                    <a:p>
                      <a:pPr marL="21590" algn="ctr">
                        <a:lnSpc>
                          <a:spcPct val="115000"/>
                        </a:lnSpc>
                        <a:spcAft>
                          <a:spcPts val="0"/>
                        </a:spcAft>
                        <a:tabLst>
                          <a:tab pos="810260" algn="l"/>
                        </a:tabLst>
                      </a:pPr>
                      <a:r>
                        <a:rPr lang="ru-RU" sz="1050" dirty="0">
                          <a:effectLst/>
                          <a:latin typeface="Times New Roman" pitchFamily="18" charset="0"/>
                          <a:cs typeface="Times New Roman" pitchFamily="18" charset="0"/>
                        </a:rPr>
                        <a:t>Ф.И.О педагога</a:t>
                      </a:r>
                      <a:endParaRPr lang="ru-RU" sz="1050" dirty="0">
                        <a:effectLst/>
                        <a:latin typeface="Times New Roman" pitchFamily="18" charset="0"/>
                        <a:ea typeface="Calibri"/>
                        <a:cs typeface="Times New Roman" pitchFamily="18" charset="0"/>
                      </a:endParaRPr>
                    </a:p>
                  </a:txBody>
                  <a:tcPr marL="35139" marR="35139" marT="0" marB="0"/>
                </a:tc>
                <a:tc>
                  <a:txBody>
                    <a:bodyPr/>
                    <a:lstStyle/>
                    <a:p>
                      <a:pPr marL="21590" algn="ctr">
                        <a:lnSpc>
                          <a:spcPct val="115000"/>
                        </a:lnSpc>
                        <a:spcAft>
                          <a:spcPts val="0"/>
                        </a:spcAft>
                        <a:tabLst>
                          <a:tab pos="810260" algn="l"/>
                        </a:tabLst>
                      </a:pPr>
                      <a:r>
                        <a:rPr lang="ru-RU" sz="1050">
                          <a:effectLst/>
                          <a:latin typeface="Times New Roman" pitchFamily="18" charset="0"/>
                          <a:cs typeface="Times New Roman" pitchFamily="18" charset="0"/>
                        </a:rPr>
                        <a:t> </a:t>
                      </a:r>
                    </a:p>
                    <a:p>
                      <a:pPr>
                        <a:lnSpc>
                          <a:spcPct val="115000"/>
                        </a:lnSpc>
                        <a:spcAft>
                          <a:spcPts val="0"/>
                        </a:spcAft>
                        <a:tabLst>
                          <a:tab pos="810260" algn="l"/>
                        </a:tabLst>
                      </a:pPr>
                      <a:r>
                        <a:rPr lang="ru-RU" sz="1050">
                          <a:effectLst/>
                          <a:latin typeface="Times New Roman" pitchFamily="18" charset="0"/>
                          <a:cs typeface="Times New Roman" pitchFamily="18" charset="0"/>
                        </a:rPr>
                        <a:t> </a:t>
                      </a:r>
                    </a:p>
                    <a:p>
                      <a:pPr algn="ctr">
                        <a:lnSpc>
                          <a:spcPct val="115000"/>
                        </a:lnSpc>
                        <a:spcAft>
                          <a:spcPts val="0"/>
                        </a:spcAft>
                        <a:tabLst>
                          <a:tab pos="810260" algn="l"/>
                        </a:tabLst>
                      </a:pPr>
                      <a:r>
                        <a:rPr lang="ru-RU" sz="1050">
                          <a:effectLst/>
                          <a:latin typeface="Times New Roman" pitchFamily="18" charset="0"/>
                          <a:cs typeface="Times New Roman" pitchFamily="18" charset="0"/>
                        </a:rPr>
                        <a:t>Должность</a:t>
                      </a:r>
                      <a:endParaRPr lang="ru-RU" sz="1050">
                        <a:effectLst/>
                        <a:latin typeface="Times New Roman" pitchFamily="18" charset="0"/>
                        <a:ea typeface="Calibri"/>
                        <a:cs typeface="Times New Roman" pitchFamily="18" charset="0"/>
                      </a:endParaRPr>
                    </a:p>
                  </a:txBody>
                  <a:tcPr marL="35139" marR="35139" marT="0" marB="0"/>
                </a:tc>
                <a:tc>
                  <a:txBody>
                    <a:bodyPr/>
                    <a:lstStyle/>
                    <a:p>
                      <a:pPr>
                        <a:lnSpc>
                          <a:spcPct val="115000"/>
                        </a:lnSpc>
                        <a:spcAft>
                          <a:spcPts val="0"/>
                        </a:spcAft>
                        <a:tabLst>
                          <a:tab pos="810260" algn="l"/>
                        </a:tabLst>
                      </a:pPr>
                      <a:r>
                        <a:rPr lang="ru-RU" sz="1050">
                          <a:effectLst/>
                          <a:latin typeface="Times New Roman" pitchFamily="18" charset="0"/>
                          <a:cs typeface="Times New Roman" pitchFamily="18" charset="0"/>
                        </a:rPr>
                        <a:t>Сроки прохождения</a:t>
                      </a:r>
                      <a:endParaRPr lang="ru-RU" sz="1050">
                        <a:effectLst/>
                        <a:latin typeface="Times New Roman" pitchFamily="18" charset="0"/>
                        <a:ea typeface="Calibri"/>
                        <a:cs typeface="Times New Roman" pitchFamily="18" charset="0"/>
                      </a:endParaRPr>
                    </a:p>
                  </a:txBody>
                  <a:tcPr marL="35139" marR="35139" marT="0" marB="0" anchor="ctr"/>
                </a:tc>
                <a:tc>
                  <a:txBody>
                    <a:bodyPr/>
                    <a:lstStyle/>
                    <a:p>
                      <a:pPr marL="20955" algn="ctr">
                        <a:lnSpc>
                          <a:spcPct val="115000"/>
                        </a:lnSpc>
                        <a:spcAft>
                          <a:spcPts val="0"/>
                        </a:spcAft>
                        <a:tabLst>
                          <a:tab pos="810260" algn="l"/>
                        </a:tabLst>
                      </a:pPr>
                      <a:r>
                        <a:rPr lang="ru-RU" sz="1050">
                          <a:effectLst/>
                          <a:latin typeface="Times New Roman" pitchFamily="18" charset="0"/>
                          <a:cs typeface="Times New Roman" pitchFamily="18" charset="0"/>
                        </a:rPr>
                        <a:t>Наименование программы КПК  </a:t>
                      </a:r>
                      <a:endParaRPr lang="ru-RU" sz="1050">
                        <a:effectLst/>
                        <a:latin typeface="Times New Roman" pitchFamily="18" charset="0"/>
                        <a:ea typeface="Calibri"/>
                        <a:cs typeface="Times New Roman" pitchFamily="18" charset="0"/>
                      </a:endParaRPr>
                    </a:p>
                  </a:txBody>
                  <a:tcPr marL="35139" marR="35139" marT="0" marB="0" anchor="ctr"/>
                </a:tc>
                <a:tc>
                  <a:txBody>
                    <a:bodyPr/>
                    <a:lstStyle/>
                    <a:p>
                      <a:pPr marL="111760" algn="ctr">
                        <a:lnSpc>
                          <a:spcPct val="115000"/>
                        </a:lnSpc>
                        <a:spcAft>
                          <a:spcPts val="0"/>
                        </a:spcAft>
                        <a:tabLst>
                          <a:tab pos="810260" algn="l"/>
                        </a:tabLst>
                      </a:pPr>
                      <a:r>
                        <a:rPr lang="ru-RU" sz="1050">
                          <a:effectLst/>
                          <a:latin typeface="Times New Roman" pitchFamily="18" charset="0"/>
                          <a:cs typeface="Times New Roman" pitchFamily="18" charset="0"/>
                        </a:rPr>
                        <a:t>№ удостоверения</a:t>
                      </a:r>
                      <a:endParaRPr lang="ru-RU" sz="1050">
                        <a:effectLst/>
                        <a:latin typeface="Times New Roman" pitchFamily="18" charset="0"/>
                        <a:ea typeface="Calibri"/>
                        <a:cs typeface="Times New Roman" pitchFamily="18" charset="0"/>
                      </a:endParaRPr>
                    </a:p>
                  </a:txBody>
                  <a:tcPr marL="35139" marR="35139" marT="0" marB="0" anchor="ctr"/>
                </a:tc>
              </a:tr>
              <a:tr h="862088">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Кондракова Е.И.</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воспитатель</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с 29.11.по 22.12.2021г.</a:t>
                      </a:r>
                      <a:endParaRPr lang="ru-RU" sz="1050">
                        <a:effectLst/>
                        <a:latin typeface="Times New Roman" pitchFamily="18" charset="0"/>
                        <a:ea typeface="Calibri"/>
                        <a:cs typeface="Times New Roman" pitchFamily="18" charset="0"/>
                      </a:endParaRPr>
                    </a:p>
                  </a:txBody>
                  <a:tcPr marL="35139" marR="35139" marT="0" marB="0"/>
                </a:tc>
                <a:tc>
                  <a:txBody>
                    <a:bodyPr/>
                    <a:lstStyle/>
                    <a:p>
                      <a:pPr marL="20955" algn="just">
                        <a:lnSpc>
                          <a:spcPct val="115000"/>
                        </a:lnSpc>
                        <a:spcAft>
                          <a:spcPts val="0"/>
                        </a:spcAft>
                        <a:tabLst>
                          <a:tab pos="810260" algn="l"/>
                        </a:tabLst>
                      </a:pPr>
                      <a:r>
                        <a:rPr lang="ru-RU" sz="1050">
                          <a:effectLst/>
                          <a:latin typeface="Times New Roman" pitchFamily="18" charset="0"/>
                          <a:cs typeface="Times New Roman" pitchFamily="18" charset="0"/>
                        </a:rPr>
                        <a:t>«Современные  подходы к организации образования дошкольников в новых условиях реализации ФГОС»</a:t>
                      </a:r>
                    </a:p>
                    <a:p>
                      <a:pPr marL="20955" algn="just">
                        <a:lnSpc>
                          <a:spcPct val="115000"/>
                        </a:lnSpc>
                        <a:spcAft>
                          <a:spcPts val="0"/>
                        </a:spcAft>
                        <a:tabLst>
                          <a:tab pos="810260" algn="l"/>
                        </a:tabLst>
                      </a:pPr>
                      <a:r>
                        <a:rPr lang="ru-RU" sz="1050">
                          <a:effectLst/>
                          <a:latin typeface="Times New Roman" pitchFamily="18" charset="0"/>
                          <a:cs typeface="Times New Roman" pitchFamily="18" charset="0"/>
                        </a:rPr>
                        <a:t>Объем  108 часов</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133101973317</a:t>
                      </a:r>
                    </a:p>
                    <a:p>
                      <a:pPr marL="21590" algn="just">
                        <a:lnSpc>
                          <a:spcPct val="115000"/>
                        </a:lnSpc>
                        <a:spcAft>
                          <a:spcPts val="0"/>
                        </a:spcAft>
                        <a:tabLst>
                          <a:tab pos="810260" algn="l"/>
                        </a:tabLst>
                      </a:pPr>
                      <a:r>
                        <a:rPr lang="ru-RU" sz="1050">
                          <a:effectLst/>
                          <a:latin typeface="Times New Roman" pitchFamily="18" charset="0"/>
                          <a:cs typeface="Times New Roman" pitchFamily="18" charset="0"/>
                        </a:rPr>
                        <a:t>Рег.№21Г00000304</a:t>
                      </a:r>
                      <a:endParaRPr lang="ru-RU" sz="1050">
                        <a:effectLst/>
                        <a:latin typeface="Times New Roman" pitchFamily="18" charset="0"/>
                        <a:ea typeface="Calibri"/>
                        <a:cs typeface="Times New Roman" pitchFamily="18" charset="0"/>
                      </a:endParaRPr>
                    </a:p>
                  </a:txBody>
                  <a:tcPr marL="35139" marR="35139" marT="0" marB="0"/>
                </a:tc>
              </a:tr>
              <a:tr h="754327">
                <a:tc>
                  <a:txBody>
                    <a:bodyPr/>
                    <a:lstStyle/>
                    <a:p>
                      <a:pPr marL="21590" algn="just">
                        <a:lnSpc>
                          <a:spcPct val="115000"/>
                        </a:lnSpc>
                        <a:spcAft>
                          <a:spcPts val="0"/>
                        </a:spcAft>
                        <a:tabLst>
                          <a:tab pos="810260" algn="l"/>
                        </a:tabLst>
                      </a:pPr>
                      <a:r>
                        <a:rPr lang="ru-RU" sz="1050" dirty="0">
                          <a:effectLst/>
                          <a:latin typeface="Times New Roman" pitchFamily="18" charset="0"/>
                          <a:cs typeface="Times New Roman" pitchFamily="18" charset="0"/>
                        </a:rPr>
                        <a:t> </a:t>
                      </a:r>
                      <a:r>
                        <a:rPr lang="ru-RU" sz="1050" dirty="0" err="1">
                          <a:effectLst/>
                          <a:latin typeface="Times New Roman" pitchFamily="18" charset="0"/>
                          <a:cs typeface="Times New Roman" pitchFamily="18" charset="0"/>
                        </a:rPr>
                        <a:t>Маралина</a:t>
                      </a:r>
                      <a:r>
                        <a:rPr lang="ru-RU" sz="1050" dirty="0">
                          <a:effectLst/>
                          <a:latin typeface="Times New Roman" pitchFamily="18" charset="0"/>
                          <a:cs typeface="Times New Roman" pitchFamily="18" charset="0"/>
                        </a:rPr>
                        <a:t> Н.М.</a:t>
                      </a:r>
                      <a:endParaRPr lang="ru-RU" sz="1050" dirty="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воспитатель</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с 05.11 по 22.11.2021г.</a:t>
                      </a:r>
                      <a:endParaRPr lang="ru-RU" sz="1050">
                        <a:effectLst/>
                        <a:latin typeface="Times New Roman" pitchFamily="18" charset="0"/>
                        <a:ea typeface="Calibri"/>
                        <a:cs typeface="Times New Roman" pitchFamily="18" charset="0"/>
                      </a:endParaRPr>
                    </a:p>
                  </a:txBody>
                  <a:tcPr marL="35139" marR="35139" marT="0" marB="0"/>
                </a:tc>
                <a:tc>
                  <a:txBody>
                    <a:bodyPr/>
                    <a:lstStyle/>
                    <a:p>
                      <a:pPr marL="20955" algn="just">
                        <a:lnSpc>
                          <a:spcPct val="115000"/>
                        </a:lnSpc>
                        <a:spcAft>
                          <a:spcPts val="0"/>
                        </a:spcAft>
                        <a:tabLst>
                          <a:tab pos="810260" algn="l"/>
                        </a:tabLst>
                      </a:pPr>
                      <a:r>
                        <a:rPr lang="ru-RU" sz="1050">
                          <a:effectLst/>
                          <a:latin typeface="Times New Roman" pitchFamily="18" charset="0"/>
                          <a:cs typeface="Times New Roman" pitchFamily="18" charset="0"/>
                        </a:rPr>
                        <a:t> Патриотическое воспитание дошкольников в условиях реализации ФГОС ДО»  </a:t>
                      </a:r>
                    </a:p>
                    <a:p>
                      <a:pPr marL="20955" algn="just">
                        <a:lnSpc>
                          <a:spcPct val="115000"/>
                        </a:lnSpc>
                        <a:spcAft>
                          <a:spcPts val="0"/>
                        </a:spcAft>
                        <a:tabLst>
                          <a:tab pos="810260" algn="l"/>
                        </a:tabLst>
                      </a:pPr>
                      <a:r>
                        <a:rPr lang="ru-RU" sz="1050">
                          <a:effectLst/>
                          <a:latin typeface="Times New Roman" pitchFamily="18" charset="0"/>
                          <a:cs typeface="Times New Roman" pitchFamily="18" charset="0"/>
                        </a:rPr>
                        <a:t>Объем 72 часа</a:t>
                      </a:r>
                      <a:endParaRPr lang="ru-RU" sz="1050">
                        <a:effectLst/>
                        <a:latin typeface="Times New Roman" pitchFamily="18" charset="0"/>
                        <a:ea typeface="Calibri"/>
                        <a:cs typeface="Times New Roman" pitchFamily="18" charset="0"/>
                      </a:endParaRPr>
                    </a:p>
                  </a:txBody>
                  <a:tcPr marL="35139" marR="35139" marT="0" marB="0"/>
                </a:tc>
                <a:tc>
                  <a:txBody>
                    <a:bodyPr/>
                    <a:lstStyle/>
                    <a:p>
                      <a:pPr marL="685800" algn="just">
                        <a:lnSpc>
                          <a:spcPct val="115000"/>
                        </a:lnSpc>
                        <a:spcAft>
                          <a:spcPts val="0"/>
                        </a:spcAft>
                        <a:tabLst>
                          <a:tab pos="810260" algn="l"/>
                        </a:tabLst>
                      </a:pPr>
                      <a:r>
                        <a:rPr lang="ru-RU" sz="1050">
                          <a:effectLst/>
                          <a:latin typeface="Times New Roman" pitchFamily="18" charset="0"/>
                          <a:cs typeface="Times New Roman" pitchFamily="18" charset="0"/>
                        </a:rPr>
                        <a:t>4379567034</a:t>
                      </a:r>
                    </a:p>
                    <a:p>
                      <a:pPr marL="685800" algn="just">
                        <a:lnSpc>
                          <a:spcPct val="115000"/>
                        </a:lnSpc>
                        <a:spcAft>
                          <a:spcPts val="0"/>
                        </a:spcAft>
                        <a:tabLst>
                          <a:tab pos="810260" algn="l"/>
                        </a:tabLst>
                      </a:pPr>
                      <a:r>
                        <a:rPr lang="ru-RU" sz="1050">
                          <a:effectLst/>
                          <a:latin typeface="Times New Roman" pitchFamily="18" charset="0"/>
                          <a:cs typeface="Times New Roman" pitchFamily="18" charset="0"/>
                        </a:rPr>
                        <a:t>Рег.№ 0117868</a:t>
                      </a:r>
                      <a:endParaRPr lang="ru-RU" sz="1050">
                        <a:effectLst/>
                        <a:latin typeface="Times New Roman" pitchFamily="18" charset="0"/>
                        <a:ea typeface="Calibri"/>
                        <a:cs typeface="Times New Roman" pitchFamily="18" charset="0"/>
                      </a:endParaRPr>
                    </a:p>
                  </a:txBody>
                  <a:tcPr marL="35139" marR="35139" marT="0" marB="0"/>
                </a:tc>
              </a:tr>
              <a:tr h="862088">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Радаева И.А.</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воспитатель</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с 08.11 по 30.11.2021г.</a:t>
                      </a:r>
                      <a:endParaRPr lang="ru-RU" sz="1050">
                        <a:effectLst/>
                        <a:latin typeface="Times New Roman" pitchFamily="18" charset="0"/>
                        <a:ea typeface="Calibri"/>
                        <a:cs typeface="Times New Roman" pitchFamily="18" charset="0"/>
                      </a:endParaRPr>
                    </a:p>
                  </a:txBody>
                  <a:tcPr marL="35139" marR="35139" marT="0" marB="0"/>
                </a:tc>
                <a:tc>
                  <a:txBody>
                    <a:bodyPr/>
                    <a:lstStyle/>
                    <a:p>
                      <a:pPr marL="20955" algn="just">
                        <a:lnSpc>
                          <a:spcPct val="115000"/>
                        </a:lnSpc>
                        <a:spcAft>
                          <a:spcPts val="0"/>
                        </a:spcAft>
                        <a:tabLst>
                          <a:tab pos="810260" algn="l"/>
                        </a:tabLst>
                      </a:pPr>
                      <a:r>
                        <a:rPr lang="ru-RU" sz="1050">
                          <a:effectLst/>
                          <a:latin typeface="Times New Roman" pitchFamily="18" charset="0"/>
                          <a:cs typeface="Times New Roman" pitchFamily="18" charset="0"/>
                        </a:rPr>
                        <a:t>«Педагогика и методика дошкольного образования в условиях реализации ФГОС ДО»</a:t>
                      </a:r>
                    </a:p>
                    <a:p>
                      <a:pPr marL="20955" algn="just">
                        <a:lnSpc>
                          <a:spcPct val="115000"/>
                        </a:lnSpc>
                        <a:spcAft>
                          <a:spcPts val="0"/>
                        </a:spcAft>
                        <a:tabLst>
                          <a:tab pos="810260" algn="l"/>
                        </a:tabLst>
                      </a:pPr>
                      <a:r>
                        <a:rPr lang="ru-RU" sz="1050">
                          <a:effectLst/>
                          <a:latin typeface="Times New Roman" pitchFamily="18" charset="0"/>
                          <a:cs typeface="Times New Roman" pitchFamily="18" charset="0"/>
                        </a:rPr>
                        <a:t>Объем 72 часа</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4379568027</a:t>
                      </a:r>
                    </a:p>
                    <a:p>
                      <a:pPr marL="21590" algn="just">
                        <a:lnSpc>
                          <a:spcPct val="115000"/>
                        </a:lnSpc>
                        <a:spcAft>
                          <a:spcPts val="0"/>
                        </a:spcAft>
                        <a:tabLst>
                          <a:tab pos="810260" algn="l"/>
                        </a:tabLst>
                      </a:pPr>
                      <a:r>
                        <a:rPr lang="ru-RU" sz="1050">
                          <a:effectLst/>
                          <a:latin typeface="Times New Roman" pitchFamily="18" charset="0"/>
                          <a:cs typeface="Times New Roman" pitchFamily="18" charset="0"/>
                        </a:rPr>
                        <a:t>Рег. №0118861</a:t>
                      </a:r>
                      <a:endParaRPr lang="ru-RU" sz="1050">
                        <a:effectLst/>
                        <a:latin typeface="Times New Roman" pitchFamily="18" charset="0"/>
                        <a:ea typeface="Calibri"/>
                        <a:cs typeface="Times New Roman" pitchFamily="18" charset="0"/>
                      </a:endParaRPr>
                    </a:p>
                  </a:txBody>
                  <a:tcPr marL="35139" marR="35139" marT="0" marB="0"/>
                </a:tc>
              </a:tr>
              <a:tr h="862088">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 Черкасова О.Н.</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воспитатель</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с 07.11 по 02.12.2021г.</a:t>
                      </a:r>
                      <a:endParaRPr lang="ru-RU" sz="1050">
                        <a:effectLst/>
                        <a:latin typeface="Times New Roman" pitchFamily="18" charset="0"/>
                        <a:ea typeface="Calibri"/>
                        <a:cs typeface="Times New Roman" pitchFamily="18" charset="0"/>
                      </a:endParaRPr>
                    </a:p>
                  </a:txBody>
                  <a:tcPr marL="35139" marR="35139" marT="0" marB="0"/>
                </a:tc>
                <a:tc>
                  <a:txBody>
                    <a:bodyPr/>
                    <a:lstStyle/>
                    <a:p>
                      <a:pPr marL="20955" algn="just">
                        <a:lnSpc>
                          <a:spcPct val="115000"/>
                        </a:lnSpc>
                        <a:spcAft>
                          <a:spcPts val="0"/>
                        </a:spcAft>
                        <a:tabLst>
                          <a:tab pos="810260" algn="l"/>
                        </a:tabLst>
                      </a:pPr>
                      <a:r>
                        <a:rPr lang="ru-RU" sz="1050">
                          <a:effectLst/>
                          <a:latin typeface="Times New Roman" pitchFamily="18" charset="0"/>
                          <a:cs typeface="Times New Roman" pitchFamily="18" charset="0"/>
                        </a:rPr>
                        <a:t>«Педагогика и методика дошкольного образования в условиях реализации ФГОС ДО» </a:t>
                      </a:r>
                    </a:p>
                    <a:p>
                      <a:pPr marL="20955" algn="just">
                        <a:lnSpc>
                          <a:spcPct val="115000"/>
                        </a:lnSpc>
                        <a:spcAft>
                          <a:spcPts val="0"/>
                        </a:spcAft>
                        <a:tabLst>
                          <a:tab pos="810260" algn="l"/>
                        </a:tabLst>
                      </a:pPr>
                      <a:r>
                        <a:rPr lang="ru-RU" sz="1050">
                          <a:effectLst/>
                          <a:latin typeface="Times New Roman" pitchFamily="18" charset="0"/>
                          <a:cs typeface="Times New Roman" pitchFamily="18" charset="0"/>
                        </a:rPr>
                        <a:t>Объем 72 часа</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4379568258</a:t>
                      </a:r>
                    </a:p>
                    <a:p>
                      <a:pPr marL="21590" algn="just">
                        <a:lnSpc>
                          <a:spcPct val="115000"/>
                        </a:lnSpc>
                        <a:spcAft>
                          <a:spcPts val="0"/>
                        </a:spcAft>
                        <a:tabLst>
                          <a:tab pos="810260" algn="l"/>
                        </a:tabLst>
                      </a:pPr>
                      <a:r>
                        <a:rPr lang="ru-RU" sz="1050">
                          <a:effectLst/>
                          <a:latin typeface="Times New Roman" pitchFamily="18" charset="0"/>
                          <a:cs typeface="Times New Roman" pitchFamily="18" charset="0"/>
                        </a:rPr>
                        <a:t> № 0119092</a:t>
                      </a:r>
                      <a:endParaRPr lang="ru-RU" sz="1050">
                        <a:effectLst/>
                        <a:latin typeface="Times New Roman" pitchFamily="18" charset="0"/>
                        <a:ea typeface="Calibri"/>
                        <a:cs typeface="Times New Roman" pitchFamily="18" charset="0"/>
                      </a:endParaRPr>
                    </a:p>
                  </a:txBody>
                  <a:tcPr marL="35139" marR="35139" marT="0" marB="0"/>
                </a:tc>
              </a:tr>
              <a:tr h="862088">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Юсупова А.Р.</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воспитатель</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a:effectLst/>
                          <a:latin typeface="Times New Roman" pitchFamily="18" charset="0"/>
                          <a:cs typeface="Times New Roman" pitchFamily="18" charset="0"/>
                        </a:rPr>
                        <a:t>с 28.01 по 09.02.2022г.</a:t>
                      </a:r>
                      <a:endParaRPr lang="ru-RU" sz="1050">
                        <a:effectLst/>
                        <a:latin typeface="Times New Roman" pitchFamily="18" charset="0"/>
                        <a:ea typeface="Calibri"/>
                        <a:cs typeface="Times New Roman" pitchFamily="18" charset="0"/>
                      </a:endParaRPr>
                    </a:p>
                  </a:txBody>
                  <a:tcPr marL="35139" marR="35139" marT="0" marB="0"/>
                </a:tc>
                <a:tc>
                  <a:txBody>
                    <a:bodyPr/>
                    <a:lstStyle/>
                    <a:p>
                      <a:pPr marL="20955" algn="just">
                        <a:lnSpc>
                          <a:spcPct val="115000"/>
                        </a:lnSpc>
                        <a:spcAft>
                          <a:spcPts val="0"/>
                        </a:spcAft>
                        <a:tabLst>
                          <a:tab pos="810260" algn="l"/>
                        </a:tabLst>
                      </a:pPr>
                      <a:r>
                        <a:rPr lang="ru-RU" sz="1050">
                          <a:effectLst/>
                          <a:latin typeface="Times New Roman" pitchFamily="18" charset="0"/>
                          <a:cs typeface="Times New Roman" pitchFamily="18" charset="0"/>
                        </a:rPr>
                        <a:t>«Педагогика и методика дошкольного образования в условиях реализации ФГОС ДО»</a:t>
                      </a:r>
                    </a:p>
                    <a:p>
                      <a:pPr marL="20955" algn="just">
                        <a:lnSpc>
                          <a:spcPct val="115000"/>
                        </a:lnSpc>
                        <a:spcAft>
                          <a:spcPts val="0"/>
                        </a:spcAft>
                        <a:tabLst>
                          <a:tab pos="810260" algn="l"/>
                        </a:tabLst>
                      </a:pPr>
                      <a:r>
                        <a:rPr lang="ru-RU" sz="1050">
                          <a:effectLst/>
                          <a:latin typeface="Times New Roman" pitchFamily="18" charset="0"/>
                          <a:cs typeface="Times New Roman" pitchFamily="18" charset="0"/>
                        </a:rPr>
                        <a:t>Объем 72 часа</a:t>
                      </a:r>
                      <a:endParaRPr lang="ru-RU" sz="1050">
                        <a:effectLst/>
                        <a:latin typeface="Times New Roman" pitchFamily="18" charset="0"/>
                        <a:ea typeface="Calibri"/>
                        <a:cs typeface="Times New Roman" pitchFamily="18" charset="0"/>
                      </a:endParaRPr>
                    </a:p>
                  </a:txBody>
                  <a:tcPr marL="35139" marR="35139" marT="0" marB="0"/>
                </a:tc>
                <a:tc>
                  <a:txBody>
                    <a:bodyPr/>
                    <a:lstStyle/>
                    <a:p>
                      <a:pPr marL="21590" algn="just">
                        <a:lnSpc>
                          <a:spcPct val="115000"/>
                        </a:lnSpc>
                        <a:spcAft>
                          <a:spcPts val="0"/>
                        </a:spcAft>
                        <a:tabLst>
                          <a:tab pos="810260" algn="l"/>
                        </a:tabLst>
                      </a:pPr>
                      <a:r>
                        <a:rPr lang="ru-RU" sz="1050" dirty="0">
                          <a:effectLst/>
                          <a:latin typeface="Times New Roman" pitchFamily="18" charset="0"/>
                          <a:cs typeface="Times New Roman" pitchFamily="18" charset="0"/>
                        </a:rPr>
                        <a:t>4379574594</a:t>
                      </a:r>
                    </a:p>
                    <a:p>
                      <a:pPr marL="21590" algn="just">
                        <a:lnSpc>
                          <a:spcPct val="115000"/>
                        </a:lnSpc>
                        <a:spcAft>
                          <a:spcPts val="0"/>
                        </a:spcAft>
                        <a:tabLst>
                          <a:tab pos="810260" algn="l"/>
                        </a:tabLst>
                      </a:pPr>
                      <a:r>
                        <a:rPr lang="ru-RU" sz="1050" dirty="0">
                          <a:effectLst/>
                          <a:latin typeface="Times New Roman" pitchFamily="18" charset="0"/>
                          <a:cs typeface="Times New Roman" pitchFamily="18" charset="0"/>
                        </a:rPr>
                        <a:t>Рег. №0125428</a:t>
                      </a:r>
                      <a:endParaRPr lang="ru-RU" sz="1050" dirty="0">
                        <a:effectLst/>
                        <a:latin typeface="Times New Roman" pitchFamily="18" charset="0"/>
                        <a:ea typeface="Calibri"/>
                        <a:cs typeface="Times New Roman" pitchFamily="18" charset="0"/>
                      </a:endParaRPr>
                    </a:p>
                  </a:txBody>
                  <a:tcPr marL="35139" marR="35139" marT="0" marB="0"/>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87" descr="Рисунок6"/>
          <p:cNvPicPr>
            <a:picLocks noChangeAspect="1" noChangeArrowheads="1"/>
          </p:cNvPicPr>
          <p:nvPr/>
        </p:nvPicPr>
        <p:blipFill>
          <a:blip r:embed="rId2"/>
          <a:srcRect/>
          <a:stretch>
            <a:fillRect/>
          </a:stretch>
        </p:blipFill>
        <p:spPr bwMode="auto">
          <a:xfrm>
            <a:off x="-109538" y="-90488"/>
            <a:ext cx="9363076" cy="7038976"/>
          </a:xfrm>
          <a:prstGeom prst="rect">
            <a:avLst/>
          </a:prstGeom>
          <a:noFill/>
          <a:ln w="9525">
            <a:noFill/>
            <a:miter lim="800000"/>
            <a:headEnd/>
            <a:tailEnd/>
          </a:ln>
        </p:spPr>
      </p:pic>
      <p:sp>
        <p:nvSpPr>
          <p:cNvPr id="22531" name="Содержимое 2"/>
          <p:cNvSpPr>
            <a:spLocks noGrp="1"/>
          </p:cNvSpPr>
          <p:nvPr>
            <p:ph idx="1"/>
          </p:nvPr>
        </p:nvSpPr>
        <p:spPr>
          <a:xfrm>
            <a:off x="1187450" y="1196975"/>
            <a:ext cx="7956550" cy="5400675"/>
          </a:xfrm>
        </p:spPr>
        <p:txBody>
          <a:bodyPr/>
          <a:lstStyle/>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a:p>
            <a:pPr marL="0" indent="0" algn="ctr" eaLnBrk="1" hangingPunct="1">
              <a:buFont typeface="Arial" charset="0"/>
              <a:buNone/>
            </a:pPr>
            <a:endParaRPr lang="ru-RU" sz="2800" smtClean="0">
              <a:latin typeface="Times New Roman" pitchFamily="18" charset="0"/>
              <a:cs typeface="Times New Roman" pitchFamily="18" charset="0"/>
            </a:endParaRPr>
          </a:p>
        </p:txBody>
      </p:sp>
      <p:sp>
        <p:nvSpPr>
          <p:cNvPr id="3" name="Заголовок 2"/>
          <p:cNvSpPr>
            <a:spLocks noGrp="1"/>
          </p:cNvSpPr>
          <p:nvPr>
            <p:ph type="title"/>
          </p:nvPr>
        </p:nvSpPr>
        <p:spPr>
          <a:xfrm>
            <a:off x="457200" y="274638"/>
            <a:ext cx="8229600" cy="490066"/>
          </a:xfrm>
        </p:spPr>
        <p:txBody>
          <a:bodyPr/>
          <a:lstStyle/>
          <a:p>
            <a:r>
              <a:rPr lang="ru-RU" sz="2000" b="1" dirty="0">
                <a:latin typeface="Times New Roman" pitchFamily="18" charset="0"/>
                <a:cs typeface="Times New Roman" pitchFamily="18" charset="0"/>
              </a:rPr>
              <a:t>Дополнительное образование</a:t>
            </a:r>
            <a:endParaRPr lang="ru-RU" sz="2000" dirty="0">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622145540"/>
              </p:ext>
            </p:extLst>
          </p:nvPr>
        </p:nvGraphicFramePr>
        <p:xfrm>
          <a:off x="899592" y="908720"/>
          <a:ext cx="7632848" cy="5387340"/>
        </p:xfrm>
        <a:graphic>
          <a:graphicData uri="http://schemas.openxmlformats.org/drawingml/2006/table">
            <a:tbl>
              <a:tblPr firstRow="1" firstCol="1" lastRow="1" lastCol="1" bandRow="1" bandCol="1">
                <a:tableStyleId>{00A15C55-8517-42AA-B614-E9B94910E393}</a:tableStyleId>
              </a:tblPr>
              <a:tblGrid>
                <a:gridCol w="613000"/>
                <a:gridCol w="2233659"/>
                <a:gridCol w="1595146"/>
                <a:gridCol w="1063929"/>
                <a:gridCol w="663270"/>
                <a:gridCol w="1463844"/>
              </a:tblGrid>
              <a:tr h="583948">
                <a:tc>
                  <a:txBody>
                    <a:bodyPr/>
                    <a:lstStyle/>
                    <a:p>
                      <a:pPr algn="ctr">
                        <a:lnSpc>
                          <a:spcPct val="115000"/>
                        </a:lnSpc>
                        <a:spcBef>
                          <a:spcPts val="1000"/>
                        </a:spcBef>
                        <a:spcAft>
                          <a:spcPts val="1000"/>
                        </a:spcAft>
                      </a:pPr>
                      <a:r>
                        <a:rPr lang="ru-RU" sz="1000" dirty="0">
                          <a:effectLst/>
                        </a:rPr>
                        <a:t>  п\п</a:t>
                      </a:r>
                      <a:endParaRPr lang="ru-RU" sz="1000" dirty="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ru-RU" sz="1000" dirty="0">
                          <a:effectLst/>
                        </a:rPr>
                        <a:t>Наименование </a:t>
                      </a:r>
                      <a:r>
                        <a:rPr lang="ru-RU" sz="1000" dirty="0" err="1">
                          <a:effectLst/>
                        </a:rPr>
                        <a:t>кр</a:t>
                      </a:r>
                      <a:r>
                        <a:rPr lang="en-US" sz="1000" dirty="0" err="1">
                          <a:effectLst/>
                        </a:rPr>
                        <a:t>ужка</a:t>
                      </a:r>
                      <a:endParaRPr lang="ru-RU" sz="1000" dirty="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Руководитель</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Платные  </a:t>
                      </a:r>
                      <a:endParaRPr lang="ru-RU" sz="1000">
                        <a:effectLst/>
                      </a:endParaRPr>
                    </a:p>
                    <a:p>
                      <a:pPr algn="ctr">
                        <a:lnSpc>
                          <a:spcPct val="115000"/>
                        </a:lnSpc>
                        <a:spcBef>
                          <a:spcPts val="1000"/>
                        </a:spcBef>
                        <a:spcAft>
                          <a:spcPts val="1000"/>
                        </a:spcAft>
                      </a:pPr>
                      <a:r>
                        <a:rPr lang="en-US" sz="1000">
                          <a:effectLst/>
                        </a:rPr>
                        <a:t>(П) Бесплатные (Б)</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Количество детей</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ru-RU" sz="1000">
                          <a:effectLst/>
                        </a:rPr>
                        <a:t>Отчетное мероприятие</a:t>
                      </a:r>
                      <a:endParaRPr lang="ru-RU" sz="1000">
                        <a:effectLst/>
                        <a:latin typeface="Times New Roman" pitchFamily="18" charset="0"/>
                        <a:ea typeface="Calibri"/>
                        <a:cs typeface="Times New Roman" pitchFamily="18" charset="0"/>
                      </a:endParaRPr>
                    </a:p>
                  </a:txBody>
                  <a:tcPr marL="20015" marR="20015" marT="0" marB="0"/>
                </a:tc>
              </a:tr>
              <a:tr h="1037964">
                <a:tc>
                  <a:txBody>
                    <a:bodyPr/>
                    <a:lstStyle/>
                    <a:p>
                      <a:pPr algn="l">
                        <a:lnSpc>
                          <a:spcPct val="115000"/>
                        </a:lnSpc>
                        <a:spcBef>
                          <a:spcPts val="1000"/>
                        </a:spcBef>
                        <a:spcAft>
                          <a:spcPts val="1000"/>
                        </a:spcAft>
                      </a:pPr>
                      <a:r>
                        <a:rPr lang="en-US" sz="1000">
                          <a:effectLst/>
                        </a:rPr>
                        <a:t>1</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ru-RU" sz="1000" dirty="0">
                          <a:effectLst/>
                        </a:rPr>
                        <a:t> «Счастливый английский» обучение английскому языку</a:t>
                      </a:r>
                      <a:endParaRPr lang="ru-RU" sz="1000" dirty="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ru-RU" sz="1000" dirty="0">
                          <a:effectLst/>
                        </a:rPr>
                        <a:t> </a:t>
                      </a:r>
                      <a:r>
                        <a:rPr lang="ru-RU" sz="1000" dirty="0" err="1">
                          <a:effectLst/>
                        </a:rPr>
                        <a:t>Берестова</a:t>
                      </a:r>
                      <a:r>
                        <a:rPr lang="ru-RU" sz="1000" dirty="0">
                          <a:effectLst/>
                        </a:rPr>
                        <a:t> В.В., учитель иностранного (английского языка)</a:t>
                      </a:r>
                    </a:p>
                    <a:p>
                      <a:pPr algn="l">
                        <a:lnSpc>
                          <a:spcPct val="115000"/>
                        </a:lnSpc>
                        <a:spcBef>
                          <a:spcPts val="1000"/>
                        </a:spcBef>
                        <a:spcAft>
                          <a:spcPts val="1000"/>
                        </a:spcAft>
                      </a:pPr>
                      <a:r>
                        <a:rPr lang="ru-RU" sz="1000" dirty="0">
                          <a:effectLst/>
                        </a:rPr>
                        <a:t> </a:t>
                      </a:r>
                      <a:endParaRPr lang="ru-RU" sz="1000" dirty="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П</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ru-RU" sz="1000">
                          <a:effectLst/>
                        </a:rPr>
                        <a:t>52</a:t>
                      </a:r>
                      <a:endParaRPr lang="ru-RU" sz="1000">
                        <a:effectLst/>
                        <a:latin typeface="Times New Roman" pitchFamily="18" charset="0"/>
                        <a:ea typeface="Calibri"/>
                        <a:cs typeface="Times New Roman" pitchFamily="18" charset="0"/>
                      </a:endParaRPr>
                    </a:p>
                  </a:txBody>
                  <a:tcPr marL="20015" marR="20015" marT="0" marB="0" anchor="ctr"/>
                </a:tc>
                <a:tc>
                  <a:txBody>
                    <a:bodyPr/>
                    <a:lstStyle/>
                    <a:p>
                      <a:pPr algn="ctr">
                        <a:lnSpc>
                          <a:spcPct val="100000"/>
                        </a:lnSpc>
                        <a:spcBef>
                          <a:spcPts val="1000"/>
                        </a:spcBef>
                        <a:spcAft>
                          <a:spcPts val="1000"/>
                        </a:spcAft>
                      </a:pPr>
                      <a:r>
                        <a:rPr lang="ru-RU" sz="1000" dirty="0">
                          <a:effectLst/>
                        </a:rPr>
                        <a:t>Итоговое занятие «Путешествие в страну английского </a:t>
                      </a:r>
                      <a:r>
                        <a:rPr lang="ru-RU" sz="1000" dirty="0" smtClean="0">
                          <a:effectLst/>
                        </a:rPr>
                        <a:t>языка</a:t>
                      </a:r>
                    </a:p>
                    <a:p>
                      <a:pPr algn="ctr">
                        <a:lnSpc>
                          <a:spcPct val="100000"/>
                        </a:lnSpc>
                        <a:spcBef>
                          <a:spcPts val="1000"/>
                        </a:spcBef>
                        <a:spcAft>
                          <a:spcPts val="1000"/>
                        </a:spcAft>
                      </a:pPr>
                      <a:r>
                        <a:rPr lang="ru-RU" sz="1000" dirty="0" smtClean="0">
                          <a:effectLst/>
                        </a:rPr>
                        <a:t>24.05.22</a:t>
                      </a:r>
                      <a:endParaRPr lang="ru-RU" sz="1000" dirty="0">
                        <a:effectLst/>
                      </a:endParaRPr>
                    </a:p>
                    <a:p>
                      <a:pPr algn="ctr">
                        <a:lnSpc>
                          <a:spcPct val="100000"/>
                        </a:lnSpc>
                        <a:spcBef>
                          <a:spcPts val="1000"/>
                        </a:spcBef>
                        <a:spcAft>
                          <a:spcPts val="1000"/>
                        </a:spcAft>
                      </a:pPr>
                      <a:r>
                        <a:rPr lang="ru-RU" sz="1000" dirty="0" smtClean="0">
                          <a:effectLst/>
                        </a:rPr>
                        <a:t>12.00-12.30</a:t>
                      </a:r>
                    </a:p>
                    <a:p>
                      <a:pPr algn="ctr">
                        <a:lnSpc>
                          <a:spcPct val="100000"/>
                        </a:lnSpc>
                        <a:spcBef>
                          <a:spcPts val="1000"/>
                        </a:spcBef>
                        <a:spcAft>
                          <a:spcPts val="1000"/>
                        </a:spcAft>
                      </a:pPr>
                      <a:r>
                        <a:rPr lang="ru-RU" sz="1000" dirty="0" smtClean="0">
                          <a:effectLst/>
                        </a:rPr>
                        <a:t>12.30-13.00</a:t>
                      </a:r>
                      <a:endParaRPr lang="ru-RU" sz="1000" dirty="0">
                        <a:effectLst/>
                        <a:latin typeface="Times New Roman" pitchFamily="18" charset="0"/>
                        <a:ea typeface="Calibri"/>
                        <a:cs typeface="Times New Roman" pitchFamily="18" charset="0"/>
                      </a:endParaRPr>
                    </a:p>
                  </a:txBody>
                  <a:tcPr marL="20015" marR="20015" marT="0" marB="0"/>
                </a:tc>
              </a:tr>
              <a:tr h="1041234">
                <a:tc>
                  <a:txBody>
                    <a:bodyPr/>
                    <a:lstStyle/>
                    <a:p>
                      <a:pPr marL="228600" algn="l">
                        <a:lnSpc>
                          <a:spcPct val="115000"/>
                        </a:lnSpc>
                        <a:spcBef>
                          <a:spcPts val="1000"/>
                        </a:spcBef>
                        <a:spcAft>
                          <a:spcPts val="1000"/>
                        </a:spcAft>
                      </a:pPr>
                      <a:r>
                        <a:rPr lang="en-US" sz="1000">
                          <a:effectLst/>
                        </a:rPr>
                        <a:t>2</a:t>
                      </a:r>
                      <a:endParaRPr lang="ru-RU" sz="1000">
                        <a:effectLst/>
                        <a:latin typeface="Times New Roman" pitchFamily="18" charset="0"/>
                        <a:ea typeface="Calibri"/>
                        <a:cs typeface="Times New Roman" pitchFamily="18" charset="0"/>
                      </a:endParaRPr>
                    </a:p>
                  </a:txBody>
                  <a:tcPr marL="20015" marR="20015" marT="0" marB="0"/>
                </a:tc>
                <a:tc>
                  <a:txBody>
                    <a:bodyPr/>
                    <a:lstStyle/>
                    <a:p>
                      <a:pPr marL="228600" algn="just">
                        <a:lnSpc>
                          <a:spcPct val="115000"/>
                        </a:lnSpc>
                        <a:spcBef>
                          <a:spcPts val="1000"/>
                        </a:spcBef>
                        <a:spcAft>
                          <a:spcPts val="1000"/>
                        </a:spcAft>
                      </a:pPr>
                      <a:r>
                        <a:rPr lang="ru-RU" sz="1000">
                          <a:effectLst/>
                        </a:rPr>
                        <a:t>«Художникпи-экспериментаторы»</a:t>
                      </a:r>
                    </a:p>
                    <a:p>
                      <a:pPr marL="228600" algn="l">
                        <a:lnSpc>
                          <a:spcPct val="115000"/>
                        </a:lnSpc>
                        <a:spcBef>
                          <a:spcPts val="1000"/>
                        </a:spcBef>
                        <a:spcAft>
                          <a:spcPts val="1000"/>
                        </a:spcAft>
                      </a:pPr>
                      <a:r>
                        <a:rPr lang="ru-RU" sz="1000">
                          <a:effectLst/>
                        </a:rPr>
                        <a:t> (нетрадиционные техники рисования)</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ru-RU" sz="1000" dirty="0">
                          <a:effectLst/>
                        </a:rPr>
                        <a:t> </a:t>
                      </a:r>
                      <a:r>
                        <a:rPr lang="en-US" sz="1000" dirty="0" err="1">
                          <a:effectLst/>
                        </a:rPr>
                        <a:t>Юсупова</a:t>
                      </a:r>
                      <a:r>
                        <a:rPr lang="en-US" sz="1000" dirty="0">
                          <a:effectLst/>
                        </a:rPr>
                        <a:t> А.Р.,</a:t>
                      </a:r>
                      <a:endParaRPr lang="ru-RU" sz="1000" dirty="0">
                        <a:effectLst/>
                      </a:endParaRPr>
                    </a:p>
                    <a:p>
                      <a:pPr algn="l">
                        <a:lnSpc>
                          <a:spcPct val="115000"/>
                        </a:lnSpc>
                        <a:spcBef>
                          <a:spcPts val="1000"/>
                        </a:spcBef>
                        <a:spcAft>
                          <a:spcPts val="1000"/>
                        </a:spcAft>
                      </a:pPr>
                      <a:r>
                        <a:rPr lang="en-US" sz="1000" dirty="0" err="1">
                          <a:effectLst/>
                        </a:rPr>
                        <a:t>воспитатель</a:t>
                      </a:r>
                      <a:endParaRPr lang="ru-RU" sz="1000" dirty="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dirty="0">
                          <a:effectLst/>
                        </a:rPr>
                        <a:t>П</a:t>
                      </a:r>
                      <a:endParaRPr lang="ru-RU" sz="1000" dirty="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dirty="0">
                          <a:effectLst/>
                        </a:rPr>
                        <a:t>13</a:t>
                      </a:r>
                      <a:endParaRPr lang="ru-RU" sz="1000" dirty="0">
                        <a:effectLst/>
                        <a:latin typeface="Times New Roman" pitchFamily="18" charset="0"/>
                        <a:ea typeface="Calibri"/>
                        <a:cs typeface="Times New Roman" pitchFamily="18" charset="0"/>
                      </a:endParaRPr>
                    </a:p>
                  </a:txBody>
                  <a:tcPr marL="20015" marR="20015" marT="0" marB="0" anchor="ctr"/>
                </a:tc>
                <a:tc>
                  <a:txBody>
                    <a:bodyPr/>
                    <a:lstStyle/>
                    <a:p>
                      <a:pPr algn="ctr">
                        <a:lnSpc>
                          <a:spcPct val="115000"/>
                        </a:lnSpc>
                        <a:spcBef>
                          <a:spcPts val="1000"/>
                        </a:spcBef>
                        <a:spcAft>
                          <a:spcPts val="1000"/>
                        </a:spcAft>
                      </a:pPr>
                      <a:r>
                        <a:rPr lang="ru-RU" sz="1000" dirty="0">
                          <a:effectLst/>
                        </a:rPr>
                        <a:t>Открытый показ итогового занятия «Весенние цветы»</a:t>
                      </a:r>
                    </a:p>
                    <a:p>
                      <a:pPr algn="ctr">
                        <a:lnSpc>
                          <a:spcPct val="115000"/>
                        </a:lnSpc>
                        <a:spcBef>
                          <a:spcPts val="1000"/>
                        </a:spcBef>
                        <a:spcAft>
                          <a:spcPts val="1000"/>
                        </a:spcAft>
                      </a:pPr>
                      <a:r>
                        <a:rPr lang="ru-RU" sz="1000" dirty="0">
                          <a:effectLst/>
                        </a:rPr>
                        <a:t>24.05.22г.</a:t>
                      </a:r>
                    </a:p>
                    <a:p>
                      <a:pPr algn="ctr">
                        <a:lnSpc>
                          <a:spcPct val="115000"/>
                        </a:lnSpc>
                        <a:spcBef>
                          <a:spcPts val="1000"/>
                        </a:spcBef>
                        <a:spcAft>
                          <a:spcPts val="1000"/>
                        </a:spcAft>
                      </a:pPr>
                      <a:r>
                        <a:rPr lang="ru-RU" sz="1000" dirty="0">
                          <a:effectLst/>
                        </a:rPr>
                        <a:t>10.00-10.20</a:t>
                      </a:r>
                      <a:endParaRPr lang="ru-RU" sz="1000" dirty="0">
                        <a:effectLst/>
                        <a:latin typeface="Times New Roman" pitchFamily="18" charset="0"/>
                        <a:ea typeface="Calibri"/>
                        <a:cs typeface="Times New Roman" pitchFamily="18" charset="0"/>
                      </a:endParaRPr>
                    </a:p>
                  </a:txBody>
                  <a:tcPr marL="20015" marR="20015" marT="0" marB="0"/>
                </a:tc>
              </a:tr>
              <a:tr h="457286">
                <a:tc>
                  <a:txBody>
                    <a:bodyPr/>
                    <a:lstStyle/>
                    <a:p>
                      <a:pPr algn="l">
                        <a:lnSpc>
                          <a:spcPct val="115000"/>
                        </a:lnSpc>
                        <a:spcBef>
                          <a:spcPts val="1000"/>
                        </a:spcBef>
                        <a:spcAft>
                          <a:spcPts val="1000"/>
                        </a:spcAft>
                      </a:pPr>
                      <a:r>
                        <a:rPr lang="en-US" sz="1000">
                          <a:effectLst/>
                        </a:rPr>
                        <a:t>3</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en-US" sz="1000">
                          <a:effectLst/>
                        </a:rPr>
                        <a:t> «Мукасолька»</a:t>
                      </a:r>
                      <a:endParaRPr lang="ru-RU" sz="1000">
                        <a:effectLst/>
                      </a:endParaRPr>
                    </a:p>
                    <a:p>
                      <a:pPr algn="l">
                        <a:lnSpc>
                          <a:spcPct val="115000"/>
                        </a:lnSpc>
                        <a:spcBef>
                          <a:spcPts val="1000"/>
                        </a:spcBef>
                        <a:spcAft>
                          <a:spcPts val="1000"/>
                        </a:spcAft>
                      </a:pPr>
                      <a:r>
                        <a:rPr lang="en-US" sz="1000">
                          <a:effectLst/>
                        </a:rPr>
                        <a:t>тестопластика</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en-US" sz="1000">
                          <a:effectLst/>
                        </a:rPr>
                        <a:t> Бурцева О.В..,</a:t>
                      </a:r>
                      <a:endParaRPr lang="ru-RU" sz="1000">
                        <a:effectLst/>
                      </a:endParaRPr>
                    </a:p>
                    <a:p>
                      <a:pPr algn="l">
                        <a:lnSpc>
                          <a:spcPct val="115000"/>
                        </a:lnSpc>
                        <a:spcBef>
                          <a:spcPts val="1000"/>
                        </a:spcBef>
                        <a:spcAft>
                          <a:spcPts val="1000"/>
                        </a:spcAft>
                      </a:pPr>
                      <a:r>
                        <a:rPr lang="en-US" sz="1000">
                          <a:effectLst/>
                        </a:rPr>
                        <a:t>воспитатель</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П</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13</a:t>
                      </a:r>
                      <a:endParaRPr lang="ru-RU" sz="1000">
                        <a:effectLst/>
                        <a:latin typeface="Times New Roman" pitchFamily="18" charset="0"/>
                        <a:ea typeface="Calibri"/>
                        <a:cs typeface="Times New Roman" pitchFamily="18" charset="0"/>
                      </a:endParaRPr>
                    </a:p>
                  </a:txBody>
                  <a:tcPr marL="20015" marR="20015" marT="0" marB="0" anchor="ctr"/>
                </a:tc>
                <a:tc>
                  <a:txBody>
                    <a:bodyPr/>
                    <a:lstStyle/>
                    <a:p>
                      <a:pPr algn="ctr">
                        <a:lnSpc>
                          <a:spcPct val="115000"/>
                        </a:lnSpc>
                        <a:spcBef>
                          <a:spcPts val="1000"/>
                        </a:spcBef>
                        <a:spcAft>
                          <a:spcPts val="1000"/>
                        </a:spcAft>
                      </a:pPr>
                      <a:r>
                        <a:rPr lang="ru-RU" sz="1000" dirty="0">
                          <a:effectLst/>
                        </a:rPr>
                        <a:t>Итоговое занятие «Птички невелички»</a:t>
                      </a:r>
                      <a:endParaRPr lang="ru-RU" sz="1000" dirty="0">
                        <a:effectLst/>
                        <a:latin typeface="Times New Roman" pitchFamily="18" charset="0"/>
                        <a:ea typeface="Calibri"/>
                        <a:cs typeface="Times New Roman" pitchFamily="18" charset="0"/>
                      </a:endParaRPr>
                    </a:p>
                  </a:txBody>
                  <a:tcPr marL="20015" marR="20015" marT="0" marB="0"/>
                </a:tc>
              </a:tr>
              <a:tr h="914573">
                <a:tc>
                  <a:txBody>
                    <a:bodyPr/>
                    <a:lstStyle/>
                    <a:p>
                      <a:pPr algn="l">
                        <a:lnSpc>
                          <a:spcPct val="115000"/>
                        </a:lnSpc>
                        <a:spcBef>
                          <a:spcPts val="1000"/>
                        </a:spcBef>
                        <a:spcAft>
                          <a:spcPts val="1000"/>
                        </a:spcAft>
                      </a:pPr>
                      <a:r>
                        <a:rPr lang="en-US" sz="1000">
                          <a:effectLst/>
                        </a:rPr>
                        <a:t>4</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en-US" sz="1000">
                          <a:effectLst/>
                        </a:rPr>
                        <a:t>  Вокально-хоровое пение</a:t>
                      </a:r>
                      <a:endParaRPr lang="ru-RU" sz="1000">
                        <a:effectLst/>
                        <a:latin typeface="Times New Roman" pitchFamily="18" charset="0"/>
                        <a:ea typeface="Calibri"/>
                        <a:cs typeface="Times New Roman" pitchFamily="18" charset="0"/>
                      </a:endParaRPr>
                    </a:p>
                  </a:txBody>
                  <a:tcPr marL="20015" marR="20015" marT="0" marB="0"/>
                </a:tc>
                <a:tc>
                  <a:txBody>
                    <a:bodyPr/>
                    <a:lstStyle/>
                    <a:p>
                      <a:pPr algn="l">
                        <a:lnSpc>
                          <a:spcPct val="115000"/>
                        </a:lnSpc>
                        <a:spcBef>
                          <a:spcPts val="1000"/>
                        </a:spcBef>
                        <a:spcAft>
                          <a:spcPts val="1000"/>
                        </a:spcAft>
                      </a:pPr>
                      <a:r>
                        <a:rPr lang="ru-RU" sz="1000">
                          <a:effectLst/>
                        </a:rPr>
                        <a:t>Сорокина Л.Н.,</a:t>
                      </a:r>
                    </a:p>
                    <a:p>
                      <a:pPr algn="l">
                        <a:lnSpc>
                          <a:spcPct val="115000"/>
                        </a:lnSpc>
                        <a:spcBef>
                          <a:spcPts val="1000"/>
                        </a:spcBef>
                        <a:spcAft>
                          <a:spcPts val="1000"/>
                        </a:spcAft>
                      </a:pPr>
                      <a:r>
                        <a:rPr lang="ru-RU" sz="1000">
                          <a:effectLst/>
                        </a:rPr>
                        <a:t>музыкальный руководитель</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П</a:t>
                      </a:r>
                      <a:endParaRPr lang="ru-RU" sz="1000">
                        <a:effectLst/>
                        <a:latin typeface="Times New Roman" pitchFamily="18" charset="0"/>
                        <a:ea typeface="Calibri"/>
                        <a:cs typeface="Times New Roman" pitchFamily="18" charset="0"/>
                      </a:endParaRPr>
                    </a:p>
                  </a:txBody>
                  <a:tcPr marL="20015" marR="20015" marT="0" marB="0"/>
                </a:tc>
                <a:tc>
                  <a:txBody>
                    <a:bodyPr/>
                    <a:lstStyle/>
                    <a:p>
                      <a:pPr algn="ctr">
                        <a:lnSpc>
                          <a:spcPct val="115000"/>
                        </a:lnSpc>
                        <a:spcBef>
                          <a:spcPts val="1000"/>
                        </a:spcBef>
                        <a:spcAft>
                          <a:spcPts val="1000"/>
                        </a:spcAft>
                      </a:pPr>
                      <a:r>
                        <a:rPr lang="en-US" sz="1000">
                          <a:effectLst/>
                        </a:rPr>
                        <a:t>11</a:t>
                      </a:r>
                      <a:endParaRPr lang="ru-RU" sz="1000">
                        <a:effectLst/>
                        <a:latin typeface="Times New Roman" pitchFamily="18" charset="0"/>
                        <a:ea typeface="Calibri"/>
                        <a:cs typeface="Times New Roman" pitchFamily="18" charset="0"/>
                      </a:endParaRPr>
                    </a:p>
                  </a:txBody>
                  <a:tcPr marL="20015" marR="20015" marT="0" marB="0" anchor="ctr"/>
                </a:tc>
                <a:tc>
                  <a:txBody>
                    <a:bodyPr/>
                    <a:lstStyle/>
                    <a:p>
                      <a:pPr algn="ctr">
                        <a:lnSpc>
                          <a:spcPct val="100000"/>
                        </a:lnSpc>
                        <a:spcBef>
                          <a:spcPts val="1000"/>
                        </a:spcBef>
                        <a:spcAft>
                          <a:spcPts val="1000"/>
                        </a:spcAft>
                      </a:pPr>
                      <a:r>
                        <a:rPr lang="ru-RU" sz="1000" dirty="0">
                          <a:effectLst/>
                        </a:rPr>
                        <a:t>Отчетный концерт «День Победы»  </a:t>
                      </a:r>
                    </a:p>
                    <a:p>
                      <a:pPr algn="ctr">
                        <a:lnSpc>
                          <a:spcPct val="100000"/>
                        </a:lnSpc>
                        <a:spcBef>
                          <a:spcPts val="1000"/>
                        </a:spcBef>
                        <a:spcAft>
                          <a:spcPts val="1000"/>
                        </a:spcAft>
                      </a:pPr>
                      <a:r>
                        <a:rPr lang="ru-RU" sz="1000" dirty="0" smtClean="0">
                          <a:effectLst/>
                        </a:rPr>
                        <a:t>04.05.22г.</a:t>
                      </a:r>
                    </a:p>
                    <a:p>
                      <a:pPr algn="ctr">
                        <a:lnSpc>
                          <a:spcPct val="100000"/>
                        </a:lnSpc>
                        <a:spcBef>
                          <a:spcPts val="1000"/>
                        </a:spcBef>
                        <a:spcAft>
                          <a:spcPts val="1000"/>
                        </a:spcAft>
                      </a:pPr>
                      <a:r>
                        <a:rPr lang="ru-RU" sz="1000" dirty="0" smtClean="0">
                          <a:effectLst/>
                        </a:rPr>
                        <a:t>10.00-10.25 </a:t>
                      </a:r>
                      <a:endParaRPr lang="ru-RU" sz="1000" dirty="0">
                        <a:effectLst/>
                        <a:latin typeface="Times New Roman" pitchFamily="18" charset="0"/>
                        <a:ea typeface="Calibri"/>
                        <a:cs typeface="Times New Roman" pitchFamily="18" charset="0"/>
                      </a:endParaRPr>
                    </a:p>
                  </a:txBody>
                  <a:tcPr marL="20015" marR="20015" marT="0" marB="0"/>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87" descr="Рисунок6"/>
          <p:cNvPicPr>
            <a:picLocks noChangeAspect="1" noChangeArrowheads="1"/>
          </p:cNvPicPr>
          <p:nvPr/>
        </p:nvPicPr>
        <p:blipFill>
          <a:blip r:embed="rId2"/>
          <a:srcRect/>
          <a:stretch>
            <a:fillRect/>
          </a:stretch>
        </p:blipFill>
        <p:spPr bwMode="auto">
          <a:xfrm>
            <a:off x="-109538" y="-90488"/>
            <a:ext cx="9363076" cy="7038976"/>
          </a:xfrm>
          <a:prstGeom prst="rect">
            <a:avLst/>
          </a:prstGeom>
          <a:noFill/>
          <a:ln w="9525">
            <a:noFill/>
            <a:miter lim="800000"/>
            <a:headEnd/>
            <a:tailEnd/>
          </a:ln>
        </p:spPr>
      </p:pic>
      <p:graphicFrame>
        <p:nvGraphicFramePr>
          <p:cNvPr id="3" name="Таблица 2"/>
          <p:cNvGraphicFramePr>
            <a:graphicFrameLocks noGrp="1"/>
          </p:cNvGraphicFramePr>
          <p:nvPr>
            <p:extLst>
              <p:ext uri="{D42A27DB-BD31-4B8C-83A1-F6EECF244321}">
                <p14:modId xmlns:p14="http://schemas.microsoft.com/office/powerpoint/2010/main" val="1539363062"/>
              </p:ext>
            </p:extLst>
          </p:nvPr>
        </p:nvGraphicFramePr>
        <p:xfrm>
          <a:off x="827583" y="692697"/>
          <a:ext cx="7488833" cy="5328590"/>
        </p:xfrm>
        <a:graphic>
          <a:graphicData uri="http://schemas.openxmlformats.org/drawingml/2006/table">
            <a:tbl>
              <a:tblPr firstRow="1" firstCol="1" lastRow="1" lastCol="1" bandRow="1" bandCol="1">
                <a:tableStyleId>{00A15C55-8517-42AA-B614-E9B94910E393}</a:tableStyleId>
              </a:tblPr>
              <a:tblGrid>
                <a:gridCol w="601788"/>
                <a:gridCol w="1248508"/>
                <a:gridCol w="1983616"/>
                <a:gridCol w="939879"/>
                <a:gridCol w="626831"/>
                <a:gridCol w="2088211"/>
              </a:tblGrid>
              <a:tr h="926711">
                <a:tc>
                  <a:txBody>
                    <a:bodyPr/>
                    <a:lstStyle/>
                    <a:p>
                      <a:pPr algn="l">
                        <a:lnSpc>
                          <a:spcPct val="115000"/>
                        </a:lnSpc>
                        <a:spcAft>
                          <a:spcPts val="0"/>
                        </a:spcAft>
                      </a:pPr>
                      <a:r>
                        <a:rPr lang="ru-RU" sz="1100" dirty="0">
                          <a:effectLst/>
                        </a:rPr>
                        <a:t>5</a:t>
                      </a:r>
                      <a:endParaRPr lang="ru-RU" sz="1100" dirty="0">
                        <a:effectLst/>
                        <a:latin typeface="Times New Roman"/>
                        <a:ea typeface="Calibri"/>
                      </a:endParaRPr>
                    </a:p>
                  </a:txBody>
                  <a:tcPr marL="64168" marR="64168" marT="0" marB="0"/>
                </a:tc>
                <a:tc>
                  <a:txBody>
                    <a:bodyPr/>
                    <a:lstStyle/>
                    <a:p>
                      <a:pPr algn="l">
                        <a:lnSpc>
                          <a:spcPct val="115000"/>
                        </a:lnSpc>
                        <a:spcAft>
                          <a:spcPts val="0"/>
                        </a:spcAft>
                      </a:pPr>
                      <a:r>
                        <a:rPr lang="ru-RU" sz="1100">
                          <a:effectLst/>
                        </a:rPr>
                        <a:t> «Абвгдейка» </a:t>
                      </a:r>
                    </a:p>
                    <a:p>
                      <a:pPr algn="l">
                        <a:lnSpc>
                          <a:spcPct val="115000"/>
                        </a:lnSpc>
                        <a:spcAft>
                          <a:spcPts val="0"/>
                        </a:spcAft>
                      </a:pPr>
                      <a:r>
                        <a:rPr lang="ru-RU" sz="1100">
                          <a:effectLst/>
                        </a:rPr>
                        <a:t>Подготовка к школе</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ru-RU" sz="1100" dirty="0">
                          <a:effectLst/>
                        </a:rPr>
                        <a:t> Черкасова О.Н.,</a:t>
                      </a:r>
                    </a:p>
                    <a:p>
                      <a:pPr algn="l">
                        <a:lnSpc>
                          <a:spcPct val="115000"/>
                        </a:lnSpc>
                        <a:spcAft>
                          <a:spcPts val="0"/>
                        </a:spcAft>
                      </a:pPr>
                      <a:r>
                        <a:rPr lang="ru-RU" sz="1100" dirty="0">
                          <a:effectLst/>
                        </a:rPr>
                        <a:t>воспитатель</a:t>
                      </a:r>
                      <a:endParaRPr lang="ru-RU" sz="1100" dirty="0">
                        <a:effectLst/>
                        <a:latin typeface="Times New Roman"/>
                        <a:ea typeface="Calibri"/>
                      </a:endParaRPr>
                    </a:p>
                  </a:txBody>
                  <a:tcPr marL="64168" marR="64168" marT="0" marB="0"/>
                </a:tc>
                <a:tc>
                  <a:txBody>
                    <a:bodyPr/>
                    <a:lstStyle/>
                    <a:p>
                      <a:pPr algn="ctr">
                        <a:lnSpc>
                          <a:spcPct val="115000"/>
                        </a:lnSpc>
                        <a:spcAft>
                          <a:spcPts val="0"/>
                        </a:spcAft>
                      </a:pPr>
                      <a:r>
                        <a:rPr lang="ru-RU" sz="1100">
                          <a:effectLst/>
                        </a:rPr>
                        <a:t>П</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ru-RU" sz="1100">
                          <a:effectLst/>
                        </a:rPr>
                        <a:t> </a:t>
                      </a:r>
                    </a:p>
                    <a:p>
                      <a:pPr algn="ctr">
                        <a:lnSpc>
                          <a:spcPct val="115000"/>
                        </a:lnSpc>
                        <a:spcAft>
                          <a:spcPts val="0"/>
                        </a:spcAft>
                      </a:pPr>
                      <a:r>
                        <a:rPr lang="ru-RU" sz="1100">
                          <a:effectLst/>
                        </a:rPr>
                        <a:t>15</a:t>
                      </a:r>
                      <a:endParaRPr lang="ru-RU" sz="1100">
                        <a:effectLst/>
                        <a:latin typeface="Times New Roman"/>
                        <a:ea typeface="Calibri"/>
                      </a:endParaRPr>
                    </a:p>
                  </a:txBody>
                  <a:tcPr marL="64168" marR="64168" marT="0" marB="0" anchor="ctr"/>
                </a:tc>
                <a:tc>
                  <a:txBody>
                    <a:bodyPr/>
                    <a:lstStyle/>
                    <a:p>
                      <a:pPr algn="ctr">
                        <a:lnSpc>
                          <a:spcPct val="115000"/>
                        </a:lnSpc>
                        <a:spcAft>
                          <a:spcPts val="0"/>
                        </a:spcAft>
                      </a:pPr>
                      <a:r>
                        <a:rPr lang="ru-RU" sz="1100">
                          <a:effectLst/>
                        </a:rPr>
                        <a:t>Итоговое занятие «По дороге к азбуке»</a:t>
                      </a:r>
                    </a:p>
                    <a:p>
                      <a:pPr algn="ctr">
                        <a:lnSpc>
                          <a:spcPct val="115000"/>
                        </a:lnSpc>
                        <a:spcAft>
                          <a:spcPts val="0"/>
                        </a:spcAft>
                      </a:pPr>
                      <a:r>
                        <a:rPr lang="ru-RU" sz="1100">
                          <a:effectLst/>
                        </a:rPr>
                        <a:t>21.04.22г</a:t>
                      </a:r>
                    </a:p>
                    <a:p>
                      <a:pPr algn="ctr">
                        <a:lnSpc>
                          <a:spcPct val="115000"/>
                        </a:lnSpc>
                        <a:spcAft>
                          <a:spcPts val="0"/>
                        </a:spcAft>
                      </a:pPr>
                      <a:r>
                        <a:rPr lang="ru-RU" sz="1100">
                          <a:effectLst/>
                        </a:rPr>
                        <a:t>16.00-16.30</a:t>
                      </a:r>
                      <a:endParaRPr lang="ru-RU" sz="1100">
                        <a:effectLst/>
                        <a:latin typeface="Times New Roman"/>
                        <a:ea typeface="Calibri"/>
                      </a:endParaRPr>
                    </a:p>
                  </a:txBody>
                  <a:tcPr marL="64168" marR="64168" marT="0" marB="0"/>
                </a:tc>
              </a:tr>
              <a:tr h="1390067">
                <a:tc>
                  <a:txBody>
                    <a:bodyPr/>
                    <a:lstStyle/>
                    <a:p>
                      <a:pPr algn="l">
                        <a:lnSpc>
                          <a:spcPct val="115000"/>
                        </a:lnSpc>
                        <a:spcAft>
                          <a:spcPts val="0"/>
                        </a:spcAft>
                      </a:pPr>
                      <a:r>
                        <a:rPr lang="en-US" sz="1100">
                          <a:effectLst/>
                        </a:rPr>
                        <a:t>6</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   «Читалочка»</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Кондракова Е.И.,</a:t>
                      </a:r>
                      <a:endParaRPr lang="ru-RU" sz="1100">
                        <a:effectLst/>
                      </a:endParaRPr>
                    </a:p>
                    <a:p>
                      <a:pPr algn="l">
                        <a:lnSpc>
                          <a:spcPct val="115000"/>
                        </a:lnSpc>
                        <a:spcAft>
                          <a:spcPts val="0"/>
                        </a:spcAft>
                      </a:pPr>
                      <a:r>
                        <a:rPr lang="en-US" sz="1100">
                          <a:effectLst/>
                        </a:rPr>
                        <a:t>воспитатель</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П</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16</a:t>
                      </a:r>
                      <a:endParaRPr lang="ru-RU" sz="1100">
                        <a:effectLst/>
                        <a:latin typeface="Times New Roman"/>
                        <a:ea typeface="Calibri"/>
                      </a:endParaRPr>
                    </a:p>
                  </a:txBody>
                  <a:tcPr marL="64168" marR="64168" marT="0" marB="0" anchor="ctr"/>
                </a:tc>
                <a:tc>
                  <a:txBody>
                    <a:bodyPr/>
                    <a:lstStyle/>
                    <a:p>
                      <a:pPr algn="l">
                        <a:lnSpc>
                          <a:spcPct val="115000"/>
                        </a:lnSpc>
                        <a:spcAft>
                          <a:spcPts val="0"/>
                        </a:spcAft>
                      </a:pPr>
                      <a:r>
                        <a:rPr lang="ru-RU" sz="1100">
                          <a:effectLst/>
                        </a:rPr>
                        <a:t>Открытый показ итогового занятия «Необычные приключения читалочек»</a:t>
                      </a:r>
                    </a:p>
                    <a:p>
                      <a:pPr algn="l">
                        <a:lnSpc>
                          <a:spcPct val="115000"/>
                        </a:lnSpc>
                        <a:spcAft>
                          <a:spcPts val="0"/>
                        </a:spcAft>
                      </a:pPr>
                      <a:r>
                        <a:rPr lang="ru-RU" sz="1100">
                          <a:effectLst/>
                        </a:rPr>
                        <a:t>26.05.22г.</a:t>
                      </a:r>
                    </a:p>
                    <a:p>
                      <a:pPr algn="l">
                        <a:lnSpc>
                          <a:spcPct val="115000"/>
                        </a:lnSpc>
                        <a:spcAft>
                          <a:spcPts val="0"/>
                        </a:spcAft>
                      </a:pPr>
                      <a:r>
                        <a:rPr lang="ru-RU" sz="1100">
                          <a:effectLst/>
                        </a:rPr>
                        <a:t>10.00-10-30</a:t>
                      </a:r>
                      <a:endParaRPr lang="ru-RU" sz="1100">
                        <a:effectLst/>
                        <a:latin typeface="Times New Roman"/>
                        <a:ea typeface="Calibri"/>
                      </a:endParaRPr>
                    </a:p>
                  </a:txBody>
                  <a:tcPr marL="64168" marR="64168" marT="0" marB="0"/>
                </a:tc>
              </a:tr>
              <a:tr h="926711">
                <a:tc>
                  <a:txBody>
                    <a:bodyPr/>
                    <a:lstStyle/>
                    <a:p>
                      <a:pPr algn="l">
                        <a:lnSpc>
                          <a:spcPct val="115000"/>
                        </a:lnSpc>
                        <a:spcAft>
                          <a:spcPts val="0"/>
                        </a:spcAft>
                      </a:pPr>
                      <a:r>
                        <a:rPr lang="en-US" sz="1100">
                          <a:effectLst/>
                        </a:rPr>
                        <a:t>7</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 «Грация»</a:t>
                      </a:r>
                      <a:endParaRPr lang="ru-RU" sz="1100">
                        <a:effectLst/>
                      </a:endParaRPr>
                    </a:p>
                    <a:p>
                      <a:pPr algn="l">
                        <a:lnSpc>
                          <a:spcPct val="115000"/>
                        </a:lnSpc>
                        <a:spcAft>
                          <a:spcPts val="0"/>
                        </a:spcAft>
                      </a:pPr>
                      <a:r>
                        <a:rPr lang="en-US" sz="1100">
                          <a:effectLst/>
                        </a:rPr>
                        <a:t>корригирующая гимнастика </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Субботкина  О.А.,</a:t>
                      </a:r>
                      <a:endParaRPr lang="ru-RU" sz="1100">
                        <a:effectLst/>
                      </a:endParaRPr>
                    </a:p>
                    <a:p>
                      <a:pPr algn="l">
                        <a:lnSpc>
                          <a:spcPct val="115000"/>
                        </a:lnSpc>
                        <a:spcAft>
                          <a:spcPts val="0"/>
                        </a:spcAft>
                      </a:pPr>
                      <a:r>
                        <a:rPr lang="en-US" sz="1100">
                          <a:effectLst/>
                        </a:rPr>
                        <a:t>воспитатель</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П</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25</a:t>
                      </a:r>
                      <a:endParaRPr lang="ru-RU" sz="1100">
                        <a:effectLst/>
                        <a:latin typeface="Times New Roman"/>
                        <a:ea typeface="Calibri"/>
                      </a:endParaRPr>
                    </a:p>
                  </a:txBody>
                  <a:tcPr marL="64168" marR="64168" marT="0" marB="0" anchor="ctr"/>
                </a:tc>
                <a:tc>
                  <a:txBody>
                    <a:bodyPr/>
                    <a:lstStyle/>
                    <a:p>
                      <a:pPr algn="ctr">
                        <a:lnSpc>
                          <a:spcPct val="115000"/>
                        </a:lnSpc>
                        <a:spcAft>
                          <a:spcPts val="0"/>
                        </a:spcAft>
                      </a:pPr>
                      <a:r>
                        <a:rPr lang="ru-RU" sz="1100">
                          <a:effectLst/>
                        </a:rPr>
                        <a:t>Итоговое занятие </a:t>
                      </a:r>
                    </a:p>
                    <a:p>
                      <a:pPr algn="ctr">
                        <a:lnSpc>
                          <a:spcPct val="115000"/>
                        </a:lnSpc>
                        <a:spcAft>
                          <a:spcPts val="0"/>
                        </a:spcAft>
                      </a:pPr>
                      <a:r>
                        <a:rPr lang="ru-RU" sz="1100">
                          <a:effectLst/>
                        </a:rPr>
                        <a:t>«В мире животных»</a:t>
                      </a:r>
                    </a:p>
                    <a:p>
                      <a:pPr algn="ctr">
                        <a:lnSpc>
                          <a:spcPct val="115000"/>
                        </a:lnSpc>
                        <a:spcAft>
                          <a:spcPts val="0"/>
                        </a:spcAft>
                      </a:pPr>
                      <a:r>
                        <a:rPr lang="ru-RU" sz="1100">
                          <a:effectLst/>
                        </a:rPr>
                        <a:t> 23.04.22г.</a:t>
                      </a:r>
                    </a:p>
                    <a:p>
                      <a:pPr algn="ctr">
                        <a:lnSpc>
                          <a:spcPct val="115000"/>
                        </a:lnSpc>
                        <a:spcAft>
                          <a:spcPts val="0"/>
                        </a:spcAft>
                      </a:pPr>
                      <a:r>
                        <a:rPr lang="ru-RU" sz="1100">
                          <a:effectLst/>
                        </a:rPr>
                        <a:t>15.30-16.00</a:t>
                      </a:r>
                      <a:endParaRPr lang="ru-RU" sz="1100">
                        <a:effectLst/>
                        <a:latin typeface="Times New Roman"/>
                        <a:ea typeface="Calibri"/>
                      </a:endParaRPr>
                    </a:p>
                  </a:txBody>
                  <a:tcPr marL="64168" marR="64168" marT="0" marB="0"/>
                </a:tc>
              </a:tr>
              <a:tr h="926711">
                <a:tc>
                  <a:txBody>
                    <a:bodyPr/>
                    <a:lstStyle/>
                    <a:p>
                      <a:pPr algn="l">
                        <a:lnSpc>
                          <a:spcPct val="115000"/>
                        </a:lnSpc>
                        <a:spcAft>
                          <a:spcPts val="0"/>
                        </a:spcAft>
                      </a:pPr>
                      <a:r>
                        <a:rPr lang="en-US" sz="1100">
                          <a:effectLst/>
                        </a:rPr>
                        <a:t>8</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  «Остров тренажеров»</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  Медведьева  О.С., воспитатель</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П</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1</a:t>
                      </a:r>
                      <a:r>
                        <a:rPr lang="ru-RU" sz="1100">
                          <a:effectLst/>
                        </a:rPr>
                        <a:t>1</a:t>
                      </a:r>
                      <a:endParaRPr lang="ru-RU" sz="1100">
                        <a:effectLst/>
                        <a:latin typeface="Times New Roman"/>
                        <a:ea typeface="Calibri"/>
                      </a:endParaRPr>
                    </a:p>
                  </a:txBody>
                  <a:tcPr marL="64168" marR="64168" marT="0" marB="0" anchor="ctr"/>
                </a:tc>
                <a:tc>
                  <a:txBody>
                    <a:bodyPr/>
                    <a:lstStyle/>
                    <a:p>
                      <a:pPr algn="ctr">
                        <a:lnSpc>
                          <a:spcPct val="115000"/>
                        </a:lnSpc>
                        <a:spcAft>
                          <a:spcPts val="0"/>
                        </a:spcAft>
                      </a:pPr>
                      <a:r>
                        <a:rPr lang="ru-RU" sz="1100">
                          <a:effectLst/>
                        </a:rPr>
                        <a:t>Итоговое занятие  «Веселые тренажеры»</a:t>
                      </a:r>
                    </a:p>
                    <a:p>
                      <a:pPr algn="ctr">
                        <a:lnSpc>
                          <a:spcPct val="115000"/>
                        </a:lnSpc>
                        <a:spcAft>
                          <a:spcPts val="0"/>
                        </a:spcAft>
                      </a:pPr>
                      <a:r>
                        <a:rPr lang="ru-RU" sz="1100">
                          <a:effectLst/>
                        </a:rPr>
                        <a:t>25.04.22г.</a:t>
                      </a:r>
                    </a:p>
                    <a:p>
                      <a:pPr algn="ctr">
                        <a:lnSpc>
                          <a:spcPct val="115000"/>
                        </a:lnSpc>
                        <a:spcAft>
                          <a:spcPts val="0"/>
                        </a:spcAft>
                      </a:pPr>
                      <a:r>
                        <a:rPr lang="ru-RU" sz="1100">
                          <a:effectLst/>
                        </a:rPr>
                        <a:t>16.30-17.00</a:t>
                      </a:r>
                      <a:endParaRPr lang="ru-RU" sz="1100">
                        <a:effectLst/>
                        <a:latin typeface="Times New Roman"/>
                        <a:ea typeface="Calibri"/>
                      </a:endParaRPr>
                    </a:p>
                  </a:txBody>
                  <a:tcPr marL="64168" marR="64168" marT="0" marB="0"/>
                </a:tc>
              </a:tr>
              <a:tr h="1158390">
                <a:tc>
                  <a:txBody>
                    <a:bodyPr/>
                    <a:lstStyle/>
                    <a:p>
                      <a:pPr algn="l">
                        <a:lnSpc>
                          <a:spcPct val="115000"/>
                        </a:lnSpc>
                        <a:spcAft>
                          <a:spcPts val="0"/>
                        </a:spcAft>
                      </a:pPr>
                      <a:r>
                        <a:rPr lang="en-US" sz="1100">
                          <a:effectLst/>
                        </a:rPr>
                        <a:t>9</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«Фитболгимнастика для малышей» </a:t>
                      </a:r>
                      <a:endParaRPr lang="ru-RU" sz="1100">
                        <a:effectLst/>
                        <a:latin typeface="Times New Roman"/>
                        <a:ea typeface="Calibri"/>
                      </a:endParaRPr>
                    </a:p>
                  </a:txBody>
                  <a:tcPr marL="64168" marR="64168" marT="0" marB="0"/>
                </a:tc>
                <a:tc>
                  <a:txBody>
                    <a:bodyPr/>
                    <a:lstStyle/>
                    <a:p>
                      <a:pPr algn="l">
                        <a:lnSpc>
                          <a:spcPct val="115000"/>
                        </a:lnSpc>
                        <a:spcAft>
                          <a:spcPts val="0"/>
                        </a:spcAft>
                      </a:pPr>
                      <a:r>
                        <a:rPr lang="en-US" sz="1100">
                          <a:effectLst/>
                        </a:rPr>
                        <a:t> Попкова Т.В., воспитатель</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Б</a:t>
                      </a:r>
                      <a:endParaRPr lang="ru-RU" sz="1100">
                        <a:effectLst/>
                        <a:latin typeface="Times New Roman"/>
                        <a:ea typeface="Calibri"/>
                      </a:endParaRPr>
                    </a:p>
                  </a:txBody>
                  <a:tcPr marL="64168" marR="64168" marT="0" marB="0"/>
                </a:tc>
                <a:tc>
                  <a:txBody>
                    <a:bodyPr/>
                    <a:lstStyle/>
                    <a:p>
                      <a:pPr algn="ctr">
                        <a:lnSpc>
                          <a:spcPct val="115000"/>
                        </a:lnSpc>
                        <a:spcAft>
                          <a:spcPts val="0"/>
                        </a:spcAft>
                      </a:pPr>
                      <a:r>
                        <a:rPr lang="en-US" sz="1100">
                          <a:effectLst/>
                        </a:rPr>
                        <a:t>12</a:t>
                      </a:r>
                      <a:endParaRPr lang="ru-RU" sz="1100">
                        <a:effectLst/>
                        <a:latin typeface="Times New Roman"/>
                        <a:ea typeface="Calibri"/>
                      </a:endParaRPr>
                    </a:p>
                  </a:txBody>
                  <a:tcPr marL="64168" marR="64168" marT="0" marB="0" anchor="ctr"/>
                </a:tc>
                <a:tc>
                  <a:txBody>
                    <a:bodyPr/>
                    <a:lstStyle/>
                    <a:p>
                      <a:pPr algn="ctr">
                        <a:lnSpc>
                          <a:spcPct val="115000"/>
                        </a:lnSpc>
                        <a:spcAft>
                          <a:spcPts val="0"/>
                        </a:spcAft>
                      </a:pPr>
                      <a:r>
                        <a:rPr lang="ru-RU" sz="1100" dirty="0">
                          <a:effectLst/>
                        </a:rPr>
                        <a:t>Итоговое занятие «Путешествие в зоопарк»</a:t>
                      </a:r>
                    </a:p>
                    <a:p>
                      <a:pPr algn="ctr">
                        <a:lnSpc>
                          <a:spcPct val="115000"/>
                        </a:lnSpc>
                        <a:spcAft>
                          <a:spcPts val="0"/>
                        </a:spcAft>
                      </a:pPr>
                      <a:r>
                        <a:rPr lang="ru-RU" sz="1100" dirty="0">
                          <a:effectLst/>
                        </a:rPr>
                        <a:t>22.04.22г.</a:t>
                      </a:r>
                    </a:p>
                    <a:p>
                      <a:pPr algn="ctr">
                        <a:lnSpc>
                          <a:spcPct val="115000"/>
                        </a:lnSpc>
                        <a:spcAft>
                          <a:spcPts val="0"/>
                        </a:spcAft>
                      </a:pPr>
                      <a:r>
                        <a:rPr lang="ru-RU" sz="1100" dirty="0">
                          <a:effectLst/>
                        </a:rPr>
                        <a:t>16.00-16.10</a:t>
                      </a:r>
                      <a:endParaRPr lang="ru-RU" sz="1100" dirty="0">
                        <a:effectLst/>
                        <a:latin typeface="Times New Roman"/>
                        <a:ea typeface="Calibri"/>
                      </a:endParaRPr>
                    </a:p>
                  </a:txBody>
                  <a:tcPr marL="64168" marR="64168" marT="0" marB="0"/>
                </a:tc>
              </a:tr>
            </a:tbl>
          </a:graphicData>
        </a:graphic>
      </p:graphicFrame>
    </p:spTree>
    <p:extLst>
      <p:ext uri="{BB962C8B-B14F-4D97-AF65-F5344CB8AC3E}">
        <p14:creationId xmlns:p14="http://schemas.microsoft.com/office/powerpoint/2010/main" val="32599662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538ad8fb42341cfa04188dad92121ae676a9ec"/>
</p:tagLst>
</file>

<file path=ppt/theme/theme1.xml><?xml version="1.0" encoding="utf-8"?>
<a:theme xmlns:a="http://schemas.openxmlformats.org/drawingml/2006/main" name="lilac">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3022</TotalTime>
  <Words>2177</Words>
  <Application>Microsoft Office PowerPoint</Application>
  <PresentationFormat>Экран (4:3)</PresentationFormat>
  <Paragraphs>887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lilac</vt:lpstr>
      <vt:lpstr>Презентация PowerPoint</vt:lpstr>
      <vt:lpstr>Основные задачи деятельности организации в  2021-2022 учебном  году</vt:lpstr>
      <vt:lpstr>Презентация PowerPoint</vt:lpstr>
      <vt:lpstr>Возрастные показатели педагогических кадров</vt:lpstr>
      <vt:lpstr>   </vt:lpstr>
      <vt:lpstr>Презентация PowerPoint</vt:lpstr>
      <vt:lpstr>Сведения об организации повышения квалификации педагогических работников, анализ возрастного состава педагогических работников </vt:lpstr>
      <vt:lpstr>Дополнительное образование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Semen</dc:creator>
  <cp:lastModifiedBy>пользователь</cp:lastModifiedBy>
  <cp:revision>193</cp:revision>
  <dcterms:created xsi:type="dcterms:W3CDTF">2014-05-17T12:08:32Z</dcterms:created>
  <dcterms:modified xsi:type="dcterms:W3CDTF">2022-05-31T08:25:45Z</dcterms:modified>
</cp:coreProperties>
</file>