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8" r:id="rId4"/>
    <p:sldId id="262" r:id="rId5"/>
    <p:sldId id="266" r:id="rId6"/>
    <p:sldId id="263" r:id="rId7"/>
    <p:sldId id="260" r:id="rId8"/>
    <p:sldId id="256" r:id="rId9"/>
    <p:sldId id="258" r:id="rId10"/>
    <p:sldId id="259" r:id="rId11"/>
    <p:sldId id="261" r:id="rId12"/>
    <p:sldId id="264" r:id="rId13"/>
    <p:sldId id="265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1" autoAdjust="0"/>
    <p:restoredTop sz="96606" autoAdjust="0"/>
  </p:normalViewPr>
  <p:slideViewPr>
    <p:cSldViewPr>
      <p:cViewPr varScale="1">
        <p:scale>
          <a:sx n="83" d="100"/>
          <a:sy n="83" d="100"/>
        </p:scale>
        <p:origin x="1387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7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7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30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9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97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6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0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3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0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9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A3C87-A525-4274-B0FE-AB0F01DF2146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E2DF9-D413-4ED9-B58C-251CBBF99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98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slide" Target="slide4.xml"/><Relationship Id="rId4" Type="http://schemas.openxmlformats.org/officeDocument/2006/relationships/image" Target="../media/image23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microsoft.com/office/2007/relationships/hdphoto" Target="../media/hdphoto12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slide" Target="slide1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9.jpg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2.png"/><Relationship Id="rId19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476672"/>
            <a:ext cx="8278688" cy="53285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Компьютерный логопедический тренажёр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«Автоматизация звука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7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freepik.com/premium-vector/cartoon-shirt_119631-192.jpg?w=20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34" y="2204864"/>
            <a:ext cx="1812645" cy="16699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36912"/>
            <a:ext cx="3918856" cy="39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683568" y="88458"/>
            <a:ext cx="4536504" cy="1872208"/>
          </a:xfrm>
          <a:prstGeom prst="cloudCallout">
            <a:avLst>
              <a:gd name="adj1" fmla="val -18921"/>
              <a:gd name="adj2" fmla="val 9213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Какая карточка  находится слева от восьми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Назови, что изображено.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854149" y="476672"/>
            <a:ext cx="1872208" cy="14312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6462" y="2204864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3074" name="Picture 2" descr="https://gas-kvas.com/uploads/posts/2023-01/1673581942_gas-kvas-com-p-raduga-tsveta-risunok-detskii-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49" y="692696"/>
            <a:ext cx="187220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54149" y="389509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22707" y="2204864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18045" y="4149080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028" name="Picture 4" descr="https://avatars.dzeninfra.ru/get-zen_doc/2810999/pub_61858f0d0a854b0047840645_6185923b36c6a464096baf60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17" y="4149080"/>
            <a:ext cx="1852736" cy="1670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009117" y="4149080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1835753"/>
            <a:ext cx="770023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539552" y="36982"/>
            <a:ext cx="5273014" cy="2008711"/>
          </a:xfrm>
          <a:prstGeom prst="cloudCallout">
            <a:avLst>
              <a:gd name="adj1" fmla="val -14121"/>
              <a:gd name="adj2" fmla="val 5489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Жми на домик, чтобы приступить к следующему заданию!</a:t>
            </a:r>
          </a:p>
        </p:txBody>
      </p:sp>
      <p:sp>
        <p:nvSpPr>
          <p:cNvPr id="3" name="Управляющая кнопка: домой 2">
            <a:hlinkClick r:id="rId10" action="ppaction://hlinksldjump" highlightClick="1"/>
          </p:cNvPr>
          <p:cNvSpPr/>
          <p:nvPr/>
        </p:nvSpPr>
        <p:spPr>
          <a:xfrm>
            <a:off x="8460432" y="6309320"/>
            <a:ext cx="576064" cy="508448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3-01/1674292814_3-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4622" r="4185" b="4420"/>
          <a:stretch/>
        </p:blipFill>
        <p:spPr bwMode="auto">
          <a:xfrm>
            <a:off x="3051310" y="1979256"/>
            <a:ext cx="3429001" cy="25543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11" y="2239042"/>
            <a:ext cx="4589141" cy="458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2785591" y="116632"/>
            <a:ext cx="3960440" cy="1978292"/>
          </a:xfrm>
          <a:prstGeom prst="cloudCallout">
            <a:avLst>
              <a:gd name="adj1" fmla="val 44912"/>
              <a:gd name="adj2" fmla="val 6903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Составь из букв слово.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4941168"/>
            <a:ext cx="1368152" cy="13681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7744" y="4941168"/>
            <a:ext cx="1368152" cy="13681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1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23928" y="4929149"/>
            <a:ext cx="1368152" cy="13681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112" y="4909271"/>
            <a:ext cx="1368152" cy="13681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36296" y="4889072"/>
            <a:ext cx="1368152" cy="13681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88"/>
          <a:stretch/>
        </p:blipFill>
        <p:spPr bwMode="auto">
          <a:xfrm>
            <a:off x="0" y="3254812"/>
            <a:ext cx="3017407" cy="35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Выноска-облако 12"/>
          <p:cNvSpPr/>
          <p:nvPr/>
        </p:nvSpPr>
        <p:spPr>
          <a:xfrm>
            <a:off x="715553" y="1844824"/>
            <a:ext cx="2898691" cy="1123985"/>
          </a:xfrm>
          <a:prstGeom prst="cloudCallout">
            <a:avLst>
              <a:gd name="adj1" fmla="val -16560"/>
              <a:gd name="adj2" fmla="val 9172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2400" y="116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Управляющая кнопка: справка 14">
            <a:hlinkClick r:id="" action="ppaction://noaction" highlightClick="1"/>
          </p:cNvPr>
          <p:cNvSpPr/>
          <p:nvPr/>
        </p:nvSpPr>
        <p:spPr>
          <a:xfrm>
            <a:off x="8532440" y="116632"/>
            <a:ext cx="432048" cy="369332"/>
          </a:xfrm>
          <a:prstGeom prst="actionButtonHelp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-облако 19"/>
          <p:cNvSpPr/>
          <p:nvPr/>
        </p:nvSpPr>
        <p:spPr>
          <a:xfrm>
            <a:off x="592030" y="1585660"/>
            <a:ext cx="3022214" cy="1604283"/>
          </a:xfrm>
          <a:prstGeom prst="cloudCallout">
            <a:avLst>
              <a:gd name="adj1" fmla="val -16560"/>
              <a:gd name="adj2" fmla="val 656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Прочитай, что получилось.</a:t>
            </a:r>
          </a:p>
        </p:txBody>
      </p:sp>
      <p:sp>
        <p:nvSpPr>
          <p:cNvPr id="21" name="Выноска-облако 20"/>
          <p:cNvSpPr/>
          <p:nvPr/>
        </p:nvSpPr>
        <p:spPr>
          <a:xfrm>
            <a:off x="613682" y="1585659"/>
            <a:ext cx="3022214" cy="1604283"/>
          </a:xfrm>
          <a:prstGeom prst="cloudCallout">
            <a:avLst>
              <a:gd name="adj1" fmla="val -16560"/>
              <a:gd name="adj2" fmla="val 656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забывай правильно произносить звук [Р]</a:t>
            </a:r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32440" y="6381328"/>
            <a:ext cx="516984" cy="4364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-облако 17"/>
          <p:cNvSpPr/>
          <p:nvPr/>
        </p:nvSpPr>
        <p:spPr>
          <a:xfrm>
            <a:off x="307098" y="1309279"/>
            <a:ext cx="5273014" cy="2008711"/>
          </a:xfrm>
          <a:prstGeom prst="cloudCallout">
            <a:avLst>
              <a:gd name="adj1" fmla="val -25682"/>
              <a:gd name="adj2" fmla="val 5489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Жми на домик, чтобы приступить к следующему заданию!</a:t>
            </a:r>
          </a:p>
        </p:txBody>
      </p:sp>
    </p:spTree>
    <p:extLst>
      <p:ext uri="{BB962C8B-B14F-4D97-AF65-F5344CB8AC3E}">
        <p14:creationId xmlns:p14="http://schemas.microsoft.com/office/powerpoint/2010/main" val="26522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2083 L -0.38993 -0.654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5" y="-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0118 -0.65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3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34271 -0.6560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3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9289 -0.6381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-3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17726 -0.6409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5" grpId="0" animBg="1"/>
      <p:bldP spid="20" grpId="0" animBg="1"/>
      <p:bldP spid="21" grpId="0" animBg="1"/>
      <p:bldP spid="21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Управляющая кнопка: домой 28">
            <a:hlinkClick r:id="rId2" action="ppaction://hlinksldjump" highlightClick="1"/>
          </p:cNvPr>
          <p:cNvSpPr/>
          <p:nvPr/>
        </p:nvSpPr>
        <p:spPr>
          <a:xfrm>
            <a:off x="8532440" y="6381328"/>
            <a:ext cx="516984" cy="4364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funforkids.ru/pictures/ant/ant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87" y="5859466"/>
            <a:ext cx="105326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zaimka.ru/wp-content/uploads/2022/03/0_67fde_3f175676_XXX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/>
          <a:stretch/>
        </p:blipFill>
        <p:spPr bwMode="auto">
          <a:xfrm>
            <a:off x="5824444" y="4718280"/>
            <a:ext cx="2224261" cy="22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ofoto.club/uploads/posts/2021-12/1640434140_12-pofoto-club-p-voron-png-foto-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69" l="0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0412" y="116632"/>
            <a:ext cx="2037129" cy="207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ngimg.com/uploads/moose/moose_PNG3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726"/>
            <a:ext cx="4536504" cy="45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clipart-library.com/images_k/spring-clipart-transparent/spring-clipart-transparent-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4606955"/>
            <a:ext cx="2952328" cy="22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catherineasquithgallery.com/uploads/posts/2021-03/1614600301_6-p-pchela-na-belom-fone-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5395359"/>
            <a:ext cx="683568" cy="6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https://flyclipart.com/thumbs/owl-picture-image-of-owl-116110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4" name="Picture 18" descr="https://mir-s3-cdn-cf.behance.net/project_modules/max_1200/8ee34032339383.567b496a21ce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475">
            <a:off x="4805032" y="3402405"/>
            <a:ext cx="1059109" cy="7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catherineasquithgallery.com/uploads/posts/2021-03/1614581384_13-p-vorobei-na-belom-fone-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99" b="98601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7167">
            <a:off x="2773535" y="220075"/>
            <a:ext cx="1883350" cy="21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/>
          <a:stretch/>
        </p:blipFill>
        <p:spPr bwMode="auto">
          <a:xfrm flipH="1">
            <a:off x="2346383" y="2470862"/>
            <a:ext cx="3305737" cy="43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3779912" y="332656"/>
            <a:ext cx="4089064" cy="2103437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Найди картинки, в названии которых есть звук [Р]</a:t>
            </a:r>
          </a:p>
        </p:txBody>
      </p:sp>
      <p:pic>
        <p:nvPicPr>
          <p:cNvPr id="17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 bwMode="auto">
          <a:xfrm>
            <a:off x="5086770" y="1815455"/>
            <a:ext cx="4277965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833805" y="324024"/>
            <a:ext cx="4575782" cy="2296589"/>
          </a:xfrm>
          <a:prstGeom prst="cloudCallout">
            <a:avLst>
              <a:gd name="adj1" fmla="val 43027"/>
              <a:gd name="adj2" fmla="val 5773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РОМАШКИ!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Правильно, молодец!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31"/>
          <a:stretch/>
        </p:blipFill>
        <p:spPr bwMode="auto">
          <a:xfrm>
            <a:off x="319177" y="1890352"/>
            <a:ext cx="421732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-облако 21"/>
          <p:cNvSpPr/>
          <p:nvPr/>
        </p:nvSpPr>
        <p:spPr>
          <a:xfrm>
            <a:off x="3385642" y="0"/>
            <a:ext cx="4575782" cy="2296589"/>
          </a:xfrm>
          <a:prstGeom prst="cloudCallout">
            <a:avLst>
              <a:gd name="adj1" fmla="val -57114"/>
              <a:gd name="adj2" fmla="val 4297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МУРАВЕЙ!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Правильно, молодец!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/>
          <a:stretch/>
        </p:blipFill>
        <p:spPr bwMode="auto">
          <a:xfrm>
            <a:off x="5098502" y="1857018"/>
            <a:ext cx="431586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428266" y="2727277"/>
            <a:ext cx="4575782" cy="2296589"/>
          </a:xfrm>
          <a:prstGeom prst="cloudCallout">
            <a:avLst>
              <a:gd name="adj1" fmla="val 68284"/>
              <a:gd name="adj2" fmla="val -2521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ВОРОБЕЙ!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Правильно, молодец!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31"/>
          <a:stretch/>
        </p:blipFill>
        <p:spPr bwMode="auto">
          <a:xfrm>
            <a:off x="428266" y="1877098"/>
            <a:ext cx="421732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Выноска-облако 22"/>
          <p:cNvSpPr/>
          <p:nvPr/>
        </p:nvSpPr>
        <p:spPr>
          <a:xfrm>
            <a:off x="4121696" y="1044851"/>
            <a:ext cx="4575782" cy="2296589"/>
          </a:xfrm>
          <a:prstGeom prst="cloudCallout">
            <a:avLst>
              <a:gd name="adj1" fmla="val -57114"/>
              <a:gd name="adj2" fmla="val 4297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МУХОМОР!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Правильно, молодец!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31"/>
          <a:stretch/>
        </p:blipFill>
        <p:spPr bwMode="auto">
          <a:xfrm>
            <a:off x="405446" y="1895784"/>
            <a:ext cx="421732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Выноска-облако 24"/>
          <p:cNvSpPr/>
          <p:nvPr/>
        </p:nvSpPr>
        <p:spPr>
          <a:xfrm>
            <a:off x="4399588" y="3341440"/>
            <a:ext cx="4575782" cy="2296589"/>
          </a:xfrm>
          <a:prstGeom prst="cloudCallout">
            <a:avLst>
              <a:gd name="adj1" fmla="val -62719"/>
              <a:gd name="adj2" fmla="val -5341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ВОРОНА!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Правильно, молодец!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74" y="634211"/>
            <a:ext cx="6285209" cy="62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Выноска-облако 27"/>
          <p:cNvSpPr/>
          <p:nvPr/>
        </p:nvSpPr>
        <p:spPr>
          <a:xfrm>
            <a:off x="15875" y="248896"/>
            <a:ext cx="5245506" cy="2008711"/>
          </a:xfrm>
          <a:prstGeom prst="cloudCallout">
            <a:avLst>
              <a:gd name="adj1" fmla="val 52331"/>
              <a:gd name="adj2" fmla="val 6438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Жми на домик, чтобы приступить к следующему заданию!</a:t>
            </a:r>
          </a:p>
        </p:txBody>
      </p:sp>
    </p:spTree>
    <p:extLst>
      <p:ext uri="{BB962C8B-B14F-4D97-AF65-F5344CB8AC3E}">
        <p14:creationId xmlns:p14="http://schemas.microsoft.com/office/powerpoint/2010/main" val="32792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4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12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2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4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6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47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22" grpId="0" animBg="1"/>
      <p:bldP spid="22" grpId="1" animBg="1"/>
      <p:bldP spid="19" grpId="0" animBg="1"/>
      <p:bldP spid="19" grpId="1" animBg="1"/>
      <p:bldP spid="23" grpId="0" animBg="1"/>
      <p:bldP spid="23" grpId="1" animBg="1"/>
      <p:bldP spid="25" grpId="0" animBg="1"/>
      <p:bldP spid="25" grpId="1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43468"/>
            <a:ext cx="5899624" cy="589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973944" y="406049"/>
            <a:ext cx="4536504" cy="1978292"/>
          </a:xfrm>
          <a:prstGeom prst="cloudCallout">
            <a:avLst>
              <a:gd name="adj1" fmla="val 48236"/>
              <a:gd name="adj2" fmla="val 6582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Прочитай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загадку и подбери ответ.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7704" y="620688"/>
            <a:ext cx="5701332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Захотели малыши наточить…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23528" y="2885657"/>
            <a:ext cx="2664296" cy="2388559"/>
            <a:chOff x="323528" y="2885657"/>
            <a:chExt cx="2664296" cy="238855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23528" y="2996952"/>
              <a:ext cx="2664296" cy="223224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 descr="https://fonoteka.top/uploads/posts/2022-09/1663758942_50-phonoteka-org-p-ruchka-bez-fona-vkontakte-6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46525">
              <a:off x="831462" y="2885657"/>
              <a:ext cx="1791419" cy="2388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3275856" y="2996952"/>
            <a:ext cx="2664296" cy="2232248"/>
            <a:chOff x="3275856" y="2996952"/>
            <a:chExt cx="2664296" cy="223224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75856" y="2996952"/>
              <a:ext cx="2664296" cy="223224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0" name="Picture 4" descr="https://gas-kvas.com/uploads/posts/2023-01/1673530023_gas-kvas-com-p-topor-detskii-risunok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101359"/>
              <a:ext cx="2088232" cy="189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6276888" y="3020628"/>
            <a:ext cx="2664296" cy="2232248"/>
            <a:chOff x="6276888" y="3020628"/>
            <a:chExt cx="2664296" cy="2232248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276888" y="3020628"/>
              <a:ext cx="2664296" cy="223224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2" name="Picture 6" descr="https://catherineasquithgallery.com/uploads/posts/2021-03/1614560219_63-p-karandash-na-belom-fone-7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59" b="24352"/>
            <a:stretch/>
          </p:blipFill>
          <p:spPr bwMode="auto">
            <a:xfrm>
              <a:off x="6632636" y="3212382"/>
              <a:ext cx="2284884" cy="20168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79" y="2544097"/>
            <a:ext cx="4315448" cy="431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Выноска-облако 17"/>
          <p:cNvSpPr/>
          <p:nvPr/>
        </p:nvSpPr>
        <p:spPr>
          <a:xfrm>
            <a:off x="1183360" y="5002346"/>
            <a:ext cx="4540768" cy="1529972"/>
          </a:xfrm>
          <a:prstGeom prst="cloudCallout">
            <a:avLst>
              <a:gd name="adj1" fmla="val 63899"/>
              <a:gd name="adj2" fmla="val -7446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Молодец!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Назови ответ.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671127" y="5002346"/>
            <a:ext cx="5209457" cy="1529972"/>
          </a:xfrm>
          <a:prstGeom prst="cloudCallout">
            <a:avLst>
              <a:gd name="adj1" fmla="val 63899"/>
              <a:gd name="adj2" fmla="val -7446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Повтори загадку с отгадкой.</a:t>
            </a:r>
          </a:p>
        </p:txBody>
      </p:sp>
      <p:pic>
        <p:nvPicPr>
          <p:cNvPr id="20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31"/>
          <a:stretch/>
        </p:blipFill>
        <p:spPr bwMode="auto">
          <a:xfrm>
            <a:off x="3242196" y="1846369"/>
            <a:ext cx="421732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Выноска-облако 20"/>
          <p:cNvSpPr/>
          <p:nvPr/>
        </p:nvSpPr>
        <p:spPr>
          <a:xfrm>
            <a:off x="352872" y="404664"/>
            <a:ext cx="4407394" cy="1626517"/>
          </a:xfrm>
          <a:prstGeom prst="cloudCallout">
            <a:avLst>
              <a:gd name="adj1" fmla="val 46077"/>
              <a:gd name="adj2" fmla="val 7814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3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30851 -0.166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-831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7.pngegg.com/pngimages/1023/682/png-clipart-gold-coin-treasure-furniture-gol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004714" cy="39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as-kvas.com/grafic/uploads/posts/2023-10/1696454556_gas-kvas-com-p-kartinki-bochka-meda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9">
            <a:off x="5719373" y="3883895"/>
            <a:ext cx="1019295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gas-kvas.com/grafic/uploads/posts/2023-10/1696454556_gas-kvas-com-p-kartinki-bochka-meda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9">
            <a:off x="5271594" y="4171927"/>
            <a:ext cx="1019295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as-kvas.com/grafic/uploads/posts/2023-10/1696454556_gas-kvas-com-p-kartinki-bochka-meda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1875">
            <a:off x="6329352" y="4058858"/>
            <a:ext cx="1019295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gas-kvas.com/grafic/uploads/posts/2023-10/1696454556_gas-kvas-com-p-kartinki-bochka-meda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456">
            <a:off x="5814658" y="4243935"/>
            <a:ext cx="1019295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s-kvas.com/grafic/uploads/posts/2023-10/1696454556_gas-kvas-com-p-kartinki-bochka-meda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554">
            <a:off x="6983055" y="4033119"/>
            <a:ext cx="1019295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gas-kvas.com/grafic/uploads/posts/2023-10/1696454556_gas-kvas-com-p-kartinki-bochka-meda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604">
            <a:off x="6408952" y="4375855"/>
            <a:ext cx="1019295" cy="9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31"/>
          <a:stretch/>
        </p:blipFill>
        <p:spPr bwMode="auto">
          <a:xfrm flipH="1">
            <a:off x="-252536" y="1844824"/>
            <a:ext cx="421732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ыноска-облако 11"/>
          <p:cNvSpPr/>
          <p:nvPr/>
        </p:nvSpPr>
        <p:spPr>
          <a:xfrm>
            <a:off x="2483768" y="212860"/>
            <a:ext cx="5919562" cy="2064012"/>
          </a:xfrm>
          <a:prstGeom prst="cloudCallout">
            <a:avLst>
              <a:gd name="adj1" fmla="val -33821"/>
              <a:gd name="adj2" fmla="val 10386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Мы нашли клад! Спасибо за помощь!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/>
        </p:nvSpPr>
        <p:spPr>
          <a:xfrm>
            <a:off x="252128" y="404664"/>
            <a:ext cx="8643998" cy="6215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Компьютерный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логопедический тренажёр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«Автоматизация звука [Р]»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spcBef>
                <a:spcPts val="0"/>
              </a:spcBef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Компьютерный логопедический тренажёр  «Автоматизация звука [Р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]» представляет интерактивный комплекс тренировочных заданий: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«Эхо», «Сколько слогов», «Назови предмет», «Открой картинку», «Анаграмма», «Найди-ка», «Отгадай загадку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indent="265430" algn="just">
              <a:spcBef>
                <a:spcPts val="0"/>
              </a:spcBef>
              <a:buNone/>
            </a:pPr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5430" algn="just">
              <a:spcBef>
                <a:spcPts val="0"/>
              </a:spcBef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543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Тренажер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также профессиональный интерес для учителей-логопедов и родителей, заинтересованных в формировании словаря у дошкольников с нарушениями речи.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53164"/>
              </p:ext>
            </p:extLst>
          </p:nvPr>
        </p:nvGraphicFramePr>
        <p:xfrm>
          <a:off x="5148064" y="5373216"/>
          <a:ext cx="3780110" cy="110882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6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827"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ru-RU" sz="1400" kern="1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defPPr>
                        <a:defRPr lang="ru-RU">
                          <a:solidFill>
                            <a:schemeClr val="tx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ru-RU" sz="1400" kern="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МБДОУ «Детский</a:t>
                      </a:r>
                      <a:r>
                        <a:rPr lang="ru-RU" sz="1400" kern="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Сад «Теремок» комбинированного вида», г. Ардатов, </a:t>
                      </a:r>
                      <a:r>
                        <a:rPr lang="ru-RU" sz="1400" kern="1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</a:t>
                      </a:r>
                      <a:r>
                        <a:rPr lang="ru-RU" sz="1400" kern="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Мордовия </a:t>
                      </a:r>
                      <a:endParaRPr lang="ru-RU" sz="1400" kern="1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kern="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Учитель-логопед Овсянникова Ю.А., 2024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8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pngimg.com/uploads/winnie_pooh/winnie_pooh_PNG376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44" y="1489472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1403648" y="188640"/>
            <a:ext cx="3960440" cy="2160240"/>
          </a:xfrm>
          <a:prstGeom prst="cloudCallout">
            <a:avLst>
              <a:gd name="adj1" fmla="val 44912"/>
              <a:gd name="adj2" fmla="val 6903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Привет!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Меня зовут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Винни-Пух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1115616" y="200720"/>
            <a:ext cx="4248472" cy="2160240"/>
          </a:xfrm>
          <a:prstGeom prst="cloudCallout">
            <a:avLst>
              <a:gd name="adj1" fmla="val 44912"/>
              <a:gd name="adj2" fmla="val 6903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Мне нужна твоя помощь!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539552" y="188640"/>
            <a:ext cx="5544616" cy="2448272"/>
          </a:xfrm>
          <a:prstGeom prst="cloudCallout">
            <a:avLst>
              <a:gd name="adj1" fmla="val 35979"/>
              <a:gd name="adj2" fmla="val 6280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нашёл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карту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на которой написано, где зарыт клад.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683568" y="263600"/>
            <a:ext cx="5544616" cy="2448272"/>
          </a:xfrm>
          <a:prstGeom prst="cloudCallout">
            <a:avLst>
              <a:gd name="adj1" fmla="val 35979"/>
              <a:gd name="adj2" fmla="val 6280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 чтобы его отыскать, нужно выполнить задания!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52748" y="188640"/>
            <a:ext cx="5544616" cy="2448272"/>
          </a:xfrm>
          <a:prstGeom prst="cloudCallout">
            <a:avLst>
              <a:gd name="adj1" fmla="val 35979"/>
              <a:gd name="adj2" fmla="val 6280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Если ты готов – жми на домик.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27322" y="6381328"/>
            <a:ext cx="576064" cy="4364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0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448420" y="558010"/>
            <a:ext cx="2160240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«Эхо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6200408" y="1136328"/>
            <a:ext cx="2585132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«Назови предмет»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6373012" y="3933056"/>
            <a:ext cx="2448272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«Анаграмма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7" name="Прямоугольник 6">
            <a:hlinkClick r:id="rId6" action="ppaction://hlinksldjump"/>
          </p:cNvPr>
          <p:cNvSpPr/>
          <p:nvPr/>
        </p:nvSpPr>
        <p:spPr>
          <a:xfrm>
            <a:off x="3571856" y="17569"/>
            <a:ext cx="266429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«Сколько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слогов»</a:t>
            </a:r>
          </a:p>
        </p:txBody>
      </p:sp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3571856" y="6309320"/>
            <a:ext cx="266429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«Найди-ка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Прямоугольник 8">
            <a:hlinkClick r:id="rId8" action="ppaction://hlinksldjump"/>
          </p:cNvPr>
          <p:cNvSpPr/>
          <p:nvPr/>
        </p:nvSpPr>
        <p:spPr>
          <a:xfrm>
            <a:off x="4422595" y="2874020"/>
            <a:ext cx="2806545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«Открой картинку»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196392" y="4581128"/>
            <a:ext cx="2664296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«Отгадай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загадку»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2472612" y="3090044"/>
            <a:ext cx="1099244" cy="105903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pngimg.com/uploads/winnie_pooh/winnie_pooh_PNG376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98" y="1915139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05836" y="687597"/>
            <a:ext cx="1261909" cy="1261909"/>
            <a:chOff x="539552" y="674231"/>
            <a:chExt cx="1261909" cy="1261909"/>
          </a:xfrm>
        </p:grpSpPr>
        <p:pic>
          <p:nvPicPr>
            <p:cNvPr id="1026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74231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55576" y="1078006"/>
              <a:ext cx="86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РА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250626" y="124314"/>
            <a:ext cx="1261909" cy="1261909"/>
            <a:chOff x="539552" y="674231"/>
            <a:chExt cx="1261909" cy="1261909"/>
          </a:xfrm>
        </p:grpSpPr>
        <p:pic>
          <p:nvPicPr>
            <p:cNvPr id="15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74231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55576" y="1078006"/>
              <a:ext cx="86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РА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688652" y="853829"/>
            <a:ext cx="1261909" cy="1261909"/>
            <a:chOff x="2964088" y="861053"/>
            <a:chExt cx="1261909" cy="1261909"/>
          </a:xfrm>
        </p:grpSpPr>
        <p:pic>
          <p:nvPicPr>
            <p:cNvPr id="11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088" y="861053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109242" y="1305185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РО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593174" y="2798322"/>
            <a:ext cx="1261909" cy="1261909"/>
            <a:chOff x="5796136" y="3296003"/>
            <a:chExt cx="1261909" cy="1261909"/>
          </a:xfrm>
        </p:grpSpPr>
        <p:pic>
          <p:nvPicPr>
            <p:cNvPr id="17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296003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020934" y="3688894"/>
              <a:ext cx="862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РЕ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352875" y="1106472"/>
            <a:ext cx="1261909" cy="1261909"/>
            <a:chOff x="5442449" y="1242519"/>
            <a:chExt cx="1261909" cy="1261909"/>
          </a:xfrm>
        </p:grpSpPr>
        <p:pic>
          <p:nvPicPr>
            <p:cNvPr id="20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449" y="1242519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652394" y="1659128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РУ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174451" y="2895545"/>
            <a:ext cx="1261909" cy="1261909"/>
            <a:chOff x="2333133" y="2780928"/>
            <a:chExt cx="1261909" cy="1261909"/>
          </a:xfrm>
        </p:grpSpPr>
        <p:pic>
          <p:nvPicPr>
            <p:cNvPr id="19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133" y="2780928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478288" y="3219073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РИ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950561" y="311137"/>
            <a:ext cx="1261909" cy="1261909"/>
            <a:chOff x="2964088" y="861053"/>
            <a:chExt cx="1261909" cy="1261909"/>
          </a:xfrm>
        </p:grpSpPr>
        <p:pic>
          <p:nvPicPr>
            <p:cNvPr id="29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088" y="861053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109242" y="1305185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РО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614784" y="194057"/>
            <a:ext cx="1261909" cy="1261909"/>
            <a:chOff x="5442449" y="1242519"/>
            <a:chExt cx="1261909" cy="1261909"/>
          </a:xfrm>
        </p:grpSpPr>
        <p:pic>
          <p:nvPicPr>
            <p:cNvPr id="33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449" y="1242519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5652394" y="1659128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РУ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300911" y="3717032"/>
            <a:ext cx="1261909" cy="1261909"/>
            <a:chOff x="2333133" y="2780928"/>
            <a:chExt cx="1261909" cy="1261909"/>
          </a:xfrm>
        </p:grpSpPr>
        <p:pic>
          <p:nvPicPr>
            <p:cNvPr id="38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133" y="2780928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478288" y="3219073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РИ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680930" y="3921423"/>
            <a:ext cx="1261909" cy="1261909"/>
            <a:chOff x="5775025" y="3213600"/>
            <a:chExt cx="1261909" cy="1261909"/>
          </a:xfrm>
        </p:grpSpPr>
        <p:pic>
          <p:nvPicPr>
            <p:cNvPr id="42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025" y="3213600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6020934" y="3688894"/>
              <a:ext cx="862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РЕ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2088513" y="4787260"/>
            <a:ext cx="1261909" cy="1261909"/>
            <a:chOff x="539552" y="674231"/>
            <a:chExt cx="1261909" cy="1261909"/>
          </a:xfrm>
        </p:grpSpPr>
        <p:pic>
          <p:nvPicPr>
            <p:cNvPr id="45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74231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755576" y="1078006"/>
              <a:ext cx="86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РА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212934" y="4787260"/>
            <a:ext cx="1261909" cy="1261909"/>
            <a:chOff x="2964088" y="861053"/>
            <a:chExt cx="1261909" cy="1261909"/>
          </a:xfrm>
        </p:grpSpPr>
        <p:pic>
          <p:nvPicPr>
            <p:cNvPr id="48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088" y="861053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3109242" y="1305185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РО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727133" y="4914023"/>
            <a:ext cx="1261909" cy="1261909"/>
            <a:chOff x="5442449" y="1229716"/>
            <a:chExt cx="1261909" cy="1261909"/>
          </a:xfrm>
        </p:grpSpPr>
        <p:pic>
          <p:nvPicPr>
            <p:cNvPr id="51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449" y="1229716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5652394" y="1659128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РУ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Выноска-облако 5"/>
          <p:cNvSpPr/>
          <p:nvPr/>
        </p:nvSpPr>
        <p:spPr>
          <a:xfrm flipH="1">
            <a:off x="3833806" y="194057"/>
            <a:ext cx="5112568" cy="1673374"/>
          </a:xfrm>
          <a:prstGeom prst="cloudCallout">
            <a:avLst>
              <a:gd name="adj1" fmla="val 18139"/>
              <a:gd name="adj2" fmla="val 7502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Для этого отчетливо повторяй за взрослым слоги.</a:t>
            </a:r>
          </a:p>
        </p:txBody>
      </p:sp>
      <p:grpSp>
        <p:nvGrpSpPr>
          <p:cNvPr id="53" name="Группа 52"/>
          <p:cNvGrpSpPr/>
          <p:nvPr/>
        </p:nvGrpSpPr>
        <p:grpSpPr>
          <a:xfrm>
            <a:off x="2590930" y="4951821"/>
            <a:ext cx="1261909" cy="1261909"/>
            <a:chOff x="2333133" y="2780928"/>
            <a:chExt cx="1261909" cy="1261909"/>
          </a:xfrm>
        </p:grpSpPr>
        <p:pic>
          <p:nvPicPr>
            <p:cNvPr id="54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133" y="2780928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2478288" y="3219073"/>
              <a:ext cx="9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РИ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1600635" y="5116111"/>
            <a:ext cx="1261909" cy="1261909"/>
            <a:chOff x="5796136" y="3296003"/>
            <a:chExt cx="1261909" cy="1261909"/>
          </a:xfrm>
        </p:grpSpPr>
        <p:pic>
          <p:nvPicPr>
            <p:cNvPr id="57" name="Picture 2" descr="https://clipart-library.com/2023/honey-pot-emoji-clipart-x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296003"/>
              <a:ext cx="1261909" cy="1261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6020934" y="3688894"/>
              <a:ext cx="8629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РЕ</a:t>
              </a:r>
              <a:endPara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16"/>
          <a:stretch/>
        </p:blipFill>
        <p:spPr bwMode="auto">
          <a:xfrm>
            <a:off x="2853239" y="1844824"/>
            <a:ext cx="419538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 flipH="1">
            <a:off x="3833806" y="188476"/>
            <a:ext cx="5112568" cy="1673374"/>
          </a:xfrm>
          <a:prstGeom prst="cloudCallout">
            <a:avLst>
              <a:gd name="adj1" fmla="val 18139"/>
              <a:gd name="adj2" fmla="val 7502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Помоги мне 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обрать все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бочонки с медом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1"/>
          <a:stretch/>
        </p:blipFill>
        <p:spPr bwMode="auto">
          <a:xfrm>
            <a:off x="88698" y="1820047"/>
            <a:ext cx="4248472" cy="50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Выноска-облако 60"/>
          <p:cNvSpPr/>
          <p:nvPr/>
        </p:nvSpPr>
        <p:spPr>
          <a:xfrm>
            <a:off x="2881581" y="328999"/>
            <a:ext cx="6078492" cy="2114448"/>
          </a:xfrm>
          <a:prstGeom prst="cloudCallout">
            <a:avLst>
              <a:gd name="adj1" fmla="val -35889"/>
              <a:gd name="adj2" fmla="val 8197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МОЛОДЕЦ!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Жми на домик, чтобы приступить к следующему заданию!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Управляющая кнопка: домой 61">
            <a:hlinkClick r:id="rId6" action="ppaction://hlinksldjump" highlightClick="1"/>
          </p:cNvPr>
          <p:cNvSpPr/>
          <p:nvPr/>
        </p:nvSpPr>
        <p:spPr>
          <a:xfrm>
            <a:off x="8527322" y="6381328"/>
            <a:ext cx="576064" cy="4364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7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736x/0d/98/7e/0d987ef5488371097e22f2aa6a24343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92316" l="1902" r="96739">
                        <a14:foregroundMark x1="69837" y1="13420" x2="67799" y2="61797"/>
                        <a14:foregroundMark x1="61957" y1="23160" x2="72690" y2="17749"/>
                        <a14:foregroundMark x1="60190" y1="19372" x2="60190" y2="19372"/>
                        <a14:foregroundMark x1="17391" y1="72619" x2="17391" y2="72619"/>
                        <a14:foregroundMark x1="11141" y1="69913" x2="14266" y2="80303"/>
                        <a14:foregroundMark x1="6658" y1="80519" x2="40353" y2="84199"/>
                        <a14:foregroundMark x1="44293" y1="81169" x2="44293" y2="81169"/>
                        <a14:foregroundMark x1="44293" y1="79654" x2="49185" y2="85065"/>
                        <a14:foregroundMark x1="89130" y1="85065" x2="89130" y2="85065"/>
                        <a14:foregroundMark x1="89130" y1="85065" x2="89130" y2="85065"/>
                        <a14:foregroundMark x1="83152" y1="85714" x2="90897" y2="81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9" b="7936"/>
          <a:stretch/>
        </p:blipFill>
        <p:spPr bwMode="auto">
          <a:xfrm>
            <a:off x="4800803" y="1196752"/>
            <a:ext cx="3745267" cy="424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 rot="20524380" flipH="1">
            <a:off x="116255" y="626862"/>
            <a:ext cx="3487066" cy="1466198"/>
          </a:xfrm>
          <a:prstGeom prst="cloudCallout">
            <a:avLst>
              <a:gd name="adj1" fmla="val 10718"/>
              <a:gd name="adj2" fmla="val 7502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Кто изображен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картинке?</a:t>
            </a:r>
          </a:p>
        </p:txBody>
      </p:sp>
      <p:sp>
        <p:nvSpPr>
          <p:cNvPr id="7" name="Выноска-облако 6"/>
          <p:cNvSpPr/>
          <p:nvPr/>
        </p:nvSpPr>
        <p:spPr>
          <a:xfrm rot="20524380" flipH="1">
            <a:off x="106518" y="626862"/>
            <a:ext cx="3487066" cy="1466198"/>
          </a:xfrm>
          <a:prstGeom prst="cloudCallout">
            <a:avLst>
              <a:gd name="adj1" fmla="val 10718"/>
              <a:gd name="adj2" fmla="val 7502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Молодец! Это дровосек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482" y="260648"/>
            <a:ext cx="8424936" cy="7080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Сколько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слогов в слове ДРО-ВО-СЕК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19465" y="1844824"/>
            <a:ext cx="1827786" cy="17205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08122" y="1844823"/>
            <a:ext cx="1827786" cy="17205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19465" y="3970377"/>
            <a:ext cx="1827786" cy="17205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18284" y="3970378"/>
            <a:ext cx="1827786" cy="17205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483" y="2321496"/>
            <a:ext cx="696806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-облако 14"/>
          <p:cNvSpPr/>
          <p:nvPr/>
        </p:nvSpPr>
        <p:spPr>
          <a:xfrm>
            <a:off x="3111280" y="476672"/>
            <a:ext cx="5913116" cy="2361113"/>
          </a:xfrm>
          <a:prstGeom prst="cloudCallout">
            <a:avLst>
              <a:gd name="adj1" fmla="val -47311"/>
              <a:gd name="adj2" fmla="val 7730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ПРАВИЛЬНО!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Жми на домик, чтобы приступить к следующему заданию!</a:t>
            </a:r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32440" y="6381328"/>
            <a:ext cx="516984" cy="4364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9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48959 0.120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  <p:bldP spid="8" grpId="0" animBg="1"/>
      <p:bldP spid="8" grpId="1" animBg="1"/>
      <p:bldP spid="8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m.media-amazon.com/images/I/51U6qo1ktsL._AC_UL1000_QL65_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900" y1="20220" x2="85600" y2="38338"/>
                        <a14:foregroundMark x1="40700" y1="34535" x2="28800" y2="67668"/>
                        <a14:foregroundMark x1="28800" y1="67668" x2="62600" y2="77477"/>
                        <a14:foregroundMark x1="4700" y1="42242" x2="5200" y2="62763"/>
                        <a14:foregroundMark x1="18300" y1="83684" x2="36200" y2="93794"/>
                        <a14:foregroundMark x1="42000" y1="95996" x2="42000" y2="95996"/>
                        <a14:foregroundMark x1="61900" y1="76977" x2="82400" y2="77778"/>
                        <a14:foregroundMark x1="74200" y1="89389" x2="74200" y2="89389"/>
                        <a14:foregroundMark x1="74200" y1="89389" x2="62600" y2="94795"/>
                        <a14:foregroundMark x1="96300" y1="52853" x2="94800" y2="61161"/>
                        <a14:foregroundMark x1="94200" y1="63063" x2="91200" y2="72372"/>
                        <a14:foregroundMark x1="89300" y1="73674" x2="84200" y2="81381"/>
                        <a14:foregroundMark x1="54000" y1="7007" x2="41700" y2="7307"/>
                        <a14:foregroundMark x1="50500" y1="2102" x2="50500" y2="2102"/>
                        <a14:foregroundMark x1="50500" y1="2102" x2="32100" y2="80480"/>
                        <a14:foregroundMark x1="32100" y1="80480" x2="85400" y2="79980"/>
                        <a14:foregroundMark x1="85400" y1="79980" x2="90300" y2="73874"/>
                        <a14:backgroundMark x1="84400" y1="14515" x2="84400" y2="14515"/>
                        <a14:backgroundMark x1="84400" y1="14515" x2="84400" y2="14515"/>
                        <a14:backgroundMark x1="49000" y1="801" x2="49000" y2="801"/>
                        <a14:backgroundMark x1="49000" y1="801" x2="50800" y2="3504"/>
                        <a14:backgroundMark x1="15800" y1="15115" x2="15800" y2="15115"/>
                        <a14:backgroundMark x1="14300" y1="15716" x2="14300" y2="15716"/>
                        <a14:backgroundMark x1="2000" y1="49750" x2="2000" y2="49750"/>
                        <a14:backgroundMark x1="15700" y1="86286" x2="15700" y2="86286"/>
                        <a14:backgroundMark x1="50100" y1="98298" x2="50100" y2="98298"/>
                        <a14:backgroundMark x1="85400" y1="83584" x2="85400" y2="83584"/>
                        <a14:backgroundMark x1="90700" y1="73674" x2="89400" y2="76777"/>
                        <a14:backgroundMark x1="92000" y1="70571" x2="90600" y2="74274"/>
                        <a14:backgroundMark x1="90600" y1="74274" x2="88300" y2="77477"/>
                        <a14:backgroundMark x1="92500" y1="68368" x2="88900" y2="77277"/>
                        <a14:backgroundMark x1="93600" y1="67868" x2="87300" y2="78579"/>
                        <a14:backgroundMark x1="91700" y1="71171" x2="86200" y2="79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6993">
            <a:off x="1667463" y="524850"/>
            <a:ext cx="5327249" cy="53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gas-kvas.com/uploads/posts/2023-01/1673581942_gas-kvas-com-p-raduga-tsveta-risunok-detskii-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99" y="2456166"/>
            <a:ext cx="1232114" cy="61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img.freepik.com/premium-vector/cartoon-shirt_119631-192.jpg?w=2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308" y="3441971"/>
            <a:ext cx="1325465" cy="13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cdn.cloudflare.steamstatic.com/steamcommunity/public/images/items/603750/496891ccf15e8124df1a62cdeb0e923b32a12d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2188" r="78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51" y="1113587"/>
            <a:ext cx="17921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ngimg.com/uploads/winnie_pooh/winnie_pooh_PNG3761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43200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5436096" y="404664"/>
            <a:ext cx="3384376" cy="1827581"/>
          </a:xfrm>
          <a:prstGeom prst="cloudCallout">
            <a:avLst>
              <a:gd name="adj1" fmla="val 735"/>
              <a:gd name="adj2" fmla="val 7949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Нажми на шарик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98912"/>
            <a:ext cx="3918856" cy="39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ыноска-облако 11"/>
          <p:cNvSpPr/>
          <p:nvPr/>
        </p:nvSpPr>
        <p:spPr>
          <a:xfrm>
            <a:off x="5220072" y="407492"/>
            <a:ext cx="3816424" cy="1872208"/>
          </a:xfrm>
          <a:prstGeom prst="cloudCallout">
            <a:avLst>
              <a:gd name="adj1" fmla="val 1919"/>
              <a:gd name="adj2" fmla="val 8420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выпало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носка-облако 17"/>
          <p:cNvSpPr/>
          <p:nvPr/>
        </p:nvSpPr>
        <p:spPr>
          <a:xfrm>
            <a:off x="5220072" y="441681"/>
            <a:ext cx="3816424" cy="1872208"/>
          </a:xfrm>
          <a:prstGeom prst="cloudCallout">
            <a:avLst>
              <a:gd name="adj1" fmla="val 1919"/>
              <a:gd name="adj2" fmla="val 8420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Какой первый слог в этом слове?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5220072" y="441681"/>
            <a:ext cx="3816424" cy="1872208"/>
          </a:xfrm>
          <a:prstGeom prst="cloudCallout">
            <a:avLst>
              <a:gd name="adj1" fmla="val 1919"/>
              <a:gd name="adj2" fmla="val 8420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забывай правильно произносить звук [Р]</a:t>
            </a:r>
          </a:p>
        </p:txBody>
      </p:sp>
      <p:pic>
        <p:nvPicPr>
          <p:cNvPr id="5128" name="Picture 8" descr="https://static.vecteezy.com/system/resources/previews/014/033/577/non_2x/blue-fish-transparent-free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2"/>
            <a:ext cx="13225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g.razrisyika.ru/kart/120/476735-robot-risunok-1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7758">
            <a:off x="2872915" y="4063886"/>
            <a:ext cx="120013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d2psx7tq1h8q4e.cloudfront.net/media/20231105110451/rocke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50" b="97020" l="1490" r="99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06300"/>
            <a:ext cx="1165497" cy="11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gas-kvas.com/uploads/posts/2023-02/1676451282_gas-kvas-com-p-rukavichka-detskie-risunki-5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4092">
            <a:off x="2291934" y="2014097"/>
            <a:ext cx="1233200" cy="73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i.pinimg.com/originals/f9/ed/c3/f9edc3cb1078ab4262f5a0b1e1863c8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88891"/>
            <a:ext cx="1296144" cy="9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2" descr="https://3.bp.blogspot.com/-eiIorXsN-aQ/UzOuaqYKL8I/AAAAAAAAOTk/neRVPoL0VGQ/s1600/%D0%BF%D1%80%D0%B8%D0%B2%D0%B5%D1%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4" descr="https://3.bp.blogspot.com/-eiIorXsN-aQ/UzOuaqYKL8I/AAAAAAAAOTk/neRVPoL0VGQ/s1600/%D0%BF%D1%80%D0%B8%D0%B2%D0%B5%D1%8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654" l="12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861969"/>
            <a:ext cx="1032118" cy="169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омой 19">
            <a:hlinkClick r:id="rId21" action="ppaction://hlinksldjump" highlightClick="1"/>
          </p:cNvPr>
          <p:cNvSpPr/>
          <p:nvPr/>
        </p:nvSpPr>
        <p:spPr>
          <a:xfrm>
            <a:off x="8527322" y="6381328"/>
            <a:ext cx="576064" cy="43644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носка-облако 26"/>
          <p:cNvSpPr/>
          <p:nvPr/>
        </p:nvSpPr>
        <p:spPr>
          <a:xfrm>
            <a:off x="4526444" y="188642"/>
            <a:ext cx="4617556" cy="2385446"/>
          </a:xfrm>
          <a:prstGeom prst="cloudCallout">
            <a:avLst>
              <a:gd name="adj1" fmla="val 11045"/>
              <a:gd name="adj2" fmla="val 7004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МОЛОДЕЦ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Жми на домик, чтобы приступить к следующему заданию!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4.07407E-6 C -0.0014 0.00973 -0.00417 0.01968 -0.00869 0.02755 C -0.0099 0.03403 -0.01008 0.03959 -0.01303 0.04491 C -0.01424 0.05209 -0.01702 0.05811 -0.01841 0.06528 C -0.01928 0.06945 -0.01997 0.07616 -0.02171 0.07986 C -0.02327 0.08287 -0.02553 0.08542 -0.02709 0.08843 C -0.02917 0.10093 -0.03247 0.11065 -0.03247 0.12338 L -0.03577 0.16968 L -0.02935 0.27547 L -0.00747 0.38426 L 0.03489 0.49861 L 0.13263 0.60857 " pathEditMode="relative" ptsTypes="ffffffAAAAAA">
                                      <p:cBhvr>
                                        <p:cTn id="33" dur="2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8" grpId="0" animBg="1"/>
      <p:bldP spid="19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66855"/>
            <a:ext cx="3918856" cy="39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827584" y="116632"/>
            <a:ext cx="3909527" cy="1872208"/>
          </a:xfrm>
          <a:prstGeom prst="cloudCallout">
            <a:avLst>
              <a:gd name="adj1" fmla="val -18921"/>
              <a:gd name="adj2" fmla="val 9213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Открой карточку под номером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пять. Назови, что изображено.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6462" y="2204864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54149" y="332656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22707" y="2204864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18045" y="4149080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1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avatars.dzeninfra.ru/get-zen_doc/2810999/pub_61858f0d0a854b0047840645_6185923b36c6a464096baf60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17" y="4149080"/>
            <a:ext cx="1852736" cy="1670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009117" y="4149080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1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535" y="1844824"/>
            <a:ext cx="770023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823583" y="218307"/>
            <a:ext cx="4407394" cy="1626517"/>
          </a:xfrm>
          <a:prstGeom prst="cloudCallout">
            <a:avLst>
              <a:gd name="adj1" fmla="val 1546"/>
              <a:gd name="adj2" fmla="val 6881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МОЛОДЕЦ!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8.hostingkartinok.com/uploads/images/2019/02/745a6163f030abf088ae5a1686bc0d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36912"/>
            <a:ext cx="3918856" cy="39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683568" y="88458"/>
            <a:ext cx="4341575" cy="1872208"/>
          </a:xfrm>
          <a:prstGeom prst="cloudCallout">
            <a:avLst>
              <a:gd name="adj1" fmla="val -18921"/>
              <a:gd name="adj2" fmla="val 9213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Открой карточку, которая идёт после пяти.  Назови, что изображено.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854149" y="476672"/>
            <a:ext cx="1872208" cy="14312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6462" y="2204864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3074" name="Picture 2" descr="https://gas-kvas.com/uploads/posts/2023-01/1673581942_gas-kvas-com-p-raduga-tsveta-risunok-detskii-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49" y="692696"/>
            <a:ext cx="187220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854149" y="389509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22707" y="2204864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18045" y="4149080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028" name="Picture 4" descr="https://avatars.dzeninfra.ru/get-zen_doc/2810999/pub_61858f0d0a854b0047840645_6185923b36c6a464096baf60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17" y="4149080"/>
            <a:ext cx="1852736" cy="16701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009117" y="4149080"/>
            <a:ext cx="1872208" cy="1656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www.tapeciarnia.pl/tapety/normalne/tapeta-kubus-puchatek-na-bialym-t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4115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1844824"/>
            <a:ext cx="770023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914498" y="88458"/>
            <a:ext cx="4407394" cy="1626517"/>
          </a:xfrm>
          <a:prstGeom prst="cloudCallout">
            <a:avLst>
              <a:gd name="adj1" fmla="val -5214"/>
              <a:gd name="adj2" fmla="val 7892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МОЛОДЕЦ!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465</Words>
  <Application>Microsoft Office PowerPoint</Application>
  <PresentationFormat>Экран (4:3)</PresentationFormat>
  <Paragraphs>115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sherk</dc:creator>
  <cp:lastModifiedBy>1</cp:lastModifiedBy>
  <cp:revision>66</cp:revision>
  <dcterms:created xsi:type="dcterms:W3CDTF">2024-01-18T15:41:46Z</dcterms:created>
  <dcterms:modified xsi:type="dcterms:W3CDTF">2024-01-28T12:23:40Z</dcterms:modified>
</cp:coreProperties>
</file>