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9.jpeg" ContentType="image/jpeg"/>
  <Override PartName="/ppt/media/image17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png" ContentType="image/pn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10.8.22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0B3CE89-3724-4FCE-B15D-457B25F064E4}" type="slidenum">
              <a:rPr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 sz="1800" spc="-1">
                <a:latin typeface="Calibri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Calibri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400" spc="-1">
                <a:latin typeface="Calibri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Calibri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979640" y="249120"/>
            <a:ext cx="6424200" cy="6458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1259640" y="1628640"/>
            <a:ext cx="7699320" cy="32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2051640" y="1772640"/>
            <a:ext cx="6408360" cy="344196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44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Музей мордовского быта и национальной культуры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b="1" lang="ru-RU" sz="44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«Народная изба»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2" name="CustomShape 4"/>
          <p:cNvSpPr/>
          <p:nvPr/>
        </p:nvSpPr>
        <p:spPr>
          <a:xfrm>
            <a:off x="1979640" y="260640"/>
            <a:ext cx="6336360" cy="63900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Муниципальное дошкольное образовательное учреждение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«Детский сад №88»</a:t>
            </a:r>
            <a:endParaRPr/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" descr=""/>
          <p:cNvPicPr/>
          <p:nvPr/>
        </p:nvPicPr>
        <p:blipFill>
          <a:blip r:embed="rId1"/>
          <a:stretch/>
        </p:blipFill>
        <p:spPr>
          <a:xfrm rot="5400000">
            <a:off x="4952160" y="2933640"/>
            <a:ext cx="4103280" cy="30772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5" name="CustomShape 1"/>
          <p:cNvSpPr/>
          <p:nvPr/>
        </p:nvSpPr>
        <p:spPr>
          <a:xfrm>
            <a:off x="5096160" y="504000"/>
            <a:ext cx="3814560" cy="1461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Печь – каштамо (эрзя), пянакланча (мокша) 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Чугун – цугун (эрзя), цюгун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Ухват – ухад (эрзя), цюгунонь таргама (мокша)</a:t>
            </a:r>
            <a:endParaRPr/>
          </a:p>
        </p:txBody>
      </p:sp>
      <p:pic>
        <p:nvPicPr>
          <p:cNvPr id="86" name="Рисунок 13" descr=""/>
          <p:cNvPicPr/>
          <p:nvPr/>
        </p:nvPicPr>
        <p:blipFill>
          <a:blip r:embed="rId2"/>
          <a:stretch/>
        </p:blipFill>
        <p:spPr>
          <a:xfrm rot="5400000">
            <a:off x="723960" y="817920"/>
            <a:ext cx="4602960" cy="34524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4" descr=""/>
          <p:cNvPicPr/>
          <p:nvPr/>
        </p:nvPicPr>
        <p:blipFill>
          <a:blip r:embed="rId1"/>
          <a:stretch/>
        </p:blipFill>
        <p:spPr>
          <a:xfrm>
            <a:off x="4784760" y="3429000"/>
            <a:ext cx="4074480" cy="30556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8" name="CustomShape 1"/>
          <p:cNvSpPr/>
          <p:nvPr/>
        </p:nvSpPr>
        <p:spPr>
          <a:xfrm>
            <a:off x="2185560" y="4956840"/>
            <a:ext cx="2285640" cy="118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Корзина – кептере (кептерька), парго (парьгине) (эрзя), кептерь (мокша)</a:t>
            </a:r>
            <a:endParaRPr/>
          </a:p>
        </p:txBody>
      </p:sp>
      <p:pic>
        <p:nvPicPr>
          <p:cNvPr id="89" name="Рисунок 2" descr=""/>
          <p:cNvPicPr/>
          <p:nvPr/>
        </p:nvPicPr>
        <p:blipFill>
          <a:blip r:embed="rId2"/>
          <a:stretch/>
        </p:blipFill>
        <p:spPr>
          <a:xfrm>
            <a:off x="1227600" y="266760"/>
            <a:ext cx="3927960" cy="2945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0" name="CustomShape 2"/>
          <p:cNvSpPr/>
          <p:nvPr/>
        </p:nvSpPr>
        <p:spPr>
          <a:xfrm>
            <a:off x="5298120" y="1536840"/>
            <a:ext cx="309600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Телега – крандаз (эрзя), крандас (мокша)</a:t>
            </a:r>
            <a:endParaRPr/>
          </a:p>
        </p:txBody>
      </p:sp>
    </p:spTree>
  </p:cSld>
  <p:transition spd="med">
    <p:fade/>
  </p:transition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2" descr=""/>
          <p:cNvPicPr/>
          <p:nvPr/>
        </p:nvPicPr>
        <p:blipFill>
          <a:blip r:embed="rId1"/>
          <a:stretch/>
        </p:blipFill>
        <p:spPr>
          <a:xfrm>
            <a:off x="4736880" y="3573000"/>
            <a:ext cx="4179600" cy="3134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92" name="Рисунок 3" descr=""/>
          <p:cNvPicPr/>
          <p:nvPr/>
        </p:nvPicPr>
        <p:blipFill>
          <a:blip r:embed="rId2"/>
          <a:stretch/>
        </p:blipFill>
        <p:spPr>
          <a:xfrm>
            <a:off x="1337040" y="294120"/>
            <a:ext cx="3987720" cy="2990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3" name="CustomShape 1"/>
          <p:cNvSpPr/>
          <p:nvPr/>
        </p:nvSpPr>
        <p:spPr>
          <a:xfrm>
            <a:off x="5594760" y="294120"/>
            <a:ext cx="3321720" cy="3010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Посуда – кедьгеть (эрзя), кадьгоня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Ложки – пенчть (эрзя), куцюфт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Солонка – салдыркс (эрзя), салдоркс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Тарелка – вакан (эрзя), шаваня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Чашка (для питья) – чакшке (эрзя), чакшкя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Кувшин – кукшун, кукшин (эрзя, кукшень (мокша)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1363680" y="4603320"/>
            <a:ext cx="316260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Лампа – стольангонь лампа (эрзя), шрань лампа (мокша)</a:t>
            </a:r>
            <a:endParaRPr/>
          </a:p>
        </p:txBody>
      </p:sp>
    </p:spTree>
  </p:cSld>
  <p:transition spd="med">
    <p:fade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2" descr=""/>
          <p:cNvPicPr/>
          <p:nvPr/>
        </p:nvPicPr>
        <p:blipFill>
          <a:blip r:embed="rId1"/>
          <a:stretch/>
        </p:blipFill>
        <p:spPr>
          <a:xfrm>
            <a:off x="4356000" y="3481560"/>
            <a:ext cx="4128120" cy="3096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6" name="CustomShape 1"/>
          <p:cNvSpPr/>
          <p:nvPr/>
        </p:nvSpPr>
        <p:spPr>
          <a:xfrm>
            <a:off x="5679000" y="1058040"/>
            <a:ext cx="2285640" cy="91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Коромысло – курьця (эрзя), коромысла (мокша)</a:t>
            </a:r>
            <a:endParaRPr/>
          </a:p>
        </p:txBody>
      </p:sp>
      <p:pic>
        <p:nvPicPr>
          <p:cNvPr id="97" name="Рисунок 6" descr=""/>
          <p:cNvPicPr/>
          <p:nvPr/>
        </p:nvPicPr>
        <p:blipFill>
          <a:blip r:embed="rId2"/>
          <a:stretch/>
        </p:blipFill>
        <p:spPr>
          <a:xfrm>
            <a:off x="1187640" y="191160"/>
            <a:ext cx="4176000" cy="3132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11" descr=""/>
          <p:cNvPicPr/>
          <p:nvPr/>
        </p:nvPicPr>
        <p:blipFill>
          <a:blip r:embed="rId1"/>
          <a:stretch/>
        </p:blipFill>
        <p:spPr>
          <a:xfrm>
            <a:off x="1187640" y="238320"/>
            <a:ext cx="3936240" cy="2952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9" name="CustomShape 1"/>
          <p:cNvSpPr/>
          <p:nvPr/>
        </p:nvSpPr>
        <p:spPr>
          <a:xfrm>
            <a:off x="5186880" y="576000"/>
            <a:ext cx="3528000" cy="173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Утюг – валакавтомапель (эрзя)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Стиральная доска – муськемань доска (эрзя), муськомань доска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Полотенце – нардамо (эрзя), нардама (мокша)</a:t>
            </a:r>
            <a:endParaRPr/>
          </a:p>
        </p:txBody>
      </p:sp>
      <p:pic>
        <p:nvPicPr>
          <p:cNvPr id="100" name="Рисунок 8" descr=""/>
          <p:cNvPicPr/>
          <p:nvPr/>
        </p:nvPicPr>
        <p:blipFill>
          <a:blip r:embed="rId2"/>
          <a:stretch/>
        </p:blipFill>
        <p:spPr>
          <a:xfrm rot="5400000">
            <a:off x="4946400" y="3099600"/>
            <a:ext cx="4009680" cy="30070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1" name="CustomShape 2"/>
          <p:cNvSpPr/>
          <p:nvPr/>
        </p:nvSpPr>
        <p:spPr>
          <a:xfrm>
            <a:off x="2483640" y="5157360"/>
            <a:ext cx="264564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Ткацкий станок – чекажа (эрзя), кодваз (мокша)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1403640" y="3429000"/>
            <a:ext cx="3672000" cy="91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музее широко представлены изделия ручной работы с вышивкой: полотенца, скатерти, салфетки и т.д.</a:t>
            </a:r>
            <a:endParaRPr/>
          </a:p>
        </p:txBody>
      </p:sp>
    </p:spTree>
  </p:cSld>
  <p:transition spd="med">
    <p:fade/>
  </p:transition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2" descr=""/>
          <p:cNvPicPr/>
          <p:nvPr/>
        </p:nvPicPr>
        <p:blipFill>
          <a:blip r:embed="rId1"/>
          <a:stretch/>
        </p:blipFill>
        <p:spPr>
          <a:xfrm rot="5400000">
            <a:off x="817200" y="676440"/>
            <a:ext cx="4044240" cy="3033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4" name="Рисунок 3" descr=""/>
          <p:cNvPicPr/>
          <p:nvPr/>
        </p:nvPicPr>
        <p:blipFill>
          <a:blip r:embed="rId2"/>
          <a:stretch/>
        </p:blipFill>
        <p:spPr>
          <a:xfrm>
            <a:off x="4668120" y="3429000"/>
            <a:ext cx="4265640" cy="3198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5" name="CustomShape 1"/>
          <p:cNvSpPr/>
          <p:nvPr/>
        </p:nvSpPr>
        <p:spPr>
          <a:xfrm>
            <a:off x="4760280" y="1790640"/>
            <a:ext cx="408096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Прялка – пряха (эрзя), кштирема (мокша)</a:t>
            </a:r>
            <a:endParaRPr/>
          </a:p>
        </p:txBody>
      </p:sp>
    </p:spTree>
  </p:cSld>
  <p:transition spd="med">
    <p:fade/>
  </p:transition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4" descr=""/>
          <p:cNvPicPr/>
          <p:nvPr/>
        </p:nvPicPr>
        <p:blipFill>
          <a:blip r:embed="rId1"/>
          <a:stretch/>
        </p:blipFill>
        <p:spPr>
          <a:xfrm>
            <a:off x="4644000" y="3699000"/>
            <a:ext cx="3995640" cy="2996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7" name="CustomShape 1"/>
          <p:cNvSpPr/>
          <p:nvPr/>
        </p:nvSpPr>
        <p:spPr>
          <a:xfrm>
            <a:off x="5868000" y="1519560"/>
            <a:ext cx="2285640" cy="91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Игрушка – налхкш (эрзя), налкшке (мокша)</a:t>
            </a:r>
            <a:endParaRPr/>
          </a:p>
        </p:txBody>
      </p:sp>
      <p:pic>
        <p:nvPicPr>
          <p:cNvPr id="108" name="Рисунок 3" descr=""/>
          <p:cNvPicPr/>
          <p:nvPr/>
        </p:nvPicPr>
        <p:blipFill>
          <a:blip r:embed="rId2"/>
          <a:stretch/>
        </p:blipFill>
        <p:spPr>
          <a:xfrm>
            <a:off x="1259640" y="389520"/>
            <a:ext cx="4244040" cy="3183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9" name="CustomShape 2"/>
          <p:cNvSpPr/>
          <p:nvPr/>
        </p:nvSpPr>
        <p:spPr>
          <a:xfrm>
            <a:off x="1403640" y="4509000"/>
            <a:ext cx="2952000" cy="91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Представлены деревянные игрушки, сделанные мастерами Подлесной Тавлы</a:t>
            </a:r>
            <a:endParaRPr/>
          </a:p>
        </p:txBody>
      </p:sp>
    </p:spTree>
  </p:cSld>
  <p:transition spd="med">
    <p:fade/>
  </p:transition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 rot="5400000">
            <a:off x="956520" y="586440"/>
            <a:ext cx="3001320" cy="22507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11" name="Рисунок 5" descr=""/>
          <p:cNvPicPr/>
          <p:nvPr/>
        </p:nvPicPr>
        <p:blipFill>
          <a:blip r:embed="rId2"/>
          <a:stretch/>
        </p:blipFill>
        <p:spPr>
          <a:xfrm rot="5400000">
            <a:off x="5693040" y="614880"/>
            <a:ext cx="2968560" cy="2226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2" name="CustomShape 1"/>
          <p:cNvSpPr/>
          <p:nvPr/>
        </p:nvSpPr>
        <p:spPr>
          <a:xfrm>
            <a:off x="5791680" y="3286800"/>
            <a:ext cx="293364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Сундук – эрямопарь (эрзя), арьзя (мокша)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266120" y="3315960"/>
            <a:ext cx="250704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Зеркало – ваномо (эрзя), ванома (мокша)</a:t>
            </a:r>
            <a:endParaRPr/>
          </a:p>
        </p:txBody>
      </p:sp>
      <p:pic>
        <p:nvPicPr>
          <p:cNvPr id="114" name="Рисунок 12" descr=""/>
          <p:cNvPicPr/>
          <p:nvPr/>
        </p:nvPicPr>
        <p:blipFill>
          <a:blip r:embed="rId3"/>
          <a:stretch/>
        </p:blipFill>
        <p:spPr>
          <a:xfrm>
            <a:off x="4788000" y="4126320"/>
            <a:ext cx="3423240" cy="256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5" name="CustomShape 3"/>
          <p:cNvSpPr/>
          <p:nvPr/>
        </p:nvSpPr>
        <p:spPr>
          <a:xfrm>
            <a:off x="1266120" y="4941000"/>
            <a:ext cx="3144960" cy="118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Лапти – карть (эрзя), карьхть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Сапоги – кемть (эрзя), кямот (мокша)</a:t>
            </a:r>
            <a:endParaRPr/>
          </a:p>
        </p:txBody>
      </p:sp>
    </p:spTree>
  </p:cSld>
  <p:transition spd="med">
    <p:fade/>
  </p:transition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6" descr=""/>
          <p:cNvPicPr/>
          <p:nvPr/>
        </p:nvPicPr>
        <p:blipFill>
          <a:blip r:embed="rId1"/>
          <a:stretch/>
        </p:blipFill>
        <p:spPr>
          <a:xfrm>
            <a:off x="4644000" y="3429000"/>
            <a:ext cx="4128120" cy="3096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17" name="Рисунок 7" descr=""/>
          <p:cNvPicPr/>
          <p:nvPr/>
        </p:nvPicPr>
        <p:blipFill>
          <a:blip r:embed="rId2"/>
          <a:stretch/>
        </p:blipFill>
        <p:spPr>
          <a:xfrm rot="5400000">
            <a:off x="777240" y="851760"/>
            <a:ext cx="4287240" cy="32151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8" name="CustomShape 1"/>
          <p:cNvSpPr/>
          <p:nvPr/>
        </p:nvSpPr>
        <p:spPr>
          <a:xfrm>
            <a:off x="4932000" y="1391400"/>
            <a:ext cx="266400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Люлька - лавсь (эрзя), нюряли (мокша)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1576080" y="5435280"/>
            <a:ext cx="295200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Кровать – удома тарка (эрзя), удома васта (мокша)</a:t>
            </a:r>
            <a:endParaRPr/>
          </a:p>
        </p:txBody>
      </p:sp>
    </p:spTree>
  </p:cSld>
  <p:transition spd="med">
    <p:fade/>
  </p:transition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2" descr=""/>
          <p:cNvPicPr/>
          <p:nvPr/>
        </p:nvPicPr>
        <p:blipFill>
          <a:blip r:embed="rId1"/>
          <a:stretch/>
        </p:blipFill>
        <p:spPr>
          <a:xfrm>
            <a:off x="1187640" y="236520"/>
            <a:ext cx="4104000" cy="307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1" name="Рисунок 3" descr=""/>
          <p:cNvPicPr/>
          <p:nvPr/>
        </p:nvPicPr>
        <p:blipFill>
          <a:blip r:embed="rId2"/>
          <a:stretch/>
        </p:blipFill>
        <p:spPr>
          <a:xfrm>
            <a:off x="4716000" y="3564720"/>
            <a:ext cx="4059720" cy="3044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22" name="CustomShape 1"/>
          <p:cNvSpPr/>
          <p:nvPr/>
        </p:nvSpPr>
        <p:spPr>
          <a:xfrm>
            <a:off x="5508000" y="1408680"/>
            <a:ext cx="3096000" cy="1187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Литература о достопримечательностях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Мордовии, искусстве </a:t>
            </a:r>
            <a:endParaRPr/>
          </a:p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 национальном достоянии</a:t>
            </a:r>
            <a:endParaRPr/>
          </a:p>
        </p:txBody>
      </p:sp>
    </p:spTree>
  </p:cSld>
  <p:transition spd="med">
    <p:fade/>
  </p:transition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411640" y="764640"/>
            <a:ext cx="5473080" cy="1007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1298160" y="2061000"/>
            <a:ext cx="7699320" cy="324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1475640" y="2403720"/>
            <a:ext cx="6912360" cy="252828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мини – музей мордовского быта и национальной культуры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МДОУ «Детский сад №88»</a:t>
            </a:r>
            <a:endParaRPr/>
          </a:p>
        </p:txBody>
      </p:sp>
      <p:sp>
        <p:nvSpPr>
          <p:cNvPr id="46" name="CustomShape 4"/>
          <p:cNvSpPr/>
          <p:nvPr/>
        </p:nvSpPr>
        <p:spPr>
          <a:xfrm>
            <a:off x="2625120" y="853200"/>
            <a:ext cx="5045400" cy="821520"/>
          </a:xfrm>
          <a:prstGeom prst="rect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fb7c7a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Представляем</a:t>
            </a:r>
            <a:endParaRPr/>
          </a:p>
        </p:txBody>
      </p:sp>
    </p:spTree>
  </p:cSld>
  <p:transition spd="med">
    <p:fade/>
  </p:transition>
  <p:timing>
    <p:tnLst>
      <p:par>
        <p:cTn id="6" dur="indefinite" restart="never" nodeType="tmRoot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" descr=""/>
          <p:cNvPicPr/>
          <p:nvPr/>
        </p:nvPicPr>
        <p:blipFill>
          <a:blip r:embed="rId1"/>
          <a:stretch/>
        </p:blipFill>
        <p:spPr>
          <a:xfrm>
            <a:off x="5508000" y="1637640"/>
            <a:ext cx="3323160" cy="4436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4" name="Рисунок 2" descr=""/>
          <p:cNvPicPr/>
          <p:nvPr/>
        </p:nvPicPr>
        <p:blipFill>
          <a:blip r:embed="rId2"/>
          <a:stretch/>
        </p:blipFill>
        <p:spPr>
          <a:xfrm>
            <a:off x="1254600" y="1640160"/>
            <a:ext cx="3893040" cy="4434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25" name="CustomShape 1"/>
          <p:cNvSpPr/>
          <p:nvPr/>
        </p:nvSpPr>
        <p:spPr>
          <a:xfrm>
            <a:off x="1691640" y="188640"/>
            <a:ext cx="6264360" cy="11998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26" name="CustomShape 2"/>
          <p:cNvSpPr/>
          <p:nvPr/>
        </p:nvSpPr>
        <p:spPr>
          <a:xfrm flipH="1">
            <a:off x="1948680" y="188640"/>
            <a:ext cx="612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Мордовский национальный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костюм</a:t>
            </a:r>
            <a:endParaRPr/>
          </a:p>
        </p:txBody>
      </p:sp>
    </p:spTree>
  </p:cSld>
  <p:transition spd="med"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" descr=""/>
          <p:cNvPicPr/>
          <p:nvPr/>
        </p:nvPicPr>
        <p:blipFill>
          <a:blip r:embed="rId1"/>
          <a:stretch/>
        </p:blipFill>
        <p:spPr>
          <a:xfrm>
            <a:off x="1157040" y="980640"/>
            <a:ext cx="5003640" cy="28144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8" name="Рисунок 2" descr=""/>
          <p:cNvPicPr/>
          <p:nvPr/>
        </p:nvPicPr>
        <p:blipFill>
          <a:blip r:embed="rId2"/>
          <a:stretch/>
        </p:blipFill>
        <p:spPr>
          <a:xfrm>
            <a:off x="3659040" y="3900960"/>
            <a:ext cx="5081760" cy="28584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29" name="CustomShape 1"/>
          <p:cNvSpPr/>
          <p:nvPr/>
        </p:nvSpPr>
        <p:spPr>
          <a:xfrm>
            <a:off x="1850760" y="167760"/>
            <a:ext cx="5904360" cy="719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30" name="CustomShape 2"/>
          <p:cNvSpPr/>
          <p:nvPr/>
        </p:nvSpPr>
        <p:spPr>
          <a:xfrm flipH="1">
            <a:off x="2122920" y="204480"/>
            <a:ext cx="535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Проектная деятельность </a:t>
            </a:r>
            <a:endParaRPr/>
          </a:p>
        </p:txBody>
      </p:sp>
    </p:spTree>
  </p:cSld>
  <p:transition spd="med"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850760" y="167760"/>
            <a:ext cx="5904360" cy="719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32" name="CustomShape 2"/>
          <p:cNvSpPr/>
          <p:nvPr/>
        </p:nvSpPr>
        <p:spPr>
          <a:xfrm flipH="1">
            <a:off x="2122920" y="204480"/>
            <a:ext cx="535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Мастер-классы </a:t>
            </a:r>
            <a:endParaRPr/>
          </a:p>
        </p:txBody>
      </p:sp>
      <p:pic>
        <p:nvPicPr>
          <p:cNvPr id="133" name="Рисунок 8" descr=""/>
          <p:cNvPicPr/>
          <p:nvPr/>
        </p:nvPicPr>
        <p:blipFill>
          <a:blip r:embed="rId1"/>
          <a:stretch/>
        </p:blipFill>
        <p:spPr>
          <a:xfrm>
            <a:off x="5220000" y="1962000"/>
            <a:ext cx="3600000" cy="3266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4" name="Рисунок 9" descr=""/>
          <p:cNvPicPr/>
          <p:nvPr/>
        </p:nvPicPr>
        <p:blipFill>
          <a:blip r:embed="rId2"/>
          <a:stretch/>
        </p:blipFill>
        <p:spPr>
          <a:xfrm>
            <a:off x="1259640" y="1962000"/>
            <a:ext cx="3744000" cy="3266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" descr=""/>
          <p:cNvPicPr/>
          <p:nvPr/>
        </p:nvPicPr>
        <p:blipFill>
          <a:blip r:embed="rId1"/>
          <a:stretch/>
        </p:blipFill>
        <p:spPr>
          <a:xfrm>
            <a:off x="1225080" y="260640"/>
            <a:ext cx="3452040" cy="3096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6" name="Рисунок 2" descr=""/>
          <p:cNvPicPr/>
          <p:nvPr/>
        </p:nvPicPr>
        <p:blipFill>
          <a:blip r:embed="rId2"/>
          <a:stretch/>
        </p:blipFill>
        <p:spPr>
          <a:xfrm>
            <a:off x="4932000" y="260640"/>
            <a:ext cx="3942720" cy="3096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37" name="Рисунок 3" descr=""/>
          <p:cNvPicPr/>
          <p:nvPr/>
        </p:nvPicPr>
        <p:blipFill>
          <a:blip r:embed="rId3"/>
          <a:stretch/>
        </p:blipFill>
        <p:spPr>
          <a:xfrm>
            <a:off x="1835640" y="3573000"/>
            <a:ext cx="5207040" cy="316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475640" y="167760"/>
            <a:ext cx="7200360" cy="12369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39" name="CustomShape 2"/>
          <p:cNvSpPr/>
          <p:nvPr/>
        </p:nvSpPr>
        <p:spPr>
          <a:xfrm flipH="1">
            <a:off x="1474920" y="204480"/>
            <a:ext cx="7128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Организованная образовательная деятельность </a:t>
            </a:r>
            <a:endParaRPr/>
          </a:p>
        </p:txBody>
      </p:sp>
      <p:pic>
        <p:nvPicPr>
          <p:cNvPr id="140" name="Picture 2" descr=""/>
          <p:cNvPicPr/>
          <p:nvPr/>
        </p:nvPicPr>
        <p:blipFill>
          <a:blip r:embed="rId1"/>
          <a:srcRect l="0" t="11259" r="0" b="0"/>
          <a:stretch/>
        </p:blipFill>
        <p:spPr>
          <a:xfrm>
            <a:off x="5040720" y="1845000"/>
            <a:ext cx="3923280" cy="2765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41" name="Picture 4" descr=""/>
          <p:cNvPicPr/>
          <p:nvPr/>
        </p:nvPicPr>
        <p:blipFill>
          <a:blip r:embed="rId2"/>
          <a:stretch/>
        </p:blipFill>
        <p:spPr>
          <a:xfrm>
            <a:off x="1195920" y="3573000"/>
            <a:ext cx="3618360" cy="2765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rcRect l="0" t="18163" r="0" b="0"/>
          <a:stretch/>
        </p:blipFill>
        <p:spPr>
          <a:xfrm>
            <a:off x="1115640" y="1196640"/>
            <a:ext cx="7595280" cy="45057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transition spd="med">
    <p:fade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850760" y="167760"/>
            <a:ext cx="5904360" cy="719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44" name="CustomShape 2"/>
          <p:cNvSpPr/>
          <p:nvPr/>
        </p:nvSpPr>
        <p:spPr>
          <a:xfrm flipH="1">
            <a:off x="2122920" y="204480"/>
            <a:ext cx="5358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Экскурсии</a:t>
            </a:r>
            <a:endParaRPr/>
          </a:p>
        </p:txBody>
      </p:sp>
      <p:pic>
        <p:nvPicPr>
          <p:cNvPr id="145" name="Рисунок 6" descr=""/>
          <p:cNvPicPr/>
          <p:nvPr/>
        </p:nvPicPr>
        <p:blipFill>
          <a:blip r:embed="rId1"/>
          <a:stretch/>
        </p:blipFill>
        <p:spPr>
          <a:xfrm>
            <a:off x="5148000" y="1340640"/>
            <a:ext cx="3744000" cy="4826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46" name="Picture 3" descr=""/>
          <p:cNvPicPr/>
          <p:nvPr/>
        </p:nvPicPr>
        <p:blipFill>
          <a:blip r:embed="rId2"/>
          <a:stretch/>
        </p:blipFill>
        <p:spPr>
          <a:xfrm>
            <a:off x="1334520" y="1340640"/>
            <a:ext cx="3620160" cy="4826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/>
          <a:stretch/>
        </p:blipFill>
        <p:spPr>
          <a:xfrm>
            <a:off x="1259640" y="284400"/>
            <a:ext cx="3586680" cy="4368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48" name="Рисунок 3" descr=""/>
          <p:cNvPicPr/>
          <p:nvPr/>
        </p:nvPicPr>
        <p:blipFill>
          <a:blip r:embed="rId2"/>
          <a:stretch/>
        </p:blipFill>
        <p:spPr>
          <a:xfrm>
            <a:off x="5076000" y="1556640"/>
            <a:ext cx="3807360" cy="4968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ransition spd="med">
    <p:fade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051640" y="260640"/>
            <a:ext cx="5832360" cy="1295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создании проекта принимали участие педагоги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МДОУ «Детский сад №88»: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1619640" y="2133000"/>
            <a:ext cx="6840360" cy="2880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Адмакина Марина Евгеньевна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Афонина Татьяна Александровна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Глухова Валентина Петровна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Родькина Полина Владимировна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Кузнецова Екатерина Анатольевна</a:t>
            </a:r>
            <a:endParaRPr/>
          </a:p>
        </p:txBody>
      </p:sp>
    </p:spTree>
  </p:cSld>
  <p:transition spd="med"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1" descr=""/>
          <p:cNvPicPr/>
          <p:nvPr/>
        </p:nvPicPr>
        <p:blipFill>
          <a:blip r:embed="rId1"/>
          <a:stretch/>
        </p:blipFill>
        <p:spPr>
          <a:xfrm>
            <a:off x="1691640" y="2637000"/>
            <a:ext cx="6032880" cy="38646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2" name="CustomShape 1"/>
          <p:cNvSpPr/>
          <p:nvPr/>
        </p:nvSpPr>
        <p:spPr>
          <a:xfrm>
            <a:off x="1691640" y="188640"/>
            <a:ext cx="4392000" cy="19386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153" name="CustomShape 2"/>
          <p:cNvSpPr/>
          <p:nvPr/>
        </p:nvSpPr>
        <p:spPr>
          <a:xfrm flipH="1">
            <a:off x="1948680" y="188640"/>
            <a:ext cx="399060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Спасибо за внимание</a:t>
            </a:r>
            <a:endParaRPr/>
          </a:p>
        </p:txBody>
      </p:sp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3285360" y="116640"/>
            <a:ext cx="3384000" cy="863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1557360" y="1340640"/>
            <a:ext cx="6840360" cy="4176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1782360" y="1536120"/>
            <a:ext cx="639000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нашей повседневной жизни – в семье, в гостях, на улице – дети окружены в основном современными вещами, современной музыкой. Особенно актуальной сегодня является задача привить детям любовь к национальной культуре, познакомить с её истоками, обычаями, традициями, обрядами, воспитывать патриотические чувства. А это можно сделать на основе знакомства с народным искусством, народной культурой.</a:t>
            </a:r>
            <a:endParaRPr/>
          </a:p>
        </p:txBody>
      </p:sp>
      <p:sp>
        <p:nvSpPr>
          <p:cNvPr id="50" name="CustomShape 4"/>
          <p:cNvSpPr/>
          <p:nvPr/>
        </p:nvSpPr>
        <p:spPr>
          <a:xfrm>
            <a:off x="3498480" y="194400"/>
            <a:ext cx="29577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Актуальность</a:t>
            </a:r>
            <a:endParaRPr/>
          </a:p>
        </p:txBody>
      </p:sp>
    </p:spTree>
  </p:cSld>
  <p:transition spd="med">
    <p:fade/>
  </p:transition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3019320" y="195480"/>
            <a:ext cx="3489120" cy="6458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3019320" y="195480"/>
            <a:ext cx="34891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Цель:</a:t>
            </a:r>
            <a:r>
              <a:rPr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endParaRPr/>
          </a:p>
        </p:txBody>
      </p:sp>
      <p:sp>
        <p:nvSpPr>
          <p:cNvPr id="53" name="CustomShape 3"/>
          <p:cNvSpPr/>
          <p:nvPr/>
        </p:nvSpPr>
        <p:spPr>
          <a:xfrm>
            <a:off x="1187640" y="973080"/>
            <a:ext cx="7315200" cy="11595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1374480" y="973080"/>
            <a:ext cx="712836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Знакомить детей с основами национальной культуры, с бытом и историей мордовского народа. Формирование у дошкольников патриотических чувств.</a:t>
            </a:r>
            <a:endParaRPr/>
          </a:p>
        </p:txBody>
      </p:sp>
      <p:sp>
        <p:nvSpPr>
          <p:cNvPr id="55" name="CustomShape 5"/>
          <p:cNvSpPr/>
          <p:nvPr/>
        </p:nvSpPr>
        <p:spPr>
          <a:xfrm>
            <a:off x="3019320" y="2421000"/>
            <a:ext cx="3660840" cy="6458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56" name="CustomShape 6"/>
          <p:cNvSpPr/>
          <p:nvPr/>
        </p:nvSpPr>
        <p:spPr>
          <a:xfrm>
            <a:off x="3972600" y="2417760"/>
            <a:ext cx="175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Задачи:</a:t>
            </a:r>
            <a:endParaRPr/>
          </a:p>
        </p:txBody>
      </p:sp>
      <p:sp>
        <p:nvSpPr>
          <p:cNvPr id="57" name="CustomShape 7"/>
          <p:cNvSpPr/>
          <p:nvPr/>
        </p:nvSpPr>
        <p:spPr>
          <a:xfrm>
            <a:off x="1187640" y="3141000"/>
            <a:ext cx="7560360" cy="34560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58" name="CustomShape 8"/>
          <p:cNvSpPr/>
          <p:nvPr/>
        </p:nvSpPr>
        <p:spPr>
          <a:xfrm>
            <a:off x="1374480" y="3285000"/>
            <a:ext cx="7200360" cy="31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"/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Создание условий для системного, целостного освоения детьми традиционной культуры мордовского народа.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"/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Обогащать впечатления детей, вызвать яркий эмоциональный отклик при посещении музея.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"/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Формировать представление о Родине как месте, где человек родился.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"/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Ориентировать родителей на патриотическое воспитание в семье.</a:t>
            </a:r>
            <a:endParaRPr/>
          </a:p>
          <a:p>
            <a:pPr marL="343080" indent="-342720">
              <a:lnSpc>
                <a:spcPct val="100000"/>
              </a:lnSpc>
              <a:buClr>
                <a:srgbClr val="c00000"/>
              </a:buClr>
              <a:buFont typeface="Wingdings" charset="2"/>
              <a:buChar char=""/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Воспитать свободную и творческую личность, осознающую свои корни, национальные истоки. </a:t>
            </a:r>
            <a:endParaRPr/>
          </a:p>
        </p:txBody>
      </p:sp>
    </p:spTree>
  </p:cSld>
  <p:transition spd="med">
    <p:fade/>
  </p:transition>
  <p:timing>
    <p:tnLst>
      <p:par>
        <p:cTn id="10" dur="indefinite" restart="never" nodeType="tmRoot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6" descr=""/>
          <p:cNvPicPr/>
          <p:nvPr/>
        </p:nvPicPr>
        <p:blipFill>
          <a:blip r:embed="rId1"/>
          <a:stretch/>
        </p:blipFill>
        <p:spPr>
          <a:xfrm>
            <a:off x="1350720" y="587520"/>
            <a:ext cx="5400360" cy="2927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7" descr=""/>
          <p:cNvPicPr/>
          <p:nvPr/>
        </p:nvPicPr>
        <p:blipFill>
          <a:blip r:embed="rId2"/>
          <a:stretch/>
        </p:blipFill>
        <p:spPr>
          <a:xfrm>
            <a:off x="3492000" y="3648600"/>
            <a:ext cx="5364720" cy="30679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61" name="CustomShape 1"/>
          <p:cNvSpPr/>
          <p:nvPr/>
        </p:nvSpPr>
        <p:spPr>
          <a:xfrm>
            <a:off x="1503360" y="116640"/>
            <a:ext cx="6941520" cy="395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Мини – музей мордовского быта и национальной культуры</a:t>
            </a:r>
            <a:endParaRPr/>
          </a:p>
        </p:txBody>
      </p:sp>
    </p:spTree>
  </p:cSld>
  <p:transition spd="med">
    <p:fade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899440" y="188640"/>
            <a:ext cx="4264560" cy="79164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63" name="CustomShape 2"/>
          <p:cNvSpPr/>
          <p:nvPr/>
        </p:nvSpPr>
        <p:spPr>
          <a:xfrm flipH="1">
            <a:off x="2987280" y="188640"/>
            <a:ext cx="5658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Каталог экспонатов</a:t>
            </a: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/>
          </a:p>
        </p:txBody>
      </p:sp>
      <p:sp>
        <p:nvSpPr>
          <p:cNvPr id="64" name="CustomShape 3"/>
          <p:cNvSpPr/>
          <p:nvPr/>
        </p:nvSpPr>
        <p:spPr>
          <a:xfrm>
            <a:off x="1187640" y="1115640"/>
            <a:ext cx="7128360" cy="52653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1486800" y="1393920"/>
            <a:ext cx="7560360" cy="46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Зеркало – ваномо (эрзя), ванома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Корзина – кептере (кептерька), парго (парьгине) (эрзя), кептерь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Коромысло – курьця (эрзя), коромысла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Кровать – удома тарка (эрзя), удома васта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Крынка – кринка (эрзя), кукшень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Кувшин – кукшун, кукшин (эрзя, кукшень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Лавка для кухни – вешкезем (эрзя), вярьдеэзем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Лампа – стольангонь лампа (эрзя), шрань лампа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Лапти – карть (эрзя), карьхть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Ложки – пенчть (эрзя), куцюфт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Люлюка - лавсь (эрзя), нюряли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Печь – каштамо (эрзя), пянакланча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Полотенце – нардамо (эрзя), нардама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Посуда – кедьгеть (эрзя), кадьгоня (мокша)</a:t>
            </a:r>
            <a:endParaRPr/>
          </a:p>
        </p:txBody>
      </p:sp>
    </p:spTree>
  </p:cSld>
  <p:transition spd="med">
    <p:fade/>
  </p:transition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899440" y="188640"/>
            <a:ext cx="4624560" cy="791640"/>
          </a:xfrm>
          <a:prstGeom prst="roundRect">
            <a:avLst>
              <a:gd name="adj" fmla="val 16667"/>
            </a:avLst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67" name="CustomShape 2"/>
          <p:cNvSpPr/>
          <p:nvPr/>
        </p:nvSpPr>
        <p:spPr>
          <a:xfrm flipH="1">
            <a:off x="3131280" y="188640"/>
            <a:ext cx="5514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Каталог экспонатов</a:t>
            </a:r>
            <a:endParaRPr/>
          </a:p>
        </p:txBody>
      </p:sp>
      <p:sp>
        <p:nvSpPr>
          <p:cNvPr id="68" name="CustomShape 3"/>
          <p:cNvSpPr/>
          <p:nvPr/>
        </p:nvSpPr>
        <p:spPr>
          <a:xfrm>
            <a:off x="1187640" y="1115640"/>
            <a:ext cx="7128360" cy="5265360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69" name="CustomShape 4"/>
          <p:cNvSpPr/>
          <p:nvPr/>
        </p:nvSpPr>
        <p:spPr>
          <a:xfrm>
            <a:off x="1457280" y="1240200"/>
            <a:ext cx="7560360" cy="49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Прялка – пряха (эрзя), кштирема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Самовар – самовар (эрзя), самовар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Сапоги – кемть (эрзя), кямот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Солонка – салдыркс (эрзя), салдоркс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Стиральная доска – муськемань доска (эрзя), муськомань доска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Ступка – чаворнэ (эрзя), шовар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Сундук – эрямопарь (эрзя), арьзя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Тарелка – вакан (эрзя), шаваня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Телега – крандаз (эрзя), крандас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Ткацкий станок – чекажа (эрзя), кодваз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Утюг – валакавтомапель (эрзя)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Ухват – ухад (эрзя), цюгунонь таргама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Чашка (для питья) – чакшке (эрзя), чакшкя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Чугун – цугун (эрзя), цюгун (мокша)</a:t>
            </a:r>
            <a:endParaRPr/>
          </a:p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Чугунок (глин) – цугун (эрзя), цюгуння (мокша)</a:t>
            </a:r>
            <a:endParaRPr/>
          </a:p>
        </p:txBody>
      </p:sp>
    </p:spTree>
  </p:cSld>
  <p:transition spd="med">
    <p:fade/>
  </p:transition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899440" y="188640"/>
            <a:ext cx="4033080" cy="791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sp>
        <p:nvSpPr>
          <p:cNvPr id="71" name="CustomShape 2"/>
          <p:cNvSpPr/>
          <p:nvPr/>
        </p:nvSpPr>
        <p:spPr>
          <a:xfrm flipH="1">
            <a:off x="3131280" y="188640"/>
            <a:ext cx="55148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Экспонаты музея</a:t>
            </a:r>
            <a:endParaRPr/>
          </a:p>
        </p:txBody>
      </p:sp>
      <p:pic>
        <p:nvPicPr>
          <p:cNvPr id="72" name="Рисунок 15" descr=""/>
          <p:cNvPicPr/>
          <p:nvPr/>
        </p:nvPicPr>
        <p:blipFill>
          <a:blip r:embed="rId1"/>
          <a:srcRect l="0" t="22263" r="0" b="0"/>
          <a:stretch/>
        </p:blipFill>
        <p:spPr>
          <a:xfrm>
            <a:off x="1346040" y="1268640"/>
            <a:ext cx="3507480" cy="1542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3" name="CustomShape 3"/>
          <p:cNvSpPr/>
          <p:nvPr/>
        </p:nvSpPr>
        <p:spPr>
          <a:xfrm>
            <a:off x="5949720" y="6374880"/>
            <a:ext cx="199764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«Колхозный базар»</a:t>
            </a:r>
            <a:endParaRPr/>
          </a:p>
        </p:txBody>
      </p:sp>
      <p:pic>
        <p:nvPicPr>
          <p:cNvPr id="74" name="Рисунок 18" descr=""/>
          <p:cNvPicPr/>
          <p:nvPr/>
        </p:nvPicPr>
        <p:blipFill>
          <a:blip r:embed="rId2"/>
          <a:srcRect l="8873" t="0" r="19594" b="7630"/>
          <a:stretch/>
        </p:blipFill>
        <p:spPr>
          <a:xfrm rot="5400000">
            <a:off x="1288800" y="3004560"/>
            <a:ext cx="3288960" cy="3222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5" name="CustomShape 4"/>
          <p:cNvSpPr/>
          <p:nvPr/>
        </p:nvSpPr>
        <p:spPr>
          <a:xfrm>
            <a:off x="4931280" y="1855440"/>
            <a:ext cx="399672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Репродукция картин Ф.В. Сычкова</a:t>
            </a:r>
            <a:endParaRPr/>
          </a:p>
        </p:txBody>
      </p:sp>
      <p:pic>
        <p:nvPicPr>
          <p:cNvPr id="76" name="Рисунок 21" descr=""/>
          <p:cNvPicPr/>
          <p:nvPr/>
        </p:nvPicPr>
        <p:blipFill>
          <a:blip r:embed="rId3"/>
          <a:srcRect l="4577" t="0" r="24032" b="0"/>
          <a:stretch/>
        </p:blipFill>
        <p:spPr>
          <a:xfrm rot="5400000">
            <a:off x="5288400" y="2901240"/>
            <a:ext cx="3288960" cy="3428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7" name="CustomShape 5"/>
          <p:cNvSpPr/>
          <p:nvPr/>
        </p:nvSpPr>
        <p:spPr>
          <a:xfrm>
            <a:off x="2018160" y="6374880"/>
            <a:ext cx="176148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«Разлив Мокши»</a:t>
            </a:r>
            <a:endParaRPr/>
          </a:p>
        </p:txBody>
      </p:sp>
    </p:spTree>
  </p:cSld>
  <p:transition spd="med">
    <p:fade/>
  </p:transition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10" descr=""/>
          <p:cNvPicPr/>
          <p:nvPr/>
        </p:nvPicPr>
        <p:blipFill>
          <a:blip r:embed="rId1"/>
          <a:srcRect l="9230" t="4671" r="18937" b="4347"/>
          <a:stretch/>
        </p:blipFill>
        <p:spPr>
          <a:xfrm rot="5400000">
            <a:off x="1267920" y="265680"/>
            <a:ext cx="3093480" cy="29386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11" descr=""/>
          <p:cNvPicPr/>
          <p:nvPr/>
        </p:nvPicPr>
        <p:blipFill>
          <a:blip r:embed="rId2"/>
          <a:srcRect l="18900" t="0" r="11050" b="5061"/>
          <a:stretch/>
        </p:blipFill>
        <p:spPr>
          <a:xfrm rot="5400000">
            <a:off x="3731040" y="3549960"/>
            <a:ext cx="2765520" cy="2811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0" name="Рисунок 12" descr=""/>
          <p:cNvPicPr/>
          <p:nvPr/>
        </p:nvPicPr>
        <p:blipFill>
          <a:blip r:embed="rId3"/>
          <a:srcRect l="13442" t="0" r="10579" b="5857"/>
          <a:stretch/>
        </p:blipFill>
        <p:spPr>
          <a:xfrm rot="5400000">
            <a:off x="5765040" y="297720"/>
            <a:ext cx="3093480" cy="28746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1" name="CustomShape 1"/>
          <p:cNvSpPr/>
          <p:nvPr/>
        </p:nvSpPr>
        <p:spPr>
          <a:xfrm>
            <a:off x="1763640" y="3423960"/>
            <a:ext cx="171432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«Дети в цветах»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4578120" y="6387840"/>
            <a:ext cx="880560" cy="364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«Зима» 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6542640" y="3423960"/>
            <a:ext cx="2285640" cy="63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«Праздничный день. Подруги. Зима»</a:t>
            </a:r>
            <a:endParaRPr/>
          </a:p>
        </p:txBody>
      </p:sp>
    </p:spTree>
  </p:cSld>
  <p:transition spd="med">
    <p:fade/>
  </p:transition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Application>LibreOffice/5.0.2.2$Windows_x86 LibreOffice_project/37b43f919e4de5eeaca9b9755ed688758a8251fe</Application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2021-03-13T16:44:06Z</dcterms:created>
  <dc:creator>Полина</dc:creator>
  <dc:language>ru-RU</dc:language>
  <dcterms:modified xsi:type="dcterms:W3CDTF">2022-08-10T11:28:06Z</dcterms:modified>
  <cp:revision>40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