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4" r:id="rId1"/>
  </p:sldMasterIdLst>
  <p:notesMasterIdLst>
    <p:notesMasterId r:id="rId27"/>
  </p:notesMasterIdLst>
  <p:sldIdLst>
    <p:sldId id="256" r:id="rId2"/>
    <p:sldId id="257" r:id="rId3"/>
    <p:sldId id="259" r:id="rId4"/>
    <p:sldId id="261" r:id="rId5"/>
    <p:sldId id="262" r:id="rId6"/>
    <p:sldId id="278" r:id="rId7"/>
    <p:sldId id="267" r:id="rId8"/>
    <p:sldId id="268" r:id="rId9"/>
    <p:sldId id="281" r:id="rId10"/>
    <p:sldId id="282" r:id="rId11"/>
    <p:sldId id="283" r:id="rId12"/>
    <p:sldId id="263" r:id="rId13"/>
    <p:sldId id="275" r:id="rId14"/>
    <p:sldId id="264" r:id="rId15"/>
    <p:sldId id="265" r:id="rId16"/>
    <p:sldId id="277" r:id="rId17"/>
    <p:sldId id="269" r:id="rId18"/>
    <p:sldId id="270" r:id="rId19"/>
    <p:sldId id="284" r:id="rId20"/>
    <p:sldId id="276" r:id="rId21"/>
    <p:sldId id="279" r:id="rId22"/>
    <p:sldId id="271" r:id="rId23"/>
    <p:sldId id="272" r:id="rId24"/>
    <p:sldId id="273" r:id="rId25"/>
    <p:sldId id="274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61" autoAdjust="0"/>
    <p:restoredTop sz="94660"/>
  </p:normalViewPr>
  <p:slideViewPr>
    <p:cSldViewPr>
      <p:cViewPr varScale="1">
        <p:scale>
          <a:sx n="106" d="100"/>
          <a:sy n="106" d="100"/>
        </p:scale>
        <p:origin x="-17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56B7DC-C6D8-45B1-9B45-466CD33E2196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0C2DC8-3EBA-4D20-85AF-92E419EF771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C2DC8-3EBA-4D20-85AF-92E419EF771F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C2DC8-3EBA-4D20-85AF-92E419EF771F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8C16-F23F-40D0-9DC5-F8EE817FAFD5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F1BE-F9F0-417F-84D8-22E5EAD92F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58845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8C16-F23F-40D0-9DC5-F8EE817FAFD5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F1BE-F9F0-417F-84D8-22E5EAD92F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94954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8C16-F23F-40D0-9DC5-F8EE817FAFD5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F1BE-F9F0-417F-84D8-22E5EAD92F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94021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8C16-F23F-40D0-9DC5-F8EE817FAFD5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F1BE-F9F0-417F-84D8-22E5EAD92FE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022229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8C16-F23F-40D0-9DC5-F8EE817FAFD5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F1BE-F9F0-417F-84D8-22E5EAD92F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659613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8C16-F23F-40D0-9DC5-F8EE817FAFD5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F1BE-F9F0-417F-84D8-22E5EAD92FE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4233519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8C16-F23F-40D0-9DC5-F8EE817FAFD5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F1BE-F9F0-417F-84D8-22E5EAD92F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22517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8C16-F23F-40D0-9DC5-F8EE817FAFD5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F1BE-F9F0-417F-84D8-22E5EAD92F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63100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8C16-F23F-40D0-9DC5-F8EE817FAFD5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F1BE-F9F0-417F-84D8-22E5EAD92F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23082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8C16-F23F-40D0-9DC5-F8EE817FAFD5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F1BE-F9F0-417F-84D8-22E5EAD92F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00587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8C16-F23F-40D0-9DC5-F8EE817FAFD5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F1BE-F9F0-417F-84D8-22E5EAD92F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52375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8C16-F23F-40D0-9DC5-F8EE817FAFD5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F1BE-F9F0-417F-84D8-22E5EAD92F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72982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8C16-F23F-40D0-9DC5-F8EE817FAFD5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F1BE-F9F0-417F-84D8-22E5EAD92F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93066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8C16-F23F-40D0-9DC5-F8EE817FAFD5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F1BE-F9F0-417F-84D8-22E5EAD92F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66713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8C16-F23F-40D0-9DC5-F8EE817FAFD5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F1BE-F9F0-417F-84D8-22E5EAD92F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93965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8C16-F23F-40D0-9DC5-F8EE817FAFD5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F1BE-F9F0-417F-84D8-22E5EAD92F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65944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8C16-F23F-40D0-9DC5-F8EE817FAFD5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F1BE-F9F0-417F-84D8-22E5EAD92F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40181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6D38C16-F23F-40D0-9DC5-F8EE817FAFD5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8F9F1BE-F9F0-417F-84D8-22E5EAD92F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329285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  <p:sldLayoutId id="2147484076" r:id="rId12"/>
    <p:sldLayoutId id="2147484077" r:id="rId13"/>
    <p:sldLayoutId id="2147484078" r:id="rId14"/>
    <p:sldLayoutId id="2147484079" r:id="rId15"/>
    <p:sldLayoutId id="2147484080" r:id="rId16"/>
    <p:sldLayoutId id="214748408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60648"/>
            <a:ext cx="8640960" cy="1902073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Мордовия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Панфилова Елена Викторовна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МУДО «Центр детского творчества № 2» г.о. Саранск  РМ</a:t>
            </a: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7984" y="2450753"/>
            <a:ext cx="4176464" cy="3642543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sz="2100" dirty="0" smtClean="0"/>
              <a:t>1. </a:t>
            </a:r>
            <a:r>
              <a:rPr lang="ru-RU" sz="2100" dirty="0" smtClean="0"/>
              <a:t>Дата рождения  8 декабря 1972 г.</a:t>
            </a:r>
          </a:p>
          <a:p>
            <a:pPr algn="l"/>
            <a:r>
              <a:rPr lang="en-US" sz="2100" dirty="0" smtClean="0"/>
              <a:t>2. </a:t>
            </a:r>
            <a:r>
              <a:rPr lang="ru-RU" sz="2100" dirty="0" smtClean="0"/>
              <a:t>Профессиональное образование : </a:t>
            </a:r>
          </a:p>
          <a:p>
            <a:pPr marL="342900" indent="-342900" algn="l"/>
            <a:r>
              <a:rPr lang="ru-RU" sz="2100" dirty="0"/>
              <a:t> </a:t>
            </a:r>
            <a:r>
              <a:rPr lang="ru-RU" sz="2100" dirty="0" smtClean="0"/>
              <a:t>    Высшее:  ГОУ ВПО </a:t>
            </a:r>
            <a:r>
              <a:rPr lang="ru-RU" sz="2100" dirty="0"/>
              <a:t>«МГУ им. Н. П. Огарева» в 1995 году. Присвоена </a:t>
            </a:r>
            <a:r>
              <a:rPr lang="ru-RU" sz="2100" dirty="0" smtClean="0"/>
              <a:t>квалификация </a:t>
            </a:r>
            <a:r>
              <a:rPr lang="ru-RU" sz="2100" dirty="0"/>
              <a:t>«Филолог, преподаватель русского языка и литературы». В </a:t>
            </a:r>
            <a:r>
              <a:rPr lang="ru-RU" sz="2100" dirty="0" smtClean="0"/>
              <a:t>1996 -1997 гг..  переподготовка  в «ИПКПК МГУ им. Н. П. Огарева » по </a:t>
            </a:r>
            <a:r>
              <a:rPr lang="ru-RU" sz="2100" dirty="0"/>
              <a:t>программе «Практическая психология</a:t>
            </a:r>
            <a:r>
              <a:rPr lang="ru-RU" sz="2100" dirty="0" smtClean="0"/>
              <a:t>», квалификация </a:t>
            </a:r>
            <a:r>
              <a:rPr lang="ru-RU" sz="2100" dirty="0"/>
              <a:t>«Практический психолог». </a:t>
            </a:r>
            <a:endParaRPr lang="ru-RU" sz="2100" dirty="0" smtClean="0"/>
          </a:p>
          <a:p>
            <a:pPr marL="342900" indent="-342900" algn="l"/>
            <a:r>
              <a:rPr lang="en-US" sz="2100" dirty="0" smtClean="0"/>
              <a:t>3. </a:t>
            </a:r>
            <a:r>
              <a:rPr lang="ru-RU" sz="2100" dirty="0" smtClean="0"/>
              <a:t>Стаж педагогической работы 15 лет.</a:t>
            </a:r>
          </a:p>
          <a:p>
            <a:pPr marL="342900" indent="-342900" algn="l"/>
            <a:r>
              <a:rPr lang="ru-RU" sz="2100" dirty="0"/>
              <a:t> </a:t>
            </a:r>
            <a:r>
              <a:rPr lang="ru-RU" sz="2100" dirty="0" smtClean="0"/>
              <a:t>   Общий трудовой стаж 24 года.</a:t>
            </a:r>
          </a:p>
          <a:p>
            <a:pPr marL="342900" indent="-342900" algn="l"/>
            <a:endParaRPr lang="ru-RU" sz="1400" dirty="0"/>
          </a:p>
          <a:p>
            <a:pPr marL="342900" indent="-342900" algn="l">
              <a:buAutoNum type="arabicPeriod"/>
            </a:pPr>
            <a:endParaRPr lang="ru-RU" sz="1400" dirty="0" smtClean="0"/>
          </a:p>
          <a:p>
            <a:pPr marL="342900" indent="-342900" algn="l">
              <a:buAutoNum type="arabicPeriod"/>
            </a:pPr>
            <a:endParaRPr lang="ru-RU" sz="1400" dirty="0"/>
          </a:p>
        </p:txBody>
      </p:sp>
      <p:pic>
        <p:nvPicPr>
          <p:cNvPr id="4" name="Рисунок 3" descr="фот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3536" y="2492896"/>
            <a:ext cx="3115196" cy="33843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1\Desktop\3a7cb7f2-11d8-4f78-acbe-0db165f72fb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20000" contrast="20000"/>
          </a:blip>
          <a:srcRect/>
          <a:stretch>
            <a:fillRect/>
          </a:stretch>
        </p:blipFill>
        <p:spPr bwMode="auto">
          <a:xfrm>
            <a:off x="4788024" y="1484784"/>
            <a:ext cx="3765821" cy="5085184"/>
          </a:xfrm>
          <a:prstGeom prst="rect">
            <a:avLst/>
          </a:prstGeom>
          <a:noFill/>
        </p:spPr>
      </p:pic>
      <p:pic>
        <p:nvPicPr>
          <p:cNvPr id="5" name="Picture 2" descr="C:\Users\1\Desktop\0c0e9518-7d12-49ec-aab9-575cdef6a9a8.jpg"/>
          <p:cNvPicPr>
            <a:picLocks noChangeAspect="1" noChangeArrowheads="1"/>
          </p:cNvPicPr>
          <p:nvPr/>
        </p:nvPicPr>
        <p:blipFill>
          <a:blip r:embed="rId3" cstate="print">
            <a:lum bright="20000" contrast="30000"/>
          </a:blip>
          <a:srcRect/>
          <a:stretch>
            <a:fillRect/>
          </a:stretch>
        </p:blipFill>
        <p:spPr bwMode="auto">
          <a:xfrm>
            <a:off x="755576" y="1484784"/>
            <a:ext cx="3564081" cy="5085184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95536" y="0"/>
            <a:ext cx="8568952" cy="126876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Участие детей в конкурсах, выставках </a:t>
            </a:r>
            <a:r>
              <a:rPr kumimoji="0" lang="ru-RU" sz="2800" b="1" i="0" u="none" strike="noStrike" kern="1200" cap="all" spc="0" normalizeH="0" baseline="0" noProof="0" dirty="0" err="1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муницинальные</a:t>
            </a:r>
            <a:r>
              <a:rPr kumimoji="0" lang="ru-RU" sz="2800" b="1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конкурсы</a:t>
            </a:r>
            <a:endParaRPr kumimoji="0" lang="ru-RU" sz="2800" b="1" i="0" u="none" strike="noStrike" kern="1200" cap="all" spc="0" normalizeH="0" baseline="0" noProof="0" dirty="0">
              <a:ln w="3175" cmpd="sng"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1368152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dirty="0" smtClean="0"/>
              <a:t>Участие детей в конкурсах, выставках </a:t>
            </a:r>
            <a:r>
              <a:rPr lang="ru-RU" b="1" dirty="0" err="1" smtClean="0"/>
              <a:t>всероссиийские</a:t>
            </a:r>
            <a:r>
              <a:rPr lang="ru-RU" b="1" dirty="0" smtClean="0"/>
              <a:t> конкурсы</a:t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412776"/>
            <a:ext cx="367240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-171400"/>
            <a:ext cx="8229600" cy="1143000"/>
          </a:xfrm>
        </p:spPr>
        <p:txBody>
          <a:bodyPr/>
          <a:lstStyle/>
          <a:p>
            <a:r>
              <a:rPr lang="ru-RU" dirty="0" smtClean="0"/>
              <a:t>Наличие публикаций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flipV="1">
            <a:off x="1763689" y="1916832"/>
            <a:ext cx="5112568" cy="3888432"/>
          </a:xfrm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4098" name="Picture 2" descr="F:\свидетельство о печат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7776864" cy="54964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71095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Наличие публикаций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19399"/>
            <a:ext cx="3992649" cy="5629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11832"/>
            <a:ext cx="4386036" cy="5629697"/>
          </a:xfrm>
        </p:spPr>
      </p:pic>
    </p:spTree>
    <p:extLst>
      <p:ext uri="{BB962C8B-B14F-4D97-AF65-F5344CB8AC3E}">
        <p14:creationId xmlns="" xmlns:p14="http://schemas.microsoft.com/office/powerpoint/2010/main" val="2888089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0"/>
            <a:ext cx="6840760" cy="119675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Наличие авторских программ методических пособий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503096" cy="109344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Выступление на заседаниях методических советов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96752"/>
            <a:ext cx="4104456" cy="541539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Проведение мастер-классов,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открытых </a:t>
            </a:r>
            <a:r>
              <a:rPr lang="ru-RU" dirty="0"/>
              <a:t>мероприятий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052736"/>
            <a:ext cx="3960440" cy="5638721"/>
          </a:xfrm>
        </p:spPr>
      </p:pic>
    </p:spTree>
    <p:extLst>
      <p:ext uri="{BB962C8B-B14F-4D97-AF65-F5344CB8AC3E}">
        <p14:creationId xmlns="" xmlns:p14="http://schemas.microsoft.com/office/powerpoint/2010/main" val="387678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88640"/>
            <a:ext cx="5472608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Экспертная деятельность</a:t>
            </a: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08720"/>
            <a:ext cx="4752528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512" y="908720"/>
            <a:ext cx="4124133" cy="58326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67466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16632"/>
            <a:ext cx="648072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Общественно-педагогическая активность педагога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36540"/>
            <a:ext cx="4117522" cy="5721460"/>
          </a:xfrm>
          <a:prstGeom prst="rect">
            <a:avLst/>
          </a:prstGeom>
        </p:spPr>
      </p:pic>
      <p:pic>
        <p:nvPicPr>
          <p:cNvPr id="22530" name="Picture 2" descr="C:\Users\1\Desktop\Выписка из приказа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124744"/>
            <a:ext cx="3744416" cy="5733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75883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6554867" cy="1524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Общественно-педагогическая активность педагога</a:t>
            </a:r>
            <a:endParaRPr lang="ru-RU" dirty="0"/>
          </a:p>
        </p:txBody>
      </p:sp>
      <p:pic>
        <p:nvPicPr>
          <p:cNvPr id="43011" name="Picture 3" descr="C:\Users\1\Desktop\НП Семинар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814993"/>
            <a:ext cx="3384376" cy="4786432"/>
          </a:xfrm>
          <a:prstGeom prst="rect">
            <a:avLst/>
          </a:prstGeom>
          <a:noFill/>
        </p:spPr>
      </p:pic>
      <p:pic>
        <p:nvPicPr>
          <p:cNvPr id="5" name="Рисунок 4" descr="Сертифика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844824"/>
            <a:ext cx="3665395" cy="482453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352928" cy="15240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Характеристика-представление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24744"/>
            <a:ext cx="3960440" cy="5601143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6480720" cy="1021432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Общественно-педагогическая активность педагога</a:t>
            </a:r>
          </a:p>
        </p:txBody>
      </p:sp>
      <p:pic>
        <p:nvPicPr>
          <p:cNvPr id="5" name="Picture 3" descr="F:\аттестация\Выписка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38877"/>
            <a:ext cx="3973016" cy="56191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1\Desktop\Справка сети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268760"/>
            <a:ext cx="3672408" cy="5589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21316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416824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/>
              <a:t>Общественно-педагогическая активность педагога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412776"/>
            <a:ext cx="3846589" cy="5256584"/>
          </a:xfr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12776"/>
            <a:ext cx="3923542" cy="532859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44624"/>
            <a:ext cx="3816424" cy="7319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Наставничество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2708920"/>
            <a:ext cx="6554867" cy="3767670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20764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8424936" cy="64658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Позитивные результаты работы с детьми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58118"/>
            <a:ext cx="3960440" cy="560114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58119"/>
            <a:ext cx="3960440" cy="56011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18925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01352"/>
            <a:ext cx="864096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Участие педагога </a:t>
            </a:r>
            <a:br>
              <a:rPr lang="ru-RU" dirty="0" smtClean="0"/>
            </a:br>
            <a:r>
              <a:rPr lang="ru-RU" dirty="0" smtClean="0"/>
              <a:t>в профессиональных конкурсах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027001"/>
            <a:ext cx="4133531" cy="5830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27946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26164"/>
            <a:ext cx="5400600" cy="692696"/>
          </a:xfrm>
        </p:spPr>
        <p:txBody>
          <a:bodyPr/>
          <a:lstStyle/>
          <a:p>
            <a:r>
              <a:rPr lang="ru-RU" dirty="0" smtClean="0"/>
              <a:t>Награды и поощрения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F:\благодарност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4253840" cy="60181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1\Desktop\аттестация\Сканировать10001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692696"/>
            <a:ext cx="4175299" cy="5976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94211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6554867" cy="1524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Реализация образовательных программ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1"/>
            <a:ext cx="3960440" cy="5589240"/>
          </a:xfrm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788024" y="1268760"/>
          <a:ext cx="3888432" cy="5589240"/>
        </p:xfrm>
        <a:graphic>
          <a:graphicData uri="http://schemas.openxmlformats.org/presentationml/2006/ole">
            <p:oleObj spid="_x0000_s1027" name="Acrobat Document" r:id="rId4" imgW="5724252" imgH="8058030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064" y="44624"/>
            <a:ext cx="8424936" cy="1524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Результаты участия в инновационной (экспериментальной) деятельности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54638"/>
            <a:ext cx="3820594" cy="54033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60535"/>
            <a:ext cx="3816424" cy="53974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568952" cy="126876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Участие детей в конкурсах, выставках </a:t>
            </a:r>
            <a:r>
              <a:rPr lang="ru-RU" sz="2800" b="1" dirty="0" err="1" smtClean="0"/>
              <a:t>Интернет-конкурсы</a:t>
            </a:r>
            <a:endParaRPr lang="ru-RU" sz="28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4437112"/>
            <a:ext cx="3528392" cy="2288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196752"/>
            <a:ext cx="227871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124744"/>
            <a:ext cx="2285922" cy="3080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3384377" cy="2274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95536" y="0"/>
            <a:ext cx="8568952" cy="126876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Участие детей в конкурсах, выставках </a:t>
            </a:r>
            <a:r>
              <a:rPr kumimoji="0" lang="ru-RU" sz="2800" b="1" i="0" u="none" strike="noStrike" kern="1200" cap="all" spc="0" normalizeH="0" baseline="0" noProof="0" dirty="0" err="1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Интернет-конкурсы</a:t>
            </a:r>
            <a:endParaRPr kumimoji="0" lang="ru-RU" sz="2800" b="1" i="0" u="none" strike="noStrike" kern="1200" cap="all" spc="0" normalizeH="0" baseline="0" noProof="0" dirty="0">
              <a:ln w="3175" cmpd="sng"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564904"/>
            <a:ext cx="3744416" cy="273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4221088"/>
            <a:ext cx="345638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37555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2448272" cy="3427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95536" y="0"/>
            <a:ext cx="8568952" cy="126876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Участие детей в конкурсах, выставках </a:t>
            </a:r>
            <a:r>
              <a:rPr kumimoji="0" lang="ru-RU" sz="2800" b="1" i="0" u="none" strike="noStrike" kern="1200" cap="all" spc="0" normalizeH="0" baseline="0" noProof="0" dirty="0" err="1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Интернет-конкурсы</a:t>
            </a:r>
            <a:endParaRPr kumimoji="0" lang="ru-RU" sz="2800" b="1" i="0" u="none" strike="noStrike" kern="1200" cap="all" spc="0" normalizeH="0" baseline="0" noProof="0" dirty="0">
              <a:ln w="3175" cmpd="sng"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2420888"/>
            <a:ext cx="4248472" cy="320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3212976"/>
            <a:ext cx="259835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аттестация\грамот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68760"/>
            <a:ext cx="3807667" cy="53841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95536" y="0"/>
            <a:ext cx="8568952" cy="126876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Участие детей в конкурсах, выставках </a:t>
            </a:r>
            <a:r>
              <a:rPr kumimoji="0" lang="ru-RU" sz="2800" b="1" i="0" u="none" strike="noStrike" kern="1200" cap="all" spc="0" normalizeH="0" baseline="0" noProof="0" dirty="0" err="1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муницинальные</a:t>
            </a:r>
            <a:r>
              <a:rPr kumimoji="0" lang="ru-RU" sz="2800" b="1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конкурсы</a:t>
            </a:r>
            <a:endParaRPr kumimoji="0" lang="ru-RU" sz="2800" b="1" i="0" u="none" strike="noStrike" kern="1200" cap="all" spc="0" normalizeH="0" baseline="0" noProof="0" dirty="0">
              <a:ln w="3175" cmpd="sng"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1\Desktop\Черно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340768"/>
            <a:ext cx="3670562" cy="5112568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95536" y="0"/>
            <a:ext cx="8568952" cy="126876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Участие детей в конкурсах, выставках </a:t>
            </a:r>
            <a:r>
              <a:rPr kumimoji="0" lang="ru-RU" sz="2800" b="1" i="0" u="none" strike="noStrike" kern="1200" cap="all" spc="0" normalizeH="0" baseline="0" noProof="0" dirty="0" err="1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муницинальные</a:t>
            </a:r>
            <a:r>
              <a:rPr kumimoji="0" lang="ru-RU" sz="2800" b="1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конкурсы</a:t>
            </a:r>
            <a:endParaRPr kumimoji="0" lang="ru-RU" sz="2800" b="1" i="0" u="none" strike="noStrike" kern="1200" cap="all" spc="0" normalizeH="0" baseline="0" noProof="0" dirty="0">
              <a:ln w="3175" cmpd="sng"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Безымянный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1340768"/>
            <a:ext cx="3697224" cy="51328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15159565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719</TotalTime>
  <Words>202</Words>
  <Application>Microsoft Office PowerPoint</Application>
  <PresentationFormat>Экран (4:3)</PresentationFormat>
  <Paragraphs>34</Paragraphs>
  <Slides>25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Сектор</vt:lpstr>
      <vt:lpstr>Acrobat Document</vt:lpstr>
      <vt:lpstr>Министерство образования Республики Мордовия ПОРТФОЛИО Панфилова Елена Викторовна педагог дополнительного образования  МУДО «Центр детского творчества № 2» г.о. Саранск  РМ</vt:lpstr>
      <vt:lpstr>Характеристика-представление</vt:lpstr>
      <vt:lpstr>Реализация образовательных программ</vt:lpstr>
      <vt:lpstr>Результаты участия в инновационной (экспериментальной) деятельности</vt:lpstr>
      <vt:lpstr>Участие детей в конкурсах, выставках Интернет-конкурсы</vt:lpstr>
      <vt:lpstr>Слайд 6</vt:lpstr>
      <vt:lpstr>Слайд 7</vt:lpstr>
      <vt:lpstr>Слайд 8</vt:lpstr>
      <vt:lpstr>Слайд 9</vt:lpstr>
      <vt:lpstr>Слайд 10</vt:lpstr>
      <vt:lpstr>Участие детей в конкурсах, выставках всероссиийские конкурсы </vt:lpstr>
      <vt:lpstr>Наличие публикаций</vt:lpstr>
      <vt:lpstr>Наличие публикаций</vt:lpstr>
      <vt:lpstr>Наличие авторских программ методических пособий</vt:lpstr>
      <vt:lpstr>Выступление на заседаниях методических советов</vt:lpstr>
      <vt:lpstr>Проведение мастер-классов,  открытых мероприятий</vt:lpstr>
      <vt:lpstr>Экспертная деятельность</vt:lpstr>
      <vt:lpstr>Общественно-педагогическая активность педагога</vt:lpstr>
      <vt:lpstr>Общественно-педагогическая активность педагога</vt:lpstr>
      <vt:lpstr>Общественно-педагогическая активность педагога</vt:lpstr>
      <vt:lpstr>Общественно-педагогическая активность педагога </vt:lpstr>
      <vt:lpstr>Наставничество</vt:lpstr>
      <vt:lpstr>Позитивные результаты работы с детьми</vt:lpstr>
      <vt:lpstr>Участие педагога  в профессиональных конкурсах</vt:lpstr>
      <vt:lpstr>Награды и поощрения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Панфилова Елена Викторовна</dc:title>
  <dc:creator>1</dc:creator>
  <cp:lastModifiedBy>1</cp:lastModifiedBy>
  <cp:revision>92</cp:revision>
  <dcterms:created xsi:type="dcterms:W3CDTF">2023-10-04T07:05:50Z</dcterms:created>
  <dcterms:modified xsi:type="dcterms:W3CDTF">2023-11-10T12:55:40Z</dcterms:modified>
</cp:coreProperties>
</file>