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</p:sldMasterIdLst>
  <p:handoutMasterIdLst>
    <p:handoutMasterId r:id="rId17"/>
  </p:handoutMasterIdLst>
  <p:sldIdLst>
    <p:sldId id="306" r:id="rId2"/>
    <p:sldId id="347" r:id="rId3"/>
    <p:sldId id="348" r:id="rId4"/>
    <p:sldId id="346" r:id="rId5"/>
    <p:sldId id="349" r:id="rId6"/>
    <p:sldId id="351" r:id="rId7"/>
    <p:sldId id="352" r:id="rId8"/>
    <p:sldId id="353" r:id="rId9"/>
    <p:sldId id="359" r:id="rId10"/>
    <p:sldId id="354" r:id="rId11"/>
    <p:sldId id="358" r:id="rId12"/>
    <p:sldId id="355" r:id="rId13"/>
    <p:sldId id="360" r:id="rId14"/>
    <p:sldId id="356" r:id="rId15"/>
    <p:sldId id="357" r:id="rId16"/>
  </p:sldIdLst>
  <p:sldSz cx="28898850" cy="16256000"/>
  <p:notesSz cx="6858000" cy="9144000"/>
  <p:embeddedFontLst>
    <p:embeddedFont>
      <p:font typeface="AGReverance"/>
      <p:regular r:id="rId18"/>
    </p:embeddedFont>
    <p:embeddedFont>
      <p:font typeface="AGReverence-Oblique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6FC"/>
    <a:srgbClr val="286B9C"/>
    <a:srgbClr val="6282AE"/>
    <a:srgbClr val="970102"/>
    <a:srgbClr val="9FC1E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92" y="-150"/>
      </p:cViewPr>
      <p:guideLst>
        <p:guide orient="horz" pos="5120"/>
        <p:guide pos="9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76A6A-78F5-497D-8DBD-E742F69EEF65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2440B-AB7E-4242-93E9-05806F789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0955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hifreevideos.com/images/original/Rainbow-Paints-Industries-91104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60" y="458507"/>
            <a:ext cx="9222380" cy="3496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://s46.radikal.ru/i114/0905/e7/583d98fdd29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1384021"/>
            <a:ext cx="8348922" cy="4548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heersonic-food.com/wp-content/uploads/2016/10/Ultrasonic-Dispersion-Machine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40" y="417868"/>
            <a:ext cx="10477500" cy="5895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900igr.net/up/datai/144527/0018-017-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0314" y="11384021"/>
            <a:ext cx="8528738" cy="11729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2356" y="2660416"/>
            <a:ext cx="21674138" cy="5659496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2356" y="8538164"/>
            <a:ext cx="21674138" cy="3924769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01" indent="0" algn="ctr">
              <a:buNone/>
              <a:defRPr sz="4741"/>
            </a:lvl2pPr>
            <a:lvl3pPr marL="2167402" indent="0" algn="ctr">
              <a:buNone/>
              <a:defRPr sz="4267"/>
            </a:lvl3pPr>
            <a:lvl4pPr marL="3251103" indent="0" algn="ctr">
              <a:buNone/>
              <a:defRPr sz="3792"/>
            </a:lvl4pPr>
            <a:lvl5pPr marL="4334805" indent="0" algn="ctr">
              <a:buNone/>
              <a:defRPr sz="3792"/>
            </a:lvl5pPr>
            <a:lvl6pPr marL="5418506" indent="0" algn="ctr">
              <a:buNone/>
              <a:defRPr sz="3792"/>
            </a:lvl6pPr>
            <a:lvl7pPr marL="6502207" indent="0" algn="ctr">
              <a:buNone/>
              <a:defRPr sz="3792"/>
            </a:lvl7pPr>
            <a:lvl8pPr marL="7585908" indent="0" algn="ctr">
              <a:buNone/>
              <a:defRPr sz="3792"/>
            </a:lvl8pPr>
            <a:lvl9pPr marL="8669609" indent="0" algn="ctr">
              <a:buNone/>
              <a:defRPr sz="379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186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75" y="2340564"/>
            <a:ext cx="14630043" cy="11552296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561" y="4876800"/>
            <a:ext cx="9320631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31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85775" y="2340564"/>
            <a:ext cx="14630043" cy="11552296"/>
          </a:xfrm>
        </p:spPr>
        <p:txBody>
          <a:bodyPr anchor="t"/>
          <a:lstStyle>
            <a:lvl1pPr marL="0" indent="0">
              <a:buNone/>
              <a:defRPr sz="7585"/>
            </a:lvl1pPr>
            <a:lvl2pPr marL="1083701" indent="0">
              <a:buNone/>
              <a:defRPr sz="6637"/>
            </a:lvl2pPr>
            <a:lvl3pPr marL="2167402" indent="0">
              <a:buNone/>
              <a:defRPr sz="5689"/>
            </a:lvl3pPr>
            <a:lvl4pPr marL="3251103" indent="0">
              <a:buNone/>
              <a:defRPr sz="4741"/>
            </a:lvl4pPr>
            <a:lvl5pPr marL="4334805" indent="0">
              <a:buNone/>
              <a:defRPr sz="4741"/>
            </a:lvl5pPr>
            <a:lvl6pPr marL="5418506" indent="0">
              <a:buNone/>
              <a:defRPr sz="4741"/>
            </a:lvl6pPr>
            <a:lvl7pPr marL="6502207" indent="0">
              <a:buNone/>
              <a:defRPr sz="4741"/>
            </a:lvl7pPr>
            <a:lvl8pPr marL="7585908" indent="0">
              <a:buNone/>
              <a:defRPr sz="4741"/>
            </a:lvl8pPr>
            <a:lvl9pPr marL="8669609" indent="0">
              <a:buNone/>
              <a:defRPr sz="474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561" y="4876800"/>
            <a:ext cx="9320631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987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928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80739" y="865481"/>
            <a:ext cx="6231315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6796" y="865481"/>
            <a:ext cx="18332708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294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hifreevideos.com/images/original/Rainbow-Paints-Industries-91104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2274" y="457722"/>
            <a:ext cx="6238204" cy="2365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://s46.radikal.ru/i114/0905/e7/583d98fdd29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3441318"/>
            <a:ext cx="4572572" cy="2491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86796" y="4327407"/>
            <a:ext cx="24925258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144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http://s46.radikal.ru/i114/0905/e7/583d98fdd295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3441318"/>
            <a:ext cx="4572572" cy="2491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hifreevideos.com/images/original/Rainbow-Paints-Industries-91104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9850" y="457721"/>
            <a:ext cx="6238204" cy="2365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804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http://s46.radikal.ru/i114/0905/e7/583d98fdd295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3441318"/>
            <a:ext cx="4572572" cy="2491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hifreevideos.com/images/original/Rainbow-Paints-Industries-91104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0776" y="457722"/>
            <a:ext cx="5287277" cy="2004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86796" y="4327407"/>
            <a:ext cx="24925258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918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45" y="4052714"/>
            <a:ext cx="24925258" cy="6762043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1745" y="10878728"/>
            <a:ext cx="24925258" cy="3555999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>
                    <a:tint val="75000"/>
                  </a:schemeClr>
                </a:solidFill>
              </a:defRPr>
            </a:lvl1pPr>
            <a:lvl2pPr marL="1083701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0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03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05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06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207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90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60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067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6796" y="4327407"/>
            <a:ext cx="12282011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043" y="4327407"/>
            <a:ext cx="12282011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009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60" y="865483"/>
            <a:ext cx="24925258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0561" y="3984979"/>
            <a:ext cx="12225567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0561" y="5937956"/>
            <a:ext cx="1222556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0043" y="3984979"/>
            <a:ext cx="12285775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0043" y="5937956"/>
            <a:ext cx="12285775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730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019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821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mg-fotki.yandex.ru/get/15530/200418627.79/0_11dfee_36ee95dc_orig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78" y="865483"/>
            <a:ext cx="1376423" cy="10466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-fotki.yandex.ru/get/15530/200418627.79/0_11dfee_36ee95dc_orig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53614" y="2091160"/>
            <a:ext cx="1844537" cy="14026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1025912" y="446048"/>
            <a:ext cx="26852137" cy="15482026"/>
          </a:xfrm>
          <a:prstGeom prst="rect">
            <a:avLst/>
          </a:prstGeom>
          <a:solidFill>
            <a:srgbClr val="F2F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5808" y="15979001"/>
            <a:ext cx="1460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0" dirty="0" smtClean="0">
                <a:solidFill>
                  <a:schemeClr val="tx1"/>
                </a:solidFill>
                <a:latin typeface="AGReverance" pitchFamily="2" charset="0"/>
              </a:rPr>
              <a:t>© Полшкова В.В., 2018</a:t>
            </a:r>
            <a:endParaRPr lang="ru-RU" sz="1200" b="0" dirty="0">
              <a:solidFill>
                <a:schemeClr val="tx1"/>
              </a:solidFill>
              <a:latin typeface="AGReverance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796" y="4327407"/>
            <a:ext cx="24925258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6796" y="15066905"/>
            <a:ext cx="650224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65B52-CEA1-4BB3-BAB4-06FEAB2716DA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72744" y="15066905"/>
            <a:ext cx="9753362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409813" y="15066905"/>
            <a:ext cx="650224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3A36C-5F51-4A47-8E0C-F94525D70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04" r:id="rId3"/>
    <p:sldLayoutId id="2147483715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2167402" rtl="0" eaLnBrk="1" latinLnBrk="0" hangingPunct="1">
        <a:lnSpc>
          <a:spcPct val="90000"/>
        </a:lnSpc>
        <a:spcBef>
          <a:spcPct val="0"/>
        </a:spcBef>
        <a:buNone/>
        <a:defRPr sz="10429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541851" indent="-541851" algn="l" defTabSz="2167402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6637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1625552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2709253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3792954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4876655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5960356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058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7759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1460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01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02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03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05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06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207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5908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609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73821" y="7252139"/>
            <a:ext cx="23552287" cy="2459418"/>
          </a:xfrm>
        </p:spPr>
        <p:txBody>
          <a:bodyPr>
            <a:noAutofit/>
          </a:bodyPr>
          <a:lstStyle/>
          <a:p>
            <a:r>
              <a:rPr lang="ru-RU" sz="2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младшая группа</a:t>
            </a:r>
            <a:endParaRPr lang="ru-RU" sz="2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Reverance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314922" y="13898437"/>
            <a:ext cx="14801768" cy="114186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AGReverence-Oblique" panose="020B7200000000000000" pitchFamily="34" charset="0"/>
              </a:rPr>
              <a:t>Автор-составитель</a:t>
            </a:r>
            <a:r>
              <a:rPr lang="ru-RU" sz="5400" b="1" dirty="0" smtClean="0">
                <a:latin typeface="AGReverence-Oblique" panose="020B7200000000000000" pitchFamily="34" charset="0"/>
              </a:rPr>
              <a:t>: Наумкина Елена </a:t>
            </a:r>
            <a:r>
              <a:rPr lang="ru-RU" sz="5400" b="1" dirty="0" smtClean="0">
                <a:latin typeface="AGReverence-Oblique" panose="020B7200000000000000" pitchFamily="34" charset="0"/>
              </a:rPr>
              <a:t>Александровна</a:t>
            </a:r>
            <a:endParaRPr lang="ru-RU" sz="5400" b="1" dirty="0">
              <a:latin typeface="AGReverence-Oblique" panose="020B7200000000000000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9522372" y="3447770"/>
            <a:ext cx="1803575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spc="-150" dirty="0" smtClean="0"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 №8 комбинированного вида» </a:t>
            </a:r>
          </a:p>
          <a:p>
            <a:pPr algn="ctr">
              <a:defRPr/>
            </a:pPr>
            <a:r>
              <a:rPr lang="ru-RU" sz="4800" spc="-150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4800" spc="-150" dirty="0"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4800" spc="-150" dirty="0" smtClean="0">
                <a:latin typeface="Times New Roman" pitchFamily="18" charset="0"/>
                <a:cs typeface="Times New Roman" pitchFamily="18" charset="0"/>
              </a:rPr>
              <a:t>сад «Радуга» комбинированного вида» </a:t>
            </a:r>
          </a:p>
          <a:p>
            <a:pPr algn="ctr">
              <a:defRPr/>
            </a:pPr>
            <a:r>
              <a:rPr lang="ru-RU" sz="4800" spc="-150" dirty="0" err="1" smtClean="0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sz="4800" spc="-150" dirty="0" smtClean="0"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4800" spc="-150" dirty="0">
                <a:latin typeface="Times New Roman" pitchFamily="18" charset="0"/>
                <a:cs typeface="Times New Roman" pitchFamily="18" charset="0"/>
              </a:rPr>
              <a:t>района </a:t>
            </a:r>
            <a:endParaRPr lang="ru-RU" sz="4800" i="1" spc="-1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5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828800"/>
            <a:ext cx="24925258" cy="3962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развития исследовательских навыков создан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экспериментирования, который оснащён</a:t>
            </a:r>
            <a:b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природными материалами, сыпучими продуктами, емкостями разной вместимости, календарём природы, комнатными растениями, </a:t>
            </a:r>
            <a:b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часами, лейками. 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123\2\P116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9360" y="9163685"/>
            <a:ext cx="8892223" cy="6668489"/>
          </a:xfrm>
          <a:prstGeom prst="rect">
            <a:avLst/>
          </a:prstGeom>
          <a:noFill/>
        </p:spPr>
      </p:pic>
      <p:pic>
        <p:nvPicPr>
          <p:cNvPr id="4" name="Picture 3" descr="F:\123\3\P1160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82629" y="5881017"/>
            <a:ext cx="8888411" cy="6665631"/>
          </a:xfrm>
          <a:prstGeom prst="rect">
            <a:avLst/>
          </a:prstGeom>
          <a:noFill/>
        </p:spPr>
      </p:pic>
      <p:pic>
        <p:nvPicPr>
          <p:cNvPr id="8196" name="Picture 4" descr="F:\123\4\P1160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8628" y="5882640"/>
            <a:ext cx="8845603" cy="6633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работа\2018-19 Студенческий квартал\Елена\проект\2\P1150790.JPG"/>
          <p:cNvPicPr>
            <a:picLocks noChangeAspect="1" noChangeArrowheads="1"/>
          </p:cNvPicPr>
          <p:nvPr/>
        </p:nvPicPr>
        <p:blipFill>
          <a:blip r:embed="rId2" cstate="print"/>
          <a:srcRect l="10066" t="7103" r="15213" b="17607"/>
          <a:stretch>
            <a:fillRect/>
          </a:stretch>
        </p:blipFill>
        <p:spPr bwMode="auto">
          <a:xfrm>
            <a:off x="2133600" y="1347242"/>
            <a:ext cx="8277330" cy="6303238"/>
          </a:xfrm>
          <a:prstGeom prst="rect">
            <a:avLst/>
          </a:prstGeom>
          <a:noFill/>
        </p:spPr>
      </p:pic>
      <p:pic>
        <p:nvPicPr>
          <p:cNvPr id="4099" name="Picture 3" descr="D:\работа\2019-2020 Студенческий квартал\ЕЛЕНА\Презентация\5\P116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1872" y="1421766"/>
            <a:ext cx="8427729" cy="6320154"/>
          </a:xfrm>
          <a:prstGeom prst="rect">
            <a:avLst/>
          </a:prstGeom>
          <a:noFill/>
        </p:spPr>
      </p:pic>
      <p:pic>
        <p:nvPicPr>
          <p:cNvPr id="6" name="Picture 2" descr="D:\работа\2019-2020 Студенческий квартал\ЕЛЕНА\Презентация\5\P1160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3745" y="8707279"/>
            <a:ext cx="8344535" cy="6258401"/>
          </a:xfrm>
          <a:prstGeom prst="rect">
            <a:avLst/>
          </a:prstGeom>
          <a:noFill/>
        </p:spPr>
      </p:pic>
      <p:pic>
        <p:nvPicPr>
          <p:cNvPr id="7" name="Picture 3" descr="D:\работа\2018-19 Студенческий квартал\Елена\проект\3\P1150710.JPG"/>
          <p:cNvPicPr>
            <a:picLocks noChangeAspect="1" noChangeArrowheads="1"/>
          </p:cNvPicPr>
          <p:nvPr/>
        </p:nvPicPr>
        <p:blipFill>
          <a:blip r:embed="rId5" cstate="print"/>
          <a:srcRect l="16704" r="3140" b="17708"/>
          <a:stretch>
            <a:fillRect/>
          </a:stretch>
        </p:blipFill>
        <p:spPr bwMode="auto">
          <a:xfrm>
            <a:off x="18806160" y="8737599"/>
            <a:ext cx="8412480" cy="6600435"/>
          </a:xfrm>
          <a:prstGeom prst="rect">
            <a:avLst/>
          </a:prstGeom>
          <a:noFill/>
        </p:spPr>
      </p:pic>
      <p:pic>
        <p:nvPicPr>
          <p:cNvPr id="9218" name="Picture 2" descr="F:\123\3\P116037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225" y="5430679"/>
            <a:ext cx="8278495" cy="6208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123\5\P1160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9119" y="9591982"/>
            <a:ext cx="8181761" cy="61356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901803"/>
            <a:ext cx="24925258" cy="3142075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художественно-эстетического развития 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 центр художественного творчества с разными видами бумаги, книжками-раскрасками, карандашами, фломастерами, пластилином, мелками и т.д.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работа\2019-2020 Студенческий квартал\ЕЛЕНА\Презентация\2\P11601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6145" y="5552599"/>
            <a:ext cx="8857615" cy="6643211"/>
          </a:xfrm>
          <a:prstGeom prst="rect">
            <a:avLst/>
          </a:prstGeom>
          <a:noFill/>
        </p:spPr>
      </p:pic>
      <p:pic>
        <p:nvPicPr>
          <p:cNvPr id="10242" name="Picture 2" descr="F:\123\4\P1160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15351" y="5389281"/>
            <a:ext cx="8989927" cy="6741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123\P1160195.JPG"/>
          <p:cNvPicPr>
            <a:picLocks noChangeAspect="1" noChangeArrowheads="1"/>
          </p:cNvPicPr>
          <p:nvPr/>
        </p:nvPicPr>
        <p:blipFill>
          <a:blip r:embed="rId2" cstate="print"/>
          <a:srcRect l="9066" t="5514"/>
          <a:stretch>
            <a:fillRect/>
          </a:stretch>
        </p:blipFill>
        <p:spPr bwMode="auto">
          <a:xfrm>
            <a:off x="9418320" y="8991600"/>
            <a:ext cx="8747761" cy="68164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292203"/>
            <a:ext cx="24925258" cy="314207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Большой интерес для детей представляют занятия, где они рисуют, лепят, конструируют, выполняют аппликации. Здесь раскрываются творческие способности дошкольников.</a:t>
            </a:r>
            <a:endParaRPr lang="ru-RU" sz="6600" dirty="0"/>
          </a:p>
        </p:txBody>
      </p:sp>
      <p:pic>
        <p:nvPicPr>
          <p:cNvPr id="4" name="Picture 3" descr="D:\работа\2019-2020 Студенческий квартал\ЕЛЕНА\Презентация\P11509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95520" y="4882040"/>
            <a:ext cx="9379584" cy="7034688"/>
          </a:xfrm>
          <a:prstGeom prst="rect">
            <a:avLst/>
          </a:prstGeom>
          <a:noFill/>
        </p:spPr>
      </p:pic>
      <p:pic>
        <p:nvPicPr>
          <p:cNvPr id="11266" name="Picture 2" descr="F:\123\5\P1160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8381" y="4987926"/>
            <a:ext cx="9078035" cy="6807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932283"/>
            <a:ext cx="24925258" cy="314207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уголок оснащён магнитофоном, </a:t>
            </a:r>
            <a:r>
              <a:rPr lang="ru-RU" sz="6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аудиотекой</a:t>
            </a: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детскими музыкальными инструментами, портретами композиторов. 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работа\2019-2020 Студенческий квартал\ЕЛЕНА\Презентация\2\P1160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9265" y="5461159"/>
            <a:ext cx="10403840" cy="7802880"/>
          </a:xfrm>
          <a:prstGeom prst="rect">
            <a:avLst/>
          </a:prstGeom>
          <a:noFill/>
        </p:spPr>
      </p:pic>
      <p:pic>
        <p:nvPicPr>
          <p:cNvPr id="12290" name="Picture 2" descr="F:\123\4\P116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5909" y="5536566"/>
            <a:ext cx="9985692" cy="7488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:\123\4\P116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4390" y="9844405"/>
            <a:ext cx="8021288" cy="6015355"/>
          </a:xfrm>
          <a:prstGeom prst="rect">
            <a:avLst/>
          </a:prstGeom>
          <a:noFill/>
        </p:spPr>
      </p:pic>
      <p:pic>
        <p:nvPicPr>
          <p:cNvPr id="13314" name="Picture 2" descr="F:\123\4\P116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4549" y="9796041"/>
            <a:ext cx="8004492" cy="60027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2023723"/>
            <a:ext cx="24925258" cy="314207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Образовательное пространство для познавательной деятельности оформлено с учетом психолого-педагогических, эстетических и санитарно-гигиенических требований. Для сюжетно-ролевых игр в группах имеются атрибуты в соответствии с возрастом и половой принадлежностью детей. 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F:\123\4\P116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5909" y="5345961"/>
            <a:ext cx="8004492" cy="6002759"/>
          </a:xfrm>
          <a:prstGeom prst="rect">
            <a:avLst/>
          </a:prstGeom>
          <a:noFill/>
        </p:spPr>
      </p:pic>
      <p:pic>
        <p:nvPicPr>
          <p:cNvPr id="13317" name="Picture 5" descr="F:\123\4\P1160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3349" y="5292725"/>
            <a:ext cx="7974012" cy="5979901"/>
          </a:xfrm>
          <a:prstGeom prst="rect">
            <a:avLst/>
          </a:prstGeom>
          <a:noFill/>
        </p:spPr>
      </p:pic>
      <p:pic>
        <p:nvPicPr>
          <p:cNvPr id="13318" name="Picture 6" descr="F:\123\4\P1160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3495" y="5262246"/>
            <a:ext cx="8145145" cy="6108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840843"/>
            <a:ext cx="24925258" cy="449899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во второй младшей группе служит развитию детской деятельности и, прежде всего, игровой. Ведь во время игры рождается мощный познавательный мотив, который является основой учебной деятельности. Через предметно-развивающую среду мы формируем зону ближайшего психического развития ребёнка.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F:\123\4\P1160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0769918"/>
            <a:ext cx="6736210" cy="5051644"/>
          </a:xfrm>
          <a:prstGeom prst="rect">
            <a:avLst/>
          </a:prstGeom>
          <a:noFill/>
        </p:spPr>
      </p:pic>
      <p:pic>
        <p:nvPicPr>
          <p:cNvPr id="1032" name="Picture 8" descr="F:\123\4\P116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0389" y="10753527"/>
            <a:ext cx="6754811" cy="5065593"/>
          </a:xfrm>
          <a:prstGeom prst="rect">
            <a:avLst/>
          </a:prstGeom>
          <a:noFill/>
        </p:spPr>
      </p:pic>
      <p:pic>
        <p:nvPicPr>
          <p:cNvPr id="1029" name="Picture 5" descr="F:\123\4\P116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5749" y="6329046"/>
            <a:ext cx="7272972" cy="5454174"/>
          </a:xfrm>
          <a:prstGeom prst="rect">
            <a:avLst/>
          </a:prstGeom>
          <a:noFill/>
        </p:spPr>
      </p:pic>
      <p:pic>
        <p:nvPicPr>
          <p:cNvPr id="1026" name="Picture 2" descr="F:\123\4\P1160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16641" y="6207126"/>
            <a:ext cx="7208404" cy="5405754"/>
          </a:xfrm>
          <a:prstGeom prst="rect">
            <a:avLst/>
          </a:prstGeom>
          <a:noFill/>
        </p:spPr>
      </p:pic>
      <p:pic>
        <p:nvPicPr>
          <p:cNvPr id="1030" name="Picture 6" descr="F:\123\4\P11601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28549" y="6136957"/>
            <a:ext cx="7425372" cy="5568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4041797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развивающей среды во второй младшей группе строится таким образом, чтобы дать возможность наиболее эффективно развивать индивидуальность каждого ребёнка согласно его склонностям, интересам, уровню активности. 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работа\2019-2020 Студенческий квартал\ЕЛЕНА\Презентация\1\P11600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0" y="9755663"/>
            <a:ext cx="8077835" cy="6058377"/>
          </a:xfrm>
          <a:prstGeom prst="rect">
            <a:avLst/>
          </a:prstGeom>
          <a:noFill/>
        </p:spPr>
      </p:pic>
      <p:pic>
        <p:nvPicPr>
          <p:cNvPr id="1029" name="Picture 5" descr="D:\работа\2019-2020 Студенческий квартал\ЕЛЕНА\Презентация\1\P116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4785" y="9642490"/>
            <a:ext cx="8155055" cy="6115670"/>
          </a:xfrm>
          <a:prstGeom prst="rect">
            <a:avLst/>
          </a:prstGeom>
          <a:noFill/>
        </p:spPr>
      </p:pic>
      <p:pic>
        <p:nvPicPr>
          <p:cNvPr id="1028" name="Picture 4" descr="D:\работа\2019-2020 Студенческий квартал\ЕЛЕНА\Презентация\1\P1160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03280" y="4784725"/>
            <a:ext cx="7612063" cy="5708467"/>
          </a:xfrm>
          <a:prstGeom prst="rect">
            <a:avLst/>
          </a:prstGeom>
          <a:noFill/>
        </p:spPr>
      </p:pic>
      <p:pic>
        <p:nvPicPr>
          <p:cNvPr id="1026" name="Picture 2" descr="D:\работа\2019-2020 Студенческий квартал\ЕЛЕНА\Презентация\1\P11600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33920" y="4874420"/>
            <a:ext cx="7399654" cy="5549740"/>
          </a:xfrm>
          <a:prstGeom prst="rect">
            <a:avLst/>
          </a:prstGeom>
          <a:noFill/>
        </p:spPr>
      </p:pic>
      <p:pic>
        <p:nvPicPr>
          <p:cNvPr id="2050" name="Picture 2" descr="F:\123\4\P11601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5439" y="4798916"/>
            <a:ext cx="7254241" cy="5440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23\6\P11601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0385" y="8935879"/>
            <a:ext cx="9101455" cy="682609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6796" y="1017883"/>
            <a:ext cx="24925258" cy="2334917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оснащена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материалом и оборудованием для </a:t>
            </a: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работа\2019-2020 Студенческий квартал\ЕЛЕНА\Презентация\4\P1160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54869" y="4181778"/>
            <a:ext cx="9162732" cy="6871350"/>
          </a:xfrm>
          <a:prstGeom prst="rect">
            <a:avLst/>
          </a:prstGeom>
          <a:noFill/>
        </p:spPr>
      </p:pic>
      <p:pic>
        <p:nvPicPr>
          <p:cNvPr id="2052" name="Picture 4" descr="D:\работа\2019-2020 Студенческий квартал\ЕЛЕНА\Презентация\3\P1160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2949" y="4128421"/>
            <a:ext cx="8949372" cy="671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07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работа\2019-2020 Студенческий квартал\ЕЛЕНА\Презентация\4\P1160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2549" y="5384166"/>
            <a:ext cx="8461692" cy="6345624"/>
          </a:xfrm>
          <a:prstGeom prst="rect">
            <a:avLst/>
          </a:prstGeom>
          <a:noFill/>
        </p:spPr>
      </p:pic>
      <p:pic>
        <p:nvPicPr>
          <p:cNvPr id="3075" name="Picture 3" descr="D:\работа\2019-2020 Студенческий квартал\ЕЛЕНА\Презентация\3\P116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62320" y="9340520"/>
            <a:ext cx="8313859" cy="6234760"/>
          </a:xfrm>
          <a:prstGeom prst="rect">
            <a:avLst/>
          </a:prstGeom>
          <a:noFill/>
        </p:spPr>
      </p:pic>
      <p:pic>
        <p:nvPicPr>
          <p:cNvPr id="3074" name="Picture 2" descr="D:\работа\2019-2020 Студенческий квартал\ЕЛЕНА\Презентация\3\P11601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5185" y="1279207"/>
            <a:ext cx="8248015" cy="6186011"/>
          </a:xfrm>
          <a:prstGeom prst="rect">
            <a:avLst/>
          </a:prstGeom>
          <a:noFill/>
        </p:spPr>
      </p:pic>
      <p:pic>
        <p:nvPicPr>
          <p:cNvPr id="4098" name="Picture 2" descr="F:\123\6\P1160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4869" y="9255125"/>
            <a:ext cx="8346442" cy="6259195"/>
          </a:xfrm>
          <a:prstGeom prst="rect">
            <a:avLst/>
          </a:prstGeom>
          <a:noFill/>
        </p:spPr>
      </p:pic>
      <p:pic>
        <p:nvPicPr>
          <p:cNvPr id="4100" name="Picture 4" descr="D:\работа\2019-2020 Студенческий квартал\ЕЛЕНА\Презентация\4\P11601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43589" y="1177925"/>
            <a:ext cx="8309291" cy="6231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работа\2019-2020 Студенческий квартал\ЕЛЕНА\Презентация\2\P116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2720" y="9285606"/>
            <a:ext cx="8656320" cy="64915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597003"/>
            <a:ext cx="24925258" cy="3142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речевого развития созданы: 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серия сюжетных и предметно-развивающих картинок, картотека пальчиковой гимнастики, картотека скороговорок и </a:t>
            </a:r>
            <a:r>
              <a:rPr lang="ru-RU" sz="6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чистоговорок</a:t>
            </a: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лото, дидактические игры. 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работа\2019-2020 Студенческий квартал\ЕЛЕНА\Презентация\2\P11601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905" y="5369719"/>
            <a:ext cx="8649335" cy="6487001"/>
          </a:xfrm>
          <a:prstGeom prst="rect">
            <a:avLst/>
          </a:prstGeom>
          <a:noFill/>
        </p:spPr>
      </p:pic>
      <p:pic>
        <p:nvPicPr>
          <p:cNvPr id="3" name="Picture 2" descr="F:\123\4\P116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7909" y="5475605"/>
            <a:ext cx="8522651" cy="6391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2237083"/>
            <a:ext cx="24925258" cy="314207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данного направления дети знакомятся с народными сказками, участвуют в театрализованных постановках, совершенствуют речевые навыки в ходе развивающих игр.</a:t>
            </a: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6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D:\работа\2019-2020 Студенческий квартал\ЕЛЕНА\Презентация\2\P1160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9025" y="9032240"/>
            <a:ext cx="9010015" cy="6757511"/>
          </a:xfrm>
          <a:prstGeom prst="rect">
            <a:avLst/>
          </a:prstGeom>
          <a:noFill/>
        </p:spPr>
      </p:pic>
      <p:pic>
        <p:nvPicPr>
          <p:cNvPr id="3" name="Picture 2" descr="F:\123\6\P116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38789" y="5351121"/>
            <a:ext cx="9040811" cy="6779919"/>
          </a:xfrm>
          <a:prstGeom prst="rect">
            <a:avLst/>
          </a:prstGeom>
          <a:noFill/>
        </p:spPr>
      </p:pic>
      <p:pic>
        <p:nvPicPr>
          <p:cNvPr id="4" name="Picture 3" descr="D:\работа\2019-2020 Студенческий квартал\ЕЛЕНА\Презентация\5\P1160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9589" y="5506085"/>
            <a:ext cx="8949372" cy="6711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2115163"/>
            <a:ext cx="24925258" cy="3401717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умственного развития создан 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математический центр с раздаточным счётным материалом, набором геометрических фигур, набором логико-математических игр и геометрических фигур.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D:\работа\2019-2020 Студенческий квартал\ЕЛЕНА\Презентация\2\P116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4708" y="6420485"/>
            <a:ext cx="10404475" cy="7802563"/>
          </a:xfrm>
          <a:prstGeom prst="rect">
            <a:avLst/>
          </a:prstGeom>
          <a:noFill/>
        </p:spPr>
      </p:pic>
      <p:pic>
        <p:nvPicPr>
          <p:cNvPr id="7172" name="Picture 4" descr="D:\работа\2019-2020 Студенческий квартал\ЕЛЕНА\Презентация\2\P11601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825" y="6406039"/>
            <a:ext cx="10403840" cy="7802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1901803"/>
            <a:ext cx="24925258" cy="314207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Данное направление способствует развитию логического мышления, формирует математические представления детей дошкольного возраста.</a:t>
            </a:r>
            <a:endParaRPr lang="ru-RU" sz="6600" dirty="0"/>
          </a:p>
        </p:txBody>
      </p:sp>
      <p:pic>
        <p:nvPicPr>
          <p:cNvPr id="7170" name="Picture 2" descr="D:\работа\2019-2020 Студенческий квартал\ЕЛЕНА\Презентация\5\P116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8145" y="5400199"/>
            <a:ext cx="10403840" cy="7802880"/>
          </a:xfrm>
          <a:prstGeom prst="rect">
            <a:avLst/>
          </a:prstGeom>
          <a:noFill/>
        </p:spPr>
      </p:pic>
      <p:pic>
        <p:nvPicPr>
          <p:cNvPr id="7171" name="Picture 3" descr="F:\123\Attachments_enaumkina@yandex.ru_2019-10-09_19-43-58\P1160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7028" y="5475605"/>
            <a:ext cx="10404475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6948</TotalTime>
  <Words>229</Words>
  <Application>Microsoft Office PowerPoint</Application>
  <PresentationFormat>Произвольный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AGReverance</vt:lpstr>
      <vt:lpstr>AGReverence-Oblique</vt:lpstr>
      <vt:lpstr>Times New Roman</vt:lpstr>
      <vt:lpstr>Calibri</vt:lpstr>
      <vt:lpstr>Тема Office</vt:lpstr>
      <vt:lpstr>Вторая младшая группа</vt:lpstr>
      <vt:lpstr>Предметно-развивающая среда во второй младшей группе служит развитию детской деятельности и, прежде всего, игровой. Ведь во время игры рождается мощный познавательный мотив, который является основой учебной деятельности. Через предметно-развивающую среду мы формируем зону ближайшего психического развития ребёнка. </vt:lpstr>
      <vt:lpstr>  Организация развивающей среды во второй младшей группе строится таким образом, чтобы дать возможность наиболее эффективно развивать индивидуальность каждого ребёнка согласно его склонностям, интересам, уровню активности. </vt:lpstr>
      <vt:lpstr>Группа оснащена материалом и оборудованием для игровой деятельности.</vt:lpstr>
      <vt:lpstr>Слайд 5</vt:lpstr>
      <vt:lpstr>Для речевого развития созданы:  серия сюжетных и предметно-развивающих картинок, картотека пальчиковой гимнастики, картотека скороговорок и чистоговорок, лото, дидактические игры. </vt:lpstr>
      <vt:lpstr>В рамках данного направления дети знакомятся с народными сказками, участвуют в театрализованных постановках, совершенствуют речевые навыки в ходе развивающих игр. </vt:lpstr>
      <vt:lpstr>Для умственного развития создан  математический центр с раздаточным счётным материалом, набором геометрических фигур, набором логико-математических игр и геометрических фигур. </vt:lpstr>
      <vt:lpstr>Данное направление способствует развитию логического мышления, формирует математические представления детей дошкольного возраста.</vt:lpstr>
      <vt:lpstr>Для развития исследовательских навыков создан  центр экспериментирования, который оснащён природными материалами, сыпучими продуктами, емкостями разной вместимости, календарём природы, комнатными растениями,  часами, лейками. </vt:lpstr>
      <vt:lpstr>Слайд 11</vt:lpstr>
      <vt:lpstr>Для художественно-эстетического развития  создан центр художественного творчества с разными видами бумаги, книжками-раскрасками, карандашами, фломастерами, пластилином, мелками и т.д.</vt:lpstr>
      <vt:lpstr>Большой интерес для детей представляют занятия, где они рисуют, лепят, конструируют, выполняют аппликации. Здесь раскрываются творческие способности дошкольников.</vt:lpstr>
      <vt:lpstr>Музыкальный уголок оснащён магнитофоном, аудиотекой, детскими музыкальными инструментами, портретами композиторов. </vt:lpstr>
      <vt:lpstr>Образовательное пространство для познавательной деятельности оформлено с учетом психолого-педагогических, эстетических и санитарно-гигиенических требований. Для сюжетно-ролевых игр в группах имеются атрибуты в соответствии с возрастом и половой принадлежностью детей. 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изо</dc:subject>
  <dc:creator>Viktoriya Polshkova</dc:creator>
  <cp:keywords>изо</cp:keywords>
  <cp:lastModifiedBy>Пользователь Windows</cp:lastModifiedBy>
  <cp:revision>285</cp:revision>
  <dcterms:created xsi:type="dcterms:W3CDTF">2017-12-21T17:39:40Z</dcterms:created>
  <dcterms:modified xsi:type="dcterms:W3CDTF">2019-10-14T13:57:42Z</dcterms:modified>
</cp:coreProperties>
</file>