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6858000" cy="12192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2070" y="-1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1547336" y="1121667"/>
            <a:ext cx="3922776" cy="9296400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6669" y="1952690"/>
            <a:ext cx="5804111" cy="7813312"/>
          </a:xfrm>
        </p:spPr>
        <p:txBody>
          <a:bodyPr anchor="ctr">
            <a:noAutofit/>
          </a:bodyPr>
          <a:lstStyle>
            <a:lvl1pPr algn="ctr">
              <a:defRPr sz="5625" spc="4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5963" y="10629685"/>
            <a:ext cx="4525523" cy="1319607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125" b="1" i="0" cap="all" spc="225" baseline="0">
                <a:solidFill>
                  <a:schemeClr val="tx2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669" y="11334540"/>
            <a:ext cx="1310469" cy="619488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2142521-A364-4C6C-A292-C68D020753AA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51437" y="11334541"/>
            <a:ext cx="2314575" cy="614748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00311" y="11334541"/>
            <a:ext cx="1310469" cy="614748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AC2ED21-5F44-43F6-9329-C2105C75878D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59449" cy="1219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159449" cy="1219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37771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2521-A364-4C6C-A292-C68D020753AA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2ED21-5F44-43F6-9329-C2105C758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201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72683" y="679797"/>
            <a:ext cx="1328948" cy="995627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231" y="679797"/>
            <a:ext cx="4357138" cy="995627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2521-A364-4C6C-A292-C68D020753AA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2ED21-5F44-43F6-9329-C2105C758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512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2521-A364-4C6C-A292-C68D020753AA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2ED21-5F44-43F6-9329-C2105C758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194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1" y="0"/>
            <a:ext cx="1583234" cy="12192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4148" y="1909137"/>
            <a:ext cx="4605227" cy="7226004"/>
          </a:xfrm>
        </p:spPr>
        <p:txBody>
          <a:bodyPr anchor="b">
            <a:normAutofit/>
          </a:bodyPr>
          <a:lstStyle>
            <a:lvl1pPr>
              <a:defRPr sz="4725" spc="4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149" y="9172947"/>
            <a:ext cx="3947337" cy="169090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125" b="1" i="0" cap="all" spc="225" baseline="0">
                <a:solidFill>
                  <a:schemeClr val="accent1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20558" y="11334540"/>
            <a:ext cx="840345" cy="619488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2142521-A364-4C6C-A292-C68D020753AA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69474" y="11334541"/>
            <a:ext cx="2314575" cy="614748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92619" y="11334541"/>
            <a:ext cx="836756" cy="614748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AC2ED21-5F44-43F6-9329-C2105C75878D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reeform 11"/>
          <p:cNvSpPr/>
          <p:nvPr/>
        </p:nvSpPr>
        <p:spPr bwMode="auto">
          <a:xfrm>
            <a:off x="491840" y="0"/>
            <a:ext cx="926009" cy="12192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1" y="0"/>
            <a:ext cx="1583234" cy="12192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9627539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231" y="4064000"/>
            <a:ext cx="2695194" cy="643466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39385" y="4064000"/>
            <a:ext cx="2695194" cy="643466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2521-A364-4C6C-A292-C68D020753AA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2ED21-5F44-43F6-9329-C2105C758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74481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232" y="677336"/>
            <a:ext cx="5722144" cy="265514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374" y="3910461"/>
            <a:ext cx="2708910" cy="1124496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350" b="1" cap="all" spc="113" baseline="0">
                <a:solidFill>
                  <a:schemeClr val="tx2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6374" y="5171737"/>
            <a:ext cx="2708910" cy="532693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31549" y="3910461"/>
            <a:ext cx="2708910" cy="1124496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350" b="1" cap="all" spc="113" baseline="0">
                <a:solidFill>
                  <a:schemeClr val="tx2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31549" y="5171737"/>
            <a:ext cx="2708910" cy="532693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2521-A364-4C6C-A292-C68D020753AA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2ED21-5F44-43F6-9329-C2105C758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06832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2521-A364-4C6C-A292-C68D020753AA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2ED21-5F44-43F6-9329-C2105C758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507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2521-A364-4C6C-A292-C68D020753AA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2ED21-5F44-43F6-9329-C2105C758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427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4156770" y="0"/>
            <a:ext cx="2701231" cy="12192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0060" y="812801"/>
            <a:ext cx="1739315" cy="2127415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350" b="1" i="0" cap="all" spc="169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341" y="1636226"/>
            <a:ext cx="3464111" cy="886244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90060" y="3095709"/>
            <a:ext cx="1739315" cy="740295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900"/>
              </a:spcBef>
              <a:buNone/>
              <a:defRPr sz="1050" baseline="0">
                <a:solidFill>
                  <a:schemeClr val="bg2"/>
                </a:solidFill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30342" y="11334540"/>
            <a:ext cx="693762" cy="619488"/>
          </a:xfrm>
        </p:spPr>
        <p:txBody>
          <a:bodyPr/>
          <a:lstStyle/>
          <a:p>
            <a:fld id="{12142521-A364-4C6C-A292-C68D020753AA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83287" y="11334541"/>
            <a:ext cx="1958726" cy="614748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201195" y="11334541"/>
            <a:ext cx="693257" cy="614748"/>
          </a:xfrm>
        </p:spPr>
        <p:txBody>
          <a:bodyPr/>
          <a:lstStyle/>
          <a:p>
            <a:fld id="{3AC2ED21-5F44-43F6-9329-C2105C75878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59449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159449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555337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9449" y="3"/>
            <a:ext cx="4137517" cy="12191998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4156770" y="0"/>
            <a:ext cx="2701231" cy="12192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159449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0060" y="812800"/>
            <a:ext cx="1739316" cy="2127413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350" b="1" i="0" spc="169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90060" y="3095709"/>
            <a:ext cx="1739316" cy="740295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900"/>
              </a:spcBef>
              <a:buNone/>
              <a:defRPr sz="1050" baseline="0">
                <a:solidFill>
                  <a:schemeClr val="bg2"/>
                </a:solidFill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30847" y="11334540"/>
            <a:ext cx="693257" cy="619488"/>
          </a:xfrm>
        </p:spPr>
        <p:txBody>
          <a:bodyPr/>
          <a:lstStyle/>
          <a:p>
            <a:fld id="{12142521-A364-4C6C-A292-C68D020753AA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83287" y="11334541"/>
            <a:ext cx="1958726" cy="614748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192115" y="11334541"/>
            <a:ext cx="710595" cy="614748"/>
          </a:xfrm>
        </p:spPr>
        <p:txBody>
          <a:bodyPr/>
          <a:lstStyle/>
          <a:p>
            <a:fld id="{3AC2ED21-5F44-43F6-9329-C2105C75878D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159449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90557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4068" y="679796"/>
            <a:ext cx="5725307" cy="26526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4068" y="4064005"/>
            <a:ext cx="5725307" cy="6388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4069" y="11334540"/>
            <a:ext cx="1310469" cy="6194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2142521-A364-4C6C-A292-C68D020753AA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34541"/>
            <a:ext cx="2314575" cy="6147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4" y="11334541"/>
            <a:ext cx="1585912" cy="6147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AC2ED21-5F44-43F6-9329-C2105C75878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6698551" y="0"/>
            <a:ext cx="159449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6698551" y="0"/>
            <a:ext cx="159449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509318" cy="12192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28220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3825" kern="1200" cap="all" spc="113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51435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14350" indent="-171450" algn="l" defTabSz="51435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57250" indent="-171450" algn="l" defTabSz="51435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00150" indent="-171450" algn="l" defTabSz="51435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3050" indent="-171450" algn="l" defTabSz="51435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85950" indent="-171450" algn="l" defTabSz="51435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228850" indent="-171450" algn="l" defTabSz="51435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571750" indent="-171450" algn="l" defTabSz="51435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914650" indent="-171450" algn="l" defTabSz="51435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0" pos="594">
          <p15:clr>
            <a:srgbClr val="F26B43"/>
          </p15:clr>
        </p15:guide>
        <p15:guide id="3" pos="5400">
          <p15:clr>
            <a:srgbClr val="F26B43"/>
          </p15:clr>
        </p15:guide>
        <p15:guide id="4" orient="horz" pos="400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720">
          <p15:clr>
            <a:srgbClr val="F26B43"/>
          </p15:clr>
        </p15:guide>
        <p15:guide id="7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14350" y="4572000"/>
            <a:ext cx="5829300" cy="1614791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Отчет о проведении акции </a:t>
            </a:r>
            <a:br>
              <a:rPr lang="ru-RU" sz="3600" dirty="0" smtClean="0"/>
            </a:br>
            <a:r>
              <a:rPr lang="ru-RU" sz="3600" dirty="0" smtClean="0"/>
              <a:t>«Синичкин календарь»</a:t>
            </a:r>
            <a:br>
              <a:rPr lang="ru-RU" sz="3600" dirty="0" smtClean="0"/>
            </a:br>
            <a:r>
              <a:rPr lang="ru-RU" sz="3600" dirty="0" smtClean="0"/>
              <a:t>группа №5</a:t>
            </a:r>
            <a:endParaRPr lang="ru-RU" sz="36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200150" y="9788848"/>
            <a:ext cx="5143500" cy="1145041"/>
          </a:xfrm>
        </p:spPr>
        <p:txBody>
          <a:bodyPr/>
          <a:lstStyle/>
          <a:p>
            <a:pPr algn="r"/>
            <a:r>
              <a:rPr lang="ru-RU" dirty="0" smtClean="0"/>
              <a:t>Выполнили воспитатели:</a:t>
            </a:r>
          </a:p>
          <a:p>
            <a:pPr algn="r"/>
            <a:r>
              <a:rPr lang="ru-RU" dirty="0" smtClean="0"/>
              <a:t>Радаева И.А.</a:t>
            </a:r>
          </a:p>
          <a:p>
            <a:pPr algn="r"/>
            <a:r>
              <a:rPr lang="ru-RU" dirty="0" smtClean="0"/>
              <a:t>Панфилова В.И.</a:t>
            </a:r>
          </a:p>
          <a:p>
            <a:pPr algn="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14350" y="525294"/>
            <a:ext cx="582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Муниципальное дошкольное образовательное учреждение </a:t>
            </a:r>
          </a:p>
          <a:p>
            <a:pPr algn="ctr"/>
            <a:r>
              <a:rPr lang="ru-RU" sz="1600" dirty="0" smtClean="0"/>
              <a:t>«Детский сад №20 комбинированного вида»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70887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9698" y="272955"/>
            <a:ext cx="4858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Отчет о проведении акции «Синичкин день» в нашей группе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1486" y="7440323"/>
            <a:ext cx="5281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Наполнили кормушки птичьим угощением</a:t>
            </a:r>
            <a:r>
              <a:rPr lang="ru-RU" dirty="0"/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17" y="8097812"/>
            <a:ext cx="4799652" cy="35997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4856" y="637347"/>
            <a:ext cx="556828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smtClean="0"/>
              <a:t>Цель акции – привлечение внимания к проблеме охраны и бережного отношения к птицам, пропаганда экологических знаний у детей и родителей.</a:t>
            </a:r>
            <a:br>
              <a:rPr lang="ru-RU" sz="1400" smtClean="0"/>
            </a:br>
            <a:r>
              <a:rPr lang="ru-RU" sz="1400" smtClean="0"/>
              <a:t/>
            </a:r>
            <a:br>
              <a:rPr lang="ru-RU" sz="1400" smtClean="0"/>
            </a:br>
            <a:r>
              <a:rPr lang="ru-RU" sz="1400" smtClean="0"/>
              <a:t>Актуальность: Зимой ежегодно гибнет огромное количество птиц от нехватки корма. Поэтому 12 ноября, в "Синичкин день" на территории всей России проводится природоохранная акция по изготовлению кормушек для встречи зимующих птиц. В этот день на Руси с давних пор встречали первых «зимних» птиц: синиц, снегирей, щеглов, свиристелей и других пернатых. Именно с этого момента принято помогать птицам, развешивать кормушки и наполнять их кормом. И сегодня, в «Синичкин день» на участках нашего детского сада открылись птичьи столовые.</a:t>
            </a:r>
            <a:endParaRPr lang="ru-RU" sz="14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17" y="3530447"/>
            <a:ext cx="4799652" cy="370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17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8396" y="204717"/>
            <a:ext cx="56706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К этому дню мы с детьми готовились </a:t>
            </a:r>
            <a:r>
              <a:rPr lang="ru-RU" sz="1400" dirty="0" smtClean="0"/>
              <a:t>заранее</a:t>
            </a:r>
            <a:r>
              <a:rPr lang="ru-RU" dirty="0" smtClean="0"/>
              <a:t>.</a:t>
            </a:r>
          </a:p>
          <a:p>
            <a:r>
              <a:rPr lang="ru-RU" sz="1400" dirty="0" smtClean="0"/>
              <a:t>Проводились беседы о зимующих птицах, о роли человека в жизни зимующих птиц, наблюдения в природе, непосредственно-образовательная деятельность. Дети с большим интересом познакомились со сказкой В. Бианки «Синичкин календарь». Ребятам очень понравилась главная героиня сказки синичка </a:t>
            </a:r>
            <a:r>
              <a:rPr lang="ru-RU" sz="1400" dirty="0" err="1" smtClean="0"/>
              <a:t>Зинька</a:t>
            </a:r>
            <a:r>
              <a:rPr lang="ru-RU" sz="1400" dirty="0" smtClean="0"/>
              <a:t> и ее жизнь в лесу: как синичка наблюдает за природой и постепенно узнает ее секреты, заводит дружбу со многими зверями и птицами.</a:t>
            </a:r>
          </a:p>
          <a:p>
            <a:endParaRPr lang="ru-RU" sz="1400" dirty="0" smtClean="0"/>
          </a:p>
          <a:p>
            <a:r>
              <a:rPr lang="ru-RU" sz="1400" dirty="0" smtClean="0"/>
              <a:t>Большое внимание было уделено продуктивной деятельности:</a:t>
            </a:r>
            <a:endParaRPr lang="ru-RU" sz="1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96" y="2756848"/>
            <a:ext cx="5365464" cy="40240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32" y="7024753"/>
            <a:ext cx="3698543" cy="493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23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11" y="5199796"/>
            <a:ext cx="5823268" cy="43945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11" y="450091"/>
            <a:ext cx="5823427" cy="43675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02248" y="9976510"/>
            <a:ext cx="30843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Хоть поменьше воробья,</a:t>
            </a:r>
          </a:p>
          <a:p>
            <a:r>
              <a:rPr lang="ru-RU" dirty="0" smtClean="0"/>
              <a:t>Не боюсь зимы и я,</a:t>
            </a:r>
          </a:p>
          <a:p>
            <a:r>
              <a:rPr lang="ru-RU" dirty="0" smtClean="0"/>
              <a:t>Всем известная вам птичка.</a:t>
            </a:r>
          </a:p>
          <a:p>
            <a:r>
              <a:rPr lang="ru-RU" dirty="0" smtClean="0"/>
              <a:t>А зовут меня     (синичка).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499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93" y="504968"/>
            <a:ext cx="5624773" cy="42185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93" y="5274861"/>
            <a:ext cx="5624773" cy="42185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3793" y="10044753"/>
            <a:ext cx="54405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Вместе с детьми рассматривали иллюстрации, читали стихи, рассказы, загадывали загадки, играли в игры («Десять птичек стайка», «Перелетные и зимующие птицы», «Совушка», «Синицы».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787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922" y="1927093"/>
            <a:ext cx="5718412" cy="42888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7922" y="286603"/>
            <a:ext cx="54181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Родители помогли сделать детям кормушки для птиц, и теперь они с радостью идут на свой участок, чтобы повесить им новую «птичью столовую».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74" y="6933063"/>
            <a:ext cx="5732060" cy="429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70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92" y="428340"/>
            <a:ext cx="5515406" cy="41365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92" y="4872250"/>
            <a:ext cx="5515406" cy="41365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14443" y="9425342"/>
            <a:ext cx="271590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Кормушку папа сделал,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Повесил за окно –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И вот какой-то смелый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 ней голубь ест пшено!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Весёлые синички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Слетелись в гости к нам,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Я завтра этим птичкам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Кусочек сала дам. 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55596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36</TotalTime>
  <Words>232</Words>
  <Application>Microsoft Office PowerPoint</Application>
  <PresentationFormat>Широкоэкранный</PresentationFormat>
  <Paragraphs>20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Corbel</vt:lpstr>
      <vt:lpstr>Gill Sans MT</vt:lpstr>
      <vt:lpstr>Impact</vt:lpstr>
      <vt:lpstr>Badge</vt:lpstr>
      <vt:lpstr>Отчет о проведении акции  «Синичкин календарь» группа №5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проведении акции  «Синичкин календарь» группа №5</dc:title>
  <dc:creator>Александр Радаев</dc:creator>
  <cp:lastModifiedBy>Александр Радаев</cp:lastModifiedBy>
  <cp:revision>5</cp:revision>
  <dcterms:created xsi:type="dcterms:W3CDTF">2017-11-16T17:53:52Z</dcterms:created>
  <dcterms:modified xsi:type="dcterms:W3CDTF">2017-11-16T18:30:45Z</dcterms:modified>
</cp:coreProperties>
</file>