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57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56" autoAdjust="0"/>
  </p:normalViewPr>
  <p:slideViewPr>
    <p:cSldViewPr>
      <p:cViewPr varScale="1">
        <p:scale>
          <a:sx n="119" d="100"/>
          <a:sy n="119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5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2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5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0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9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1496-C53F-495D-A3A4-926E53F4DA24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0806-1795-4531-A301-5B5300E89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8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2838"/>
            <a:ext cx="77724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Героев Отечества</a:t>
            </a:r>
            <a:br>
              <a:rPr lang="ru-RU" dirty="0" smtClean="0"/>
            </a:br>
            <a:r>
              <a:rPr lang="ru-RU" dirty="0" smtClean="0"/>
              <a:t>9 декабря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ГЕОРГИЕВСКАЯ  ЛЕНТА И ОРДЕН СВЯТОГО  ГЕОРГИЯ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70" y="132355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Георгиевские ленты занимают наиболее почетное место в ряду многочисленных коллективных наград (отличий) частей Российской армии.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7012" y="67707"/>
            <a:ext cx="264816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33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33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8194" name="Picture 2" descr="http://img-fotki.yandex.ru/get/4528/121447594.5e/0_77522_e3cecb0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421262" cy="35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380672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Императорский Военный орден Святого Великомученика и Победоносца Георгия (Орден Святого Георгия) — высшая военная награда Российской империи. В расширенном смысле — всеохватывающий комплекс отличий офицеров, нижних чинов и воинских подразделений.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54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4528/121447594.5f/0_77535_dc5cad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435252" cy="31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годы Великой Отечественной войны, продолжая боевые традиции русской армии, 8 ноября 1943 года был учрежден орден Славы трех степеней. Его </a:t>
            </a:r>
            <a:r>
              <a:rPr lang="ru-RU" b="1" i="1" dirty="0" smtClean="0"/>
              <a:t>статус </a:t>
            </a:r>
            <a:r>
              <a:rPr lang="ru-RU" b="1" i="1" dirty="0"/>
              <a:t>так же, как и желто-черная расцветка ленты, напоминали о Георгиевском кресте. Затем 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989895"/>
            <a:ext cx="8933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марта 1992 года Указом Президиума Верховного Совета РСФСР "О государственных наградах Российской Федерации" было принято решение о восстановлении российского военного ордена Святого Георгия и знака отличия "Георгиевский крест". В Указе Президента Российской Федерации от 2 марта 1994 года сказано: "В системе государственных наград сохраняются военный орден Святого Георгия и Знак отличия - "Георгиевский Крест".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6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denrf.ru/upload/nagrady/medal-georoy-sovetsvkogo-soyuza-r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088232" cy="28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denrf.ru/upload/nagrady/medal-georoy-sovetsvkogo-soyuza-ran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58" y="1916832"/>
            <a:ext cx="1691198" cy="28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6382" y="46315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Медаль Золотая Звезда Героя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87557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Учреждён императрицей Екатериной II 26 ноября (9 декабря) 1769 в честь Святого Георгия для отличия офицеров за заслуги на поле боя и упразднён в 1917 году после Октябрьской революции. Орденом награждено более </a:t>
            </a:r>
            <a:r>
              <a:rPr lang="ru-RU" dirty="0" smtClean="0"/>
              <a:t>2 </a:t>
            </a:r>
            <a:r>
              <a:rPr lang="ru-RU" dirty="0" smtClean="0"/>
              <a:t>тысяч человек, 25 — кавалеры ордена первой степени, из них только четверо стали полными кавалерами. С 2000 года орден Святого Георгия — военная награда Российской Федерации.</a:t>
            </a:r>
            <a:endParaRPr lang="ru-RU" dirty="0"/>
          </a:p>
        </p:txBody>
      </p:sp>
      <p:pic>
        <p:nvPicPr>
          <p:cNvPr id="9218" name="Picture 2" descr="http://img-fotki.yandex.ru/get/37/121447594.5e/0_77524_4ad4e83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387752" cy="33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3173" y="5100039"/>
            <a:ext cx="9180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 Святого Георгия выделялся своим статусом среди других российских орденов как награда за личную доблесть в бою, и заслуги, за которые офицер мог быть удостоен награды, строго регламентировались статусом ордена. По статусу он давался только за конкретные подвиги в военное время "тем, кои… отличили себя особливым каким мужественным поступком или подали мудрые и для нашей воинской службы полезные советы". Это была исключительная воинская награда.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7916"/>
            <a:ext cx="2592288" cy="343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90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500" dirty="0">
                <a:solidFill>
                  <a:srgbClr val="000000"/>
                </a:solidFill>
                <a:latin typeface="Linux Libertine"/>
                <a:ea typeface="+mn-ea"/>
                <a:cs typeface="+mn-cs"/>
              </a:rPr>
              <a:t>Степени ордена и правила ношения</a:t>
            </a:r>
            <a:br>
              <a:rPr lang="ru-RU" sz="2500" dirty="0">
                <a:solidFill>
                  <a:srgbClr val="000000"/>
                </a:solidFill>
                <a:latin typeface="Linux Libertine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700" dirty="0" smtClean="0">
                <a:solidFill>
                  <a:srgbClr val="222222"/>
                </a:solidFill>
                <a:latin typeface="Arial"/>
              </a:rPr>
              <a:t>Орден </a:t>
            </a:r>
            <a:r>
              <a:rPr lang="ru-RU" sz="2700" dirty="0">
                <a:solidFill>
                  <a:srgbClr val="222222"/>
                </a:solidFill>
                <a:latin typeface="Arial"/>
              </a:rPr>
              <a:t>имел четыре степени: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1-я степень</a:t>
            </a:r>
            <a:r>
              <a:rPr lang="ru-RU" sz="2700" dirty="0">
                <a:solidFill>
                  <a:prstClr val="black"/>
                </a:solidFill>
              </a:rPr>
              <a:t>: звезда на левой стороне груди и большой крест на ленте через правое плечо, 700 руб. ежегодной пенсии</a:t>
            </a:r>
            <a:r>
              <a:rPr lang="ru-RU" sz="27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700" b="1" dirty="0" smtClean="0">
                <a:solidFill>
                  <a:prstClr val="black"/>
                </a:solidFill>
              </a:rPr>
              <a:t>2-я </a:t>
            </a:r>
            <a:r>
              <a:rPr lang="ru-RU" sz="2700" b="1" dirty="0">
                <a:solidFill>
                  <a:prstClr val="black"/>
                </a:solidFill>
              </a:rPr>
              <a:t>степень</a:t>
            </a:r>
            <a:r>
              <a:rPr lang="ru-RU" sz="2700" dirty="0">
                <a:solidFill>
                  <a:prstClr val="black"/>
                </a:solidFill>
              </a:rPr>
              <a:t>: звезда на левой стороне груди и большой крест на шейной ленте, 400 руб. ежегодной </a:t>
            </a:r>
            <a:r>
              <a:rPr lang="ru-RU" sz="2700" dirty="0" smtClean="0">
                <a:solidFill>
                  <a:prstClr val="black"/>
                </a:solidFill>
              </a:rPr>
              <a:t>пенсии.</a:t>
            </a:r>
          </a:p>
          <a:p>
            <a:pPr lvl="0"/>
            <a:r>
              <a:rPr lang="ru-RU" sz="2700" b="1" dirty="0" smtClean="0">
                <a:solidFill>
                  <a:prstClr val="black"/>
                </a:solidFill>
              </a:rPr>
              <a:t> 3-степень</a:t>
            </a:r>
            <a:r>
              <a:rPr lang="ru-RU" sz="2700" dirty="0">
                <a:solidFill>
                  <a:prstClr val="black"/>
                </a:solidFill>
              </a:rPr>
              <a:t>: малый крест на шейной ленте, 200 руб. ежегодной пенсии</a:t>
            </a:r>
            <a:r>
              <a:rPr lang="ru-RU" sz="27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700" b="1" dirty="0" smtClean="0">
                <a:solidFill>
                  <a:prstClr val="black"/>
                </a:solidFill>
              </a:rPr>
              <a:t>4-я </a:t>
            </a:r>
            <a:r>
              <a:rPr lang="ru-RU" sz="2700" b="1" dirty="0">
                <a:solidFill>
                  <a:prstClr val="black"/>
                </a:solidFill>
              </a:rPr>
              <a:t>степень</a:t>
            </a:r>
            <a:r>
              <a:rPr lang="ru-RU" sz="2700" dirty="0">
                <a:solidFill>
                  <a:prstClr val="black"/>
                </a:solidFill>
              </a:rPr>
              <a:t>: малый крест в петлице или на колодке, 100 руб. ежегодной пенсии.</a:t>
            </a:r>
            <a:endParaRPr lang="ru-RU" sz="2700" dirty="0">
              <a:solidFill>
                <a:srgbClr val="222222"/>
              </a:solidFill>
              <a:latin typeface="Arial"/>
            </a:endParaRPr>
          </a:p>
          <a:p>
            <a:pPr lvl="0"/>
            <a:endParaRPr lang="ru-RU" sz="2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9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2500" dirty="0">
                <a:solidFill>
                  <a:prstClr val="black"/>
                </a:solidFill>
                <a:ea typeface="+mn-ea"/>
                <a:cs typeface="+mn-cs"/>
              </a:rPr>
              <a:t>Звезда и знаки к ордену Св. Георгия.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Знаки 1-й и 2-й ст. отличались от знаков 3-й и 4-й ст. только размером, были крупнее. Изображение Св. Георгия на знаке (кресте) не стандартизировалось и зависело от художника. Размеры крестов 4-й ст. варьировались от 31×31 до 36×36 мм, вес был в пределах 7—10 г. На обратной стороне знаков в середине на белом фоне рисовались вензелями буквы СГ, то есть Святой Георгий. Ордена не нумеровались, но велись списки награждённых.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70" y="692696"/>
            <a:ext cx="74168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3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>
                <a:solidFill>
                  <a:srgbClr val="000000"/>
                </a:solidFill>
                <a:latin typeface="Linux Libertine"/>
              </a:rPr>
              <a:t>Правила ношения ордена</a:t>
            </a:r>
            <a:r>
              <a:rPr lang="ru-RU" sz="2500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sz="2500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667328" cy="35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8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8010" y="4709010"/>
            <a:ext cx="4614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Русский флотоводец, командующий Черноморским флотом; командующий русско-турецкой эскадрой в Средиземном море, адмирал. Не потерял в боях ни одного корабля, ни один его подчинённый не попал в плен.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687"/>
            <a:ext cx="3269208" cy="378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09" y="2606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Румянцев-Задунайский Петр Александрович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505" y="4340502"/>
            <a:ext cx="382643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0" i="0" dirty="0" smtClean="0">
                <a:solidFill>
                  <a:srgbClr val="333333"/>
                </a:solidFill>
                <a:effectLst/>
                <a:latin typeface="Arial"/>
              </a:rPr>
              <a:t>Русский полководец и военный теоретик. Генерал-фельдмаршал. Во время Семилетней войны командовал осадой и взятием </a:t>
            </a:r>
            <a:r>
              <a:rPr lang="ru-RU" sz="1500" b="0" i="0" dirty="0" err="1" smtClean="0">
                <a:solidFill>
                  <a:srgbClr val="333333"/>
                </a:solidFill>
                <a:effectLst/>
                <a:latin typeface="Arial"/>
              </a:rPr>
              <a:t>Кольберга</a:t>
            </a:r>
            <a:r>
              <a:rPr lang="ru-RU" sz="1500" b="0" i="0" dirty="0" smtClean="0">
                <a:solidFill>
                  <a:srgbClr val="333333"/>
                </a:solidFill>
                <a:effectLst/>
                <a:latin typeface="Arial"/>
              </a:rPr>
              <a:t>. Главнокомандующий действующей армией в ходе Русско-турецкой войны. За победы над турками при Ларге и </a:t>
            </a:r>
            <a:r>
              <a:rPr lang="ru-RU" sz="1500" b="0" i="0" dirty="0" err="1" smtClean="0">
                <a:solidFill>
                  <a:srgbClr val="333333"/>
                </a:solidFill>
                <a:effectLst/>
                <a:latin typeface="Arial"/>
              </a:rPr>
              <a:t>Кагуле</a:t>
            </a:r>
            <a:r>
              <a:rPr lang="ru-RU" sz="1500" b="0" i="0" dirty="0" smtClean="0">
                <a:solidFill>
                  <a:srgbClr val="333333"/>
                </a:solidFill>
                <a:effectLst/>
                <a:latin typeface="Arial"/>
              </a:rPr>
              <a:t>, которые привели к заключению выгодного для России </a:t>
            </a:r>
            <a:r>
              <a:rPr lang="ru-RU" sz="1500" b="0" i="0" dirty="0" err="1" smtClean="0">
                <a:solidFill>
                  <a:srgbClr val="333333"/>
                </a:solidFill>
                <a:effectLst/>
                <a:latin typeface="Arial"/>
              </a:rPr>
              <a:t>Кючук-Кайнарджийского</a:t>
            </a:r>
            <a:r>
              <a:rPr lang="ru-RU" sz="1500" b="0" i="0" dirty="0" smtClean="0">
                <a:solidFill>
                  <a:srgbClr val="333333"/>
                </a:solidFill>
                <a:effectLst/>
                <a:latin typeface="Arial"/>
              </a:rPr>
              <a:t> мира, удостоен титула «Задунайский». </a:t>
            </a:r>
            <a:endParaRPr lang="ru-RU" sz="1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6687"/>
            <a:ext cx="2870540" cy="3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260648"/>
            <a:ext cx="277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Ушаков Федор Федорович</a:t>
            </a:r>
          </a:p>
        </p:txBody>
      </p:sp>
    </p:spTree>
    <p:extLst>
      <p:ext uri="{BB962C8B-B14F-4D97-AF65-F5344CB8AC3E}">
        <p14:creationId xmlns:p14="http://schemas.microsoft.com/office/powerpoint/2010/main" val="15642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35/121447594.5f/0_7752f_ddc8bb5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3" y="44624"/>
            <a:ext cx="8635193" cy="47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2514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Со дня учреждения Ордена Св. Великомученика и Победоносца Георгия 26 ноября 1769 года императрицей Екатериной Великой этот день стал считаться праздничным Днём Георгиевских кавалеров, который должен был ежегодно праздноваться как при Высочайшем Дворе, так и «во всех тех местах, где случится кавалер большого креста». Местом проведения главных торжественных церемоний, связанных с орденом, со времени Екатерины II стал Зимний дворец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0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28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Заседания Думы ордена Святого Георгия собирались в Георгиевском зале. Ежегодно проходили торжественные приёмы по случаю орденского </a:t>
            </a:r>
            <a:r>
              <a:rPr lang="ru-RU" b="1" i="1" dirty="0" smtClean="0"/>
              <a:t>праздника. Для </a:t>
            </a:r>
            <a:r>
              <a:rPr lang="ru-RU" b="1" i="1" dirty="0"/>
              <a:t>торжественных обедов использовали Георгиевский фарфоровый сервиз, созданный по заказу Екатерины II (завод </a:t>
            </a:r>
            <a:r>
              <a:rPr lang="ru-RU" b="1" i="1" dirty="0" err="1"/>
              <a:t>Гарднера</a:t>
            </a:r>
            <a:r>
              <a:rPr lang="ru-RU" b="1" i="1" dirty="0"/>
              <a:t>, 1777—1778 гг.) Последний раз георгиевские кавалеры отмечали свой орденский праздник 26 ноября 1916 г.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5122" name="Picture 2" descr="http://img-fotki.yandex.ru/get/36/121447594.5f/0_77530_1329feb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82047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5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441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Кроме Георгиевского зала в Зимнем, существует Георгиевский зал Большого Кремлёвского дворца, строительство начато в 1838 году в Московском Кремле по проекту архитектора К. А. Тона. 11 апреля 1849 г. было принято решение об увековечивании имён георгиевских кавалеров и воинских частей на мраморных досках между витых колон зала. Сегодня на них размещено свыше 11 тысяч фамилий офицеров, награждённых разными степенями ордена с 1769 по 1885 г.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8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785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 Героев Отечества 9 декабря </vt:lpstr>
      <vt:lpstr>Презентация PowerPoint</vt:lpstr>
      <vt:lpstr>Степени ордена и правила ношения </vt:lpstr>
      <vt:lpstr>Звезда и знаки к ордену Св. Георгия.</vt:lpstr>
      <vt:lpstr>Правила ношения ордена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 9 декабря</dc:title>
  <dc:creator>ДОМ</dc:creator>
  <cp:lastModifiedBy>ДОМ</cp:lastModifiedBy>
  <cp:revision>23</cp:revision>
  <dcterms:created xsi:type="dcterms:W3CDTF">2017-12-03T13:37:55Z</dcterms:created>
  <dcterms:modified xsi:type="dcterms:W3CDTF">2017-12-07T17:55:34Z</dcterms:modified>
</cp:coreProperties>
</file>