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1" r:id="rId2"/>
    <p:sldId id="279" r:id="rId3"/>
    <p:sldId id="367" r:id="rId4"/>
    <p:sldId id="282" r:id="rId5"/>
    <p:sldId id="352" r:id="rId6"/>
    <p:sldId id="439" r:id="rId7"/>
    <p:sldId id="287" r:id="rId8"/>
    <p:sldId id="396" r:id="rId9"/>
    <p:sldId id="289" r:id="rId10"/>
    <p:sldId id="288" r:id="rId11"/>
    <p:sldId id="291" r:id="rId12"/>
    <p:sldId id="398" r:id="rId13"/>
    <p:sldId id="419" r:id="rId14"/>
    <p:sldId id="399" r:id="rId15"/>
    <p:sldId id="395" r:id="rId16"/>
    <p:sldId id="308" r:id="rId17"/>
    <p:sldId id="436" r:id="rId18"/>
    <p:sldId id="434" r:id="rId19"/>
    <p:sldId id="356" r:id="rId20"/>
    <p:sldId id="421" r:id="rId21"/>
    <p:sldId id="310" r:id="rId22"/>
    <p:sldId id="435" r:id="rId23"/>
    <p:sldId id="341" r:id="rId24"/>
    <p:sldId id="437" r:id="rId25"/>
    <p:sldId id="312" r:id="rId26"/>
    <p:sldId id="378" r:id="rId27"/>
    <p:sldId id="438" r:id="rId28"/>
    <p:sldId id="320" r:id="rId29"/>
    <p:sldId id="414" r:id="rId30"/>
    <p:sldId id="417" r:id="rId31"/>
    <p:sldId id="440" r:id="rId32"/>
    <p:sldId id="322" r:id="rId33"/>
    <p:sldId id="413" r:id="rId34"/>
    <p:sldId id="424" r:id="rId35"/>
    <p:sldId id="394" r:id="rId36"/>
    <p:sldId id="426" r:id="rId37"/>
    <p:sldId id="328" r:id="rId38"/>
    <p:sldId id="431" r:id="rId39"/>
    <p:sldId id="432" r:id="rId40"/>
    <p:sldId id="370" r:id="rId41"/>
    <p:sldId id="412" r:id="rId42"/>
    <p:sldId id="294" r:id="rId43"/>
    <p:sldId id="402" r:id="rId44"/>
    <p:sldId id="420" r:id="rId45"/>
    <p:sldId id="357" r:id="rId46"/>
    <p:sldId id="433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1FF"/>
    <a:srgbClr val="006600"/>
    <a:srgbClr val="003300"/>
    <a:srgbClr val="2975FF"/>
    <a:srgbClr val="333333"/>
    <a:srgbClr val="B92D14"/>
    <a:srgbClr val="35759D"/>
    <a:srgbClr val="35B19D"/>
    <a:srgbClr val="9C6834"/>
    <a:srgbClr val="4D4D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429" autoAdjust="0"/>
    <p:restoredTop sz="95596" autoAdjust="0"/>
  </p:normalViewPr>
  <p:slideViewPr>
    <p:cSldViewPr>
      <p:cViewPr varScale="1">
        <p:scale>
          <a:sx n="76" d="100"/>
          <a:sy n="76" d="100"/>
        </p:scale>
        <p:origin x="-13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xmlns="" id="{F6F1BDBE-A947-4A9B-8FBF-A017500DDD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xmlns="" id="{044E61AB-3DFD-49F5-893B-35F35AFE1A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xmlns="" id="{F51D72F9-7C6B-498F-B16D-F69A12BE40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/>
              <a:t>Click to edit Master text styles</a:t>
            </a:r>
          </a:p>
          <a:p>
            <a:pPr lvl="1"/>
            <a:r>
              <a:rPr lang="en-US" altLang="ru-RU" noProof="0"/>
              <a:t>Second level</a:t>
            </a:r>
          </a:p>
          <a:p>
            <a:pPr lvl="2"/>
            <a:r>
              <a:rPr lang="en-US" altLang="ru-RU" noProof="0"/>
              <a:t>Third level</a:t>
            </a:r>
          </a:p>
          <a:p>
            <a:pPr lvl="3"/>
            <a:r>
              <a:rPr lang="en-US" altLang="ru-RU" noProof="0"/>
              <a:t>Fourth level</a:t>
            </a:r>
          </a:p>
          <a:p>
            <a:pPr lvl="4"/>
            <a:r>
              <a:rPr lang="en-US" altLang="ru-RU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xmlns="" id="{25146082-6221-49A8-83D7-3C299FE047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xmlns="" id="{97F7CABE-2F6D-412B-8495-50390CD8C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2B8D0E-7729-442D-A7D0-A1259E62C2F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721603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0D7881-7BC6-423D-A6AC-809333BD93A5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039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77EFC-ED36-46D5-8BC3-0EDD8907F45B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59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26A37-28A2-4AEE-961E-423D5456B39E}" type="slidenum">
              <a:rPr lang="en-US" altLang="ru-RU"/>
              <a:pPr/>
              <a:t>28</a:t>
            </a:fld>
            <a:endParaRPr lang="en-US" altLang="ru-R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446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4F6143-098E-42DE-B3E9-4E2811CA965E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309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FE42B5-1D5C-4DE2-968B-A258A143420D}" type="slidenum">
              <a:rPr lang="en-US" altLang="ru-RU"/>
              <a:pPr/>
              <a:t>37</a:t>
            </a:fld>
            <a:endParaRPr lang="en-US" altLang="ru-R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261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BB6438-5689-4E0B-A05C-6FC9CA84F52F}" type="slidenum">
              <a:rPr lang="en-US" altLang="ru-RU"/>
              <a:pPr/>
              <a:t>42</a:t>
            </a:fld>
            <a:endParaRPr lang="en-US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2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A1BE72-F218-4E14-8CB3-EF57DB328DB6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86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AD394E-DE3A-4A4F-B651-46A4EB8296A1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3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A8830-1CC9-4C31-951A-F901DF41A44D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92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7BAB6-A918-4B26-94B0-E88D482BDE26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837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8AAC4E-C169-4DAD-803F-2853A348E18D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140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194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D7BEAE-16DF-4617-921C-B301AC1BBBA9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828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0CE8AC-2EA3-44C1-B0A4-6FEBDFD7D291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04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613CA340-4969-4759-A3E7-E54A091655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495EE9F-84DB-45D5-987F-3EAF4A2138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CAAA30-E0AC-417B-803C-6627656D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F5BD08D-2320-4C73-9147-6CA15F476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66E5F12-F802-43EF-A02D-CB4694DDB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99FF6DF-7945-4ABF-858F-CA364BB4C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E8418-A109-4DDE-BB71-1D72DA6F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644F91-C5B2-4927-871E-131AE045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94C599-2DE2-45EB-BABE-68130F333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D8D3EF2-17FC-469D-9D35-C891C9A39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6AFCD2-AA0A-4769-987E-4943BDC4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ADFDB6-004E-4CAD-A1FA-734C4B024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6EABE64-3270-4ED0-90A9-959C80C33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4325FB-B3C1-45E7-8570-A36F1A09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D6D8AD-4BBA-47F6-936F-90F8B8483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4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A105FCF-7D1A-4BA4-BEFF-F4772F222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57A54C1-6E2C-4CFF-BE2D-7725AA55B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B488951-46DD-4345-87C3-ABE75E807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7F597E-848F-4A3B-946E-287BB4BD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DC62F1-0668-4409-A15C-5EB3CB7D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CD243A-1F4F-4C87-A4E3-D98049BF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90BEBF-681F-43A2-86C4-F77C7738D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8E9431-0FF3-4148-8627-8F012FFE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2CDD32-31D8-489A-905E-0A920535A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9" y="98742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B6B2B0-5DCF-4DD6-A722-F9DFE3706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s117sar.schoolrm.ru/sveden/employees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9352"/>
            <a:ext cx="9144000" cy="686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E961635-E5B8-40EB-AF28-390670C5BD50}"/>
              </a:ext>
            </a:extLst>
          </p:cNvPr>
          <p:cNvSpPr/>
          <p:nvPr/>
        </p:nvSpPr>
        <p:spPr>
          <a:xfrm>
            <a:off x="241300" y="112714"/>
            <a:ext cx="81534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республики Мордовия </a:t>
            </a:r>
            <a:b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Сафошкиной</a:t>
            </a: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Марины Владимировны,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№117»</a:t>
            </a:r>
          </a:p>
        </p:txBody>
      </p:sp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3707904" y="1814440"/>
            <a:ext cx="4686796" cy="459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24.10.1983 год.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М.С. </a:t>
            </a:r>
            <a:r>
              <a:rPr lang="ru-RU" alt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г. Саранска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ВСБ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0450643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 –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30.06.2005г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3175" eaLnBrk="1" hangingPunct="1"/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атематики  и информатики</a:t>
            </a:r>
          </a:p>
          <a:p>
            <a:pPr indent="3175" eaLnBrk="1" hangingPunct="1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3175" eaLnBrk="1" hangingPunct="1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ООО «Учебный центр ПРОФЗНАНИЯ»</a:t>
            </a:r>
          </a:p>
          <a:p>
            <a:pPr indent="3175" eaLnBrk="1" hangingPunct="1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иплом -133100138960,регистрационный   0000086, дата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выдачи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-18 октября 2019 г.</a:t>
            </a:r>
          </a:p>
          <a:p>
            <a:pPr indent="3175" eaLnBrk="1" hangingPunct="1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- воспитатель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3 года</a:t>
            </a:r>
            <a:endParaRPr lang="ru-RU" alt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трудовой стаж 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altLang="ru-RU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-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занимаемой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</a:t>
            </a:r>
            <a:endParaRPr lang="ru-RU" alt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09302" y="2736100"/>
            <a:ext cx="4267200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735" y="188640"/>
            <a:ext cx="4127753" cy="583264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88640"/>
            <a:ext cx="4080669" cy="5832648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251520" y="548681"/>
            <a:ext cx="70567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</a:rPr>
              <a:t>Результаты участия воспитанников в: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</a:rPr>
              <a:t>конкурсах;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</a:rPr>
              <a:t>выставках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</a:rPr>
              <a:t> турнирах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</a:rPr>
              <a:t> соревнованиях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</a:rPr>
              <a:t> акциях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</a:rPr>
              <a:t> фестивалях.</a:t>
            </a:r>
            <a:endParaRPr lang="ru-RU" alt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581580" cy="6480720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7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4278776" cy="5904656"/>
          </a:xfrm>
          <a:prstGeom prst="rect">
            <a:avLst/>
          </a:prstGeom>
          <a:ln w="12700">
            <a:solidFill>
              <a:schemeClr val="accent5">
                <a:lumMod val="25000"/>
              </a:schemeClr>
            </a:solidFill>
          </a:ln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61703866"/>
              </p:ext>
            </p:extLst>
          </p:nvPr>
        </p:nvGraphicFramePr>
        <p:xfrm>
          <a:off x="4684768" y="116632"/>
          <a:ext cx="4301963" cy="5904656"/>
        </p:xfrm>
        <a:graphic>
          <a:graphicData uri="http://schemas.openxmlformats.org/presentationml/2006/ole">
            <p:oleObj spid="_x0000_s7224" name="Acrobat Document" r:id="rId5" imgW="5025240" imgH="719928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6255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679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5" y="88318"/>
            <a:ext cx="4793884" cy="347617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0253" y="332656"/>
            <a:ext cx="3918108" cy="5544616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465" y="3733345"/>
            <a:ext cx="4748515" cy="2792927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97469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333839" cy="6132383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312" y="116631"/>
            <a:ext cx="4333840" cy="6132383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59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323528" y="332657"/>
            <a:ext cx="684076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Georgia" pitchFamily="18" charset="0"/>
              </a:rPr>
              <a:t>Выступления </a:t>
            </a: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altLang="ru-RU" sz="2800" b="1" dirty="0">
                <a:solidFill>
                  <a:srgbClr val="0070C0"/>
                </a:solidFill>
                <a:latin typeface="Georgia" pitchFamily="18" charset="0"/>
              </a:rPr>
              <a:t>. </a:t>
            </a:r>
            <a:endParaRPr lang="ru-RU" alt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2102"/>
            <a:ext cx="4279086" cy="6048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2102"/>
            <a:ext cx="4276142" cy="6048672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917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32656"/>
            <a:ext cx="4216241" cy="5911050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923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5042"/>
            <a:ext cx="3524447" cy="4618078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07"/>
          <a:stretch/>
        </p:blipFill>
        <p:spPr>
          <a:xfrm>
            <a:off x="5220072" y="115042"/>
            <a:ext cx="3758424" cy="4673034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149080"/>
            <a:ext cx="3900260" cy="260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9" y="-1478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56C3E9-3397-47B8-92AE-43ACE35134E1}"/>
              </a:ext>
            </a:extLst>
          </p:cNvPr>
          <p:cNvSpPr/>
          <p:nvPr/>
        </p:nvSpPr>
        <p:spPr>
          <a:xfrm>
            <a:off x="323528" y="332656"/>
            <a:ext cx="72008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i="1" dirty="0">
              <a:solidFill>
                <a:srgbClr val="002060"/>
              </a:solidFill>
              <a:latin typeface="Times New Roman"/>
              <a:ea typeface="Lucida Sans Unicode"/>
              <a:hlinkClick r:id="rId5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</a:rPr>
              <a:t> Опыт работы воспитателя </a:t>
            </a:r>
          </a:p>
          <a:p>
            <a:pPr algn="ctr">
              <a:spcAft>
                <a:spcPts val="0"/>
              </a:spcAft>
            </a:pPr>
            <a:r>
              <a:rPr lang="ru-RU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Сафошкиной</a:t>
            </a:r>
            <a: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Марины Владимировны 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размещен: </a:t>
            </a: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1. сайт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</a:rPr>
              <a:t>МДОУ «Детский сад № 117»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http://</a:t>
            </a: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ds117sar.schoolrm.ru/sveden/employees/1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0047</a:t>
            </a: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/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498602</a:t>
            </a:r>
            <a:r>
              <a:rPr lang="en-GB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/</a:t>
            </a:r>
            <a:r>
              <a:rPr lang="en-GB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en-GB" sz="28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2. международный образовательный портал </a:t>
            </a:r>
            <a:r>
              <a:rPr lang="ru-RU" sz="28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Маам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</a:rPr>
              <a:t>: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Персональный сайт: </a:t>
            </a:r>
          </a:p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29560.</a:t>
            </a:r>
            <a:r>
              <a:rPr lang="en-GB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maam.ru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Адрес личной страницы:</a:t>
            </a:r>
            <a:r>
              <a:rPr lang="en-GB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GB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http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://</a:t>
            </a:r>
            <a:r>
              <a:rPr lang="en-GB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www.maam.ru/users/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2555099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defRPr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1" y="-6998"/>
            <a:ext cx="914479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1" y="116631"/>
            <a:ext cx="4159947" cy="5767329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615" y="116632"/>
            <a:ext cx="4567533" cy="576732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126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251520" y="1600200"/>
            <a:ext cx="669674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altLang="ru-RU" sz="4000" b="1" dirty="0" smtClean="0">
                <a:solidFill>
                  <a:srgbClr val="0070C0"/>
                </a:solidFill>
                <a:latin typeface="Georgia" pitchFamily="18" charset="0"/>
              </a:rPr>
              <a:t>   Проведение </a:t>
            </a:r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открытых занятий, мастер-классов, мероприятий.</a:t>
            </a:r>
            <a:endParaRPr lang="ru-RU" alt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581580" cy="6480720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446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6480720" cy="244827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Экспертная </a:t>
            </a:r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деятельность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71590"/>
            <a:ext cx="4273666" cy="61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62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251520" y="548680"/>
            <a:ext cx="66247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</a:t>
            </a:r>
          </a:p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в жюри конкурсов.</a:t>
            </a:r>
            <a:endParaRPr lang="ru-RU" alt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330" y="133961"/>
            <a:ext cx="4204945" cy="5940049"/>
          </a:xfrm>
          <a:prstGeom prst="rect">
            <a:avLst/>
          </a:prstGeom>
          <a:ln>
            <a:solidFill>
              <a:srgbClr val="0961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544" y="133962"/>
            <a:ext cx="4199350" cy="5940049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768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461167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2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323528" y="1052736"/>
            <a:ext cx="65527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altLang="ru-RU" sz="4000" b="1" dirty="0" smtClean="0">
                <a:solidFill>
                  <a:srgbClr val="0070C0"/>
                </a:solidFill>
                <a:latin typeface="Georgia" pitchFamily="18" charset="0"/>
              </a:rPr>
              <a:t> Позитивные </a:t>
            </a:r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результаты работы с воспитанниками.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76300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225236" cy="5976664"/>
          </a:xfrm>
          <a:prstGeom prst="rect">
            <a:avLst/>
          </a:prstGeom>
          <a:ln>
            <a:solidFill>
              <a:srgbClr val="0961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88640"/>
            <a:ext cx="4225235" cy="5976664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726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13277A-7D80-483F-578E-3D766031C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05507"/>
            <a:ext cx="4288001" cy="6453336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6446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76300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155325" cy="5877773"/>
          </a:xfrm>
          <a:prstGeom prst="rect">
            <a:avLst/>
          </a:prstGeom>
          <a:ln>
            <a:solidFill>
              <a:srgbClr val="0961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9158" y="122700"/>
            <a:ext cx="4161275" cy="5886191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22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479768" cy="6336704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83181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412776"/>
            <a:ext cx="6246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altLang="ru-RU" sz="4000" b="1" dirty="0" smtClean="0">
                <a:solidFill>
                  <a:srgbClr val="0070C0"/>
                </a:solidFill>
                <a:latin typeface="Georgia" pitchFamily="18" charset="0"/>
              </a:rPr>
              <a:t> Качество </a:t>
            </a:r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взаимодействия с родителями.</a:t>
            </a:r>
            <a:endParaRPr lang="ru-RU" alt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969" y="404663"/>
            <a:ext cx="4279087" cy="6048672"/>
          </a:xfrm>
          <a:prstGeom prst="rect">
            <a:avLst/>
          </a:prstGeom>
          <a:ln>
            <a:solidFill>
              <a:srgbClr val="0961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3703" y="404663"/>
            <a:ext cx="4288911" cy="6046288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2252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16632"/>
            <a:ext cx="4178805" cy="5760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8839" y="116633"/>
            <a:ext cx="4178805" cy="57606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16194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F06F4A-3462-387F-641C-37C5CCF91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2" t="2092" r="4829" b="2739"/>
          <a:stretch/>
        </p:blipFill>
        <p:spPr>
          <a:xfrm>
            <a:off x="385360" y="548680"/>
            <a:ext cx="3945297" cy="5688632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D20A6B-0CBC-A8DE-A15F-9CDA34550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548680"/>
            <a:ext cx="4111399" cy="5688632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50424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623"/>
            <a:ext cx="3322313" cy="4560505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836712"/>
            <a:ext cx="3271754" cy="4669135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9559" y="2359720"/>
            <a:ext cx="3174837" cy="4442816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33701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323528" y="1268760"/>
            <a:ext cx="66967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altLang="ru-RU" sz="4000" b="1" dirty="0" smtClean="0">
                <a:solidFill>
                  <a:srgbClr val="0070C0"/>
                </a:solidFill>
                <a:latin typeface="Georgia" pitchFamily="18" charset="0"/>
              </a:rPr>
              <a:t>  Участие </a:t>
            </a:r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педагога </a:t>
            </a:r>
            <a:b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в профессиональных конкурсах.</a:t>
            </a:r>
            <a:endParaRPr lang="ru-RU" alt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39718"/>
            <a:ext cx="4513850" cy="6384914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6035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0966137"/>
              </p:ext>
            </p:extLst>
          </p:nvPr>
        </p:nvGraphicFramePr>
        <p:xfrm>
          <a:off x="179511" y="116633"/>
          <a:ext cx="4327505" cy="3168351"/>
        </p:xfrm>
        <a:graphic>
          <a:graphicData uri="http://schemas.openxmlformats.org/presentationml/2006/ole">
            <p:oleObj spid="_x0000_s12393" name="Acrobat Document" r:id="rId4" imgW="10672200" imgH="7568280" progId="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43799177"/>
              </p:ext>
            </p:extLst>
          </p:nvPr>
        </p:nvGraphicFramePr>
        <p:xfrm>
          <a:off x="29933" y="3461903"/>
          <a:ext cx="4444725" cy="3333544"/>
        </p:xfrm>
        <a:graphic>
          <a:graphicData uri="http://schemas.openxmlformats.org/presentationml/2006/ole">
            <p:oleObj spid="_x0000_s12394" name="Acrobat Document" r:id="rId5" imgW="10684800" imgH="7568280" progId="">
              <p:embed/>
            </p:oleObj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4658" y="3461903"/>
            <a:ext cx="4642148" cy="3333544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345" y="93486"/>
            <a:ext cx="4508326" cy="3191498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3039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611560" y="1752601"/>
            <a:ext cx="66247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altLang="ru-RU" sz="4000" b="1" dirty="0" smtClean="0">
                <a:solidFill>
                  <a:srgbClr val="0070C0"/>
                </a:solidFill>
                <a:latin typeface="Georgia" pitchFamily="18" charset="0"/>
              </a:rPr>
              <a:t>  Участие </a:t>
            </a:r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в инновационной (экспериментальной) деятельности.</a:t>
            </a:r>
            <a:endParaRPr lang="ru-RU" alt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11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2897" y="7180990"/>
            <a:ext cx="6471063" cy="485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858" y="153532"/>
            <a:ext cx="4104732" cy="5805264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029" y="153532"/>
            <a:ext cx="4464496" cy="5805264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96159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362" y="134706"/>
            <a:ext cx="4280642" cy="6055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2543" y="126232"/>
            <a:ext cx="4288849" cy="60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0865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8" name="Прямоугольник 1"/>
          <p:cNvSpPr>
            <a:spLocks noChangeArrowheads="1"/>
          </p:cNvSpPr>
          <p:nvPr/>
        </p:nvSpPr>
        <p:spPr bwMode="auto">
          <a:xfrm>
            <a:off x="323528" y="1484784"/>
            <a:ext cx="626469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4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altLang="ru-RU" sz="4400" b="1" dirty="0" smtClean="0">
                <a:solidFill>
                  <a:srgbClr val="0070C0"/>
                </a:solidFill>
                <a:latin typeface="Georgia" pitchFamily="18" charset="0"/>
              </a:rPr>
              <a:t> Награды </a:t>
            </a:r>
            <a:r>
              <a:rPr lang="ru-RU" altLang="ru-RU" sz="4400" b="1" dirty="0">
                <a:solidFill>
                  <a:srgbClr val="0070C0"/>
                </a:solidFill>
                <a:latin typeface="Georgia" pitchFamily="18" charset="0"/>
              </a:rPr>
              <a:t>и поощрения</a:t>
            </a:r>
            <a:endParaRPr lang="ru-RU" alt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936"/>
            <a:ext cx="4369176" cy="6182384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108" y="126937"/>
            <a:ext cx="4369175" cy="6182383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79513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6691"/>
            <a:ext cx="9144793" cy="686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0" y="137693"/>
            <a:ext cx="4327701" cy="6171627"/>
          </a:xfrm>
          <a:prstGeom prst="rect">
            <a:avLst/>
          </a:prstGeom>
          <a:solidFill>
            <a:schemeClr val="accent5">
              <a:lumMod val="25000"/>
            </a:schemeClr>
          </a:solidFill>
          <a:ln w="12700"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397" y="137693"/>
            <a:ext cx="4361575" cy="61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6716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0" t="-148"/>
          <a:stretch>
            <a:fillRect/>
          </a:stretch>
        </p:blipFill>
        <p:spPr>
          <a:xfrm>
            <a:off x="135690" y="116632"/>
            <a:ext cx="4267944" cy="6357053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4" name="Объект 1">
            <a:extLst>
              <a:ext uri="{FF2B5EF4-FFF2-40B4-BE49-F238E27FC236}">
                <a16:creationId xmlns:a16="http://schemas.microsoft.com/office/drawing/2014/main" xmlns="" id="{19DF49F1-B3D7-4193-A585-A1905175CF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8024" y="132705"/>
            <a:ext cx="4223952" cy="6351373"/>
          </a:xfrm>
          <a:prstGeom prst="rect">
            <a:avLst/>
          </a:prstGeom>
          <a:ln w="9525">
            <a:solidFill>
              <a:srgbClr val="0033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4534714" cy="6120680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4624"/>
            <a:ext cx="429404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272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32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268760"/>
            <a:ext cx="424847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200" b="1" dirty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МДОУ«Детский</a:t>
            </a:r>
            <a: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сад №117»</a:t>
            </a:r>
            <a:br>
              <a:rPr lang="ru-RU" altLang="ru-RU" sz="22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    «Региональный компонент, </a:t>
            </a:r>
          </a:p>
          <a:p>
            <a:pPr algn="ctr"/>
            <a:r>
              <a:rPr lang="ru-RU" altLang="ru-RU" sz="22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как фактор социально – личностного развития дошкольников», 2023г.</a:t>
            </a:r>
            <a:br>
              <a:rPr lang="ru-RU" altLang="ru-RU" sz="22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88640"/>
            <a:ext cx="4513850" cy="6384914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22587"/>
            <a:ext cx="9144793" cy="68646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443" y="386661"/>
            <a:ext cx="4304556" cy="6084675"/>
          </a:xfrm>
          <a:ln>
            <a:solidFill>
              <a:srgbClr val="0961FF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21704"/>
            <a:ext cx="4276820" cy="6049632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071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467544" y="1124744"/>
            <a:ext cx="59766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40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altLang="ru-RU" sz="4000" b="1" dirty="0">
                <a:solidFill>
                  <a:srgbClr val="0070C0"/>
                </a:solidFill>
                <a:latin typeface="Georgia" pitchFamily="18" charset="0"/>
              </a:rPr>
              <a:t>Наличие публикаций</a:t>
            </a:r>
            <a:endParaRPr lang="ru-RU" alt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581580" cy="6480720"/>
          </a:xfrm>
          <a:prstGeom prst="rect">
            <a:avLst/>
          </a:prstGeom>
          <a:ln>
            <a:solidFill>
              <a:srgbClr val="0961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8604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244" y="116632"/>
            <a:ext cx="2970452" cy="4268650"/>
          </a:xfrm>
          <a:prstGeom prst="rect">
            <a:avLst/>
          </a:prstGeom>
          <a:ln w="9525">
            <a:solidFill>
              <a:srgbClr val="0066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4" y="116632"/>
            <a:ext cx="2442788" cy="3532994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32" y="3733429"/>
            <a:ext cx="2377809" cy="3047118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828" y="129264"/>
            <a:ext cx="2764274" cy="5804975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ртфолио Мальгина 2020">
  <a:themeElements>
    <a:clrScheme name="">
      <a:dk1>
        <a:srgbClr val="FFFFFF"/>
      </a:dk1>
      <a:lt1>
        <a:srgbClr val="FFFFFF"/>
      </a:lt1>
      <a:dk2>
        <a:srgbClr val="FFFFFF"/>
      </a:dk2>
      <a:lt2>
        <a:srgbClr val="054AF5"/>
      </a:lt2>
      <a:accent1>
        <a:srgbClr val="0381F3"/>
      </a:accent1>
      <a:accent2>
        <a:srgbClr val="16B1F6"/>
      </a:accent2>
      <a:accent3>
        <a:srgbClr val="FFFFFF"/>
      </a:accent3>
      <a:accent4>
        <a:srgbClr val="DADADA"/>
      </a:accent4>
      <a:accent5>
        <a:srgbClr val="AAC1F8"/>
      </a:accent5>
      <a:accent6>
        <a:srgbClr val="13A0DF"/>
      </a:accent6>
      <a:hlink>
        <a:srgbClr val="3BD1F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8783"/>
        </a:lt2>
        <a:accent1>
          <a:srgbClr val="A39C97"/>
        </a:accent1>
        <a:accent2>
          <a:srgbClr val="B9B1AB"/>
        </a:accent2>
        <a:accent3>
          <a:srgbClr val="FFFFFF"/>
        </a:accent3>
        <a:accent4>
          <a:srgbClr val="404040"/>
        </a:accent4>
        <a:accent5>
          <a:srgbClr val="CECBC9"/>
        </a:accent5>
        <a:accent6>
          <a:srgbClr val="A7A09B"/>
        </a:accent6>
        <a:hlink>
          <a:srgbClr val="F8291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C99565"/>
        </a:lt2>
        <a:accent1>
          <a:srgbClr val="D1A57D"/>
        </a:accent1>
        <a:accent2>
          <a:srgbClr val="E8B688"/>
        </a:accent2>
        <a:accent3>
          <a:srgbClr val="FFFFFF"/>
        </a:accent3>
        <a:accent4>
          <a:srgbClr val="404040"/>
        </a:accent4>
        <a:accent5>
          <a:srgbClr val="E5CFBF"/>
        </a:accent5>
        <a:accent6>
          <a:srgbClr val="D2A57B"/>
        </a:accent6>
        <a:hlink>
          <a:srgbClr val="FFB20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79B904"/>
        </a:lt2>
        <a:accent1>
          <a:srgbClr val="92D707"/>
        </a:accent1>
        <a:accent2>
          <a:srgbClr val="ADCF4D"/>
        </a:accent2>
        <a:accent3>
          <a:srgbClr val="FFFFFF"/>
        </a:accent3>
        <a:accent4>
          <a:srgbClr val="404040"/>
        </a:accent4>
        <a:accent5>
          <a:srgbClr val="C7E8AA"/>
        </a:accent5>
        <a:accent6>
          <a:srgbClr val="9CBB45"/>
        </a:accent6>
        <a:hlink>
          <a:srgbClr val="FFA50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090FF"/>
        </a:lt2>
        <a:accent1>
          <a:srgbClr val="29ADFF"/>
        </a:accent1>
        <a:accent2>
          <a:srgbClr val="33CEFF"/>
        </a:accent2>
        <a:accent3>
          <a:srgbClr val="FFFFFF"/>
        </a:accent3>
        <a:accent4>
          <a:srgbClr val="404040"/>
        </a:accent4>
        <a:accent5>
          <a:srgbClr val="ACD3FF"/>
        </a:accent5>
        <a:accent6>
          <a:srgbClr val="2DBAE7"/>
        </a:accent6>
        <a:hlink>
          <a:srgbClr val="5CE52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3175FD"/>
        </a:lt2>
        <a:accent1>
          <a:srgbClr val="31A4FF"/>
        </a:accent1>
        <a:accent2>
          <a:srgbClr val="1DC9FF"/>
        </a:accent2>
        <a:accent3>
          <a:srgbClr val="FFFFFF"/>
        </a:accent3>
        <a:accent4>
          <a:srgbClr val="404040"/>
        </a:accent4>
        <a:accent5>
          <a:srgbClr val="ADCFFF"/>
        </a:accent5>
        <a:accent6>
          <a:srgbClr val="19B6E7"/>
        </a:accent6>
        <a:hlink>
          <a:srgbClr val="24DFE8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портфолио.pot [Автосохраненный]" id="{837348CB-6AF4-435E-A421-CBFAEB156E30}" vid="{EF6D111D-C417-4DE7-9DB5-324F96BE35B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1973</TotalTime>
  <Words>229</Words>
  <Application>Microsoft Office PowerPoint</Application>
  <PresentationFormat>Экран (4:3)</PresentationFormat>
  <Paragraphs>59</Paragraphs>
  <Slides>46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портфолио Мальгина 2020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Экспертная деятельность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 Windows</cp:lastModifiedBy>
  <cp:revision>349</cp:revision>
  <dcterms:created xsi:type="dcterms:W3CDTF">2020-08-15T16:11:52Z</dcterms:created>
  <dcterms:modified xsi:type="dcterms:W3CDTF">2023-11-13T09:20:07Z</dcterms:modified>
</cp:coreProperties>
</file>