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1"/>
  </p:sldMasterIdLst>
  <p:sldIdLst>
    <p:sldId id="256" r:id="rId2"/>
    <p:sldId id="257" r:id="rId3"/>
    <p:sldId id="329" r:id="rId4"/>
    <p:sldId id="265" r:id="rId5"/>
    <p:sldId id="327" r:id="rId6"/>
    <p:sldId id="269" r:id="rId7"/>
    <p:sldId id="306" r:id="rId8"/>
    <p:sldId id="307" r:id="rId9"/>
    <p:sldId id="308" r:id="rId10"/>
    <p:sldId id="309" r:id="rId11"/>
    <p:sldId id="310" r:id="rId12"/>
    <p:sldId id="311" r:id="rId13"/>
    <p:sldId id="320" r:id="rId14"/>
    <p:sldId id="321" r:id="rId15"/>
    <p:sldId id="322" r:id="rId16"/>
    <p:sldId id="330" r:id="rId17"/>
    <p:sldId id="303" r:id="rId18"/>
    <p:sldId id="324" r:id="rId19"/>
    <p:sldId id="316" r:id="rId20"/>
    <p:sldId id="295" r:id="rId21"/>
    <p:sldId id="317" r:id="rId22"/>
    <p:sldId id="326" r:id="rId23"/>
    <p:sldId id="319" r:id="rId24"/>
    <p:sldId id="301" r:id="rId25"/>
    <p:sldId id="285" r:id="rId2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8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9" descr="HDRibbonTitle-UniformTri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A25CD-AFF2-4015-AE36-BB33AB4ACDD8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B33B0-1A14-4C78-B979-26CFAACA1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4CB4-F5DC-414E-B95E-E0757BB23B17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C2E0-577A-4F5A-861A-7481805D4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158C2-B365-475A-B8E9-022E4B4F7723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185DF-21C9-41B3-A467-84E816EA7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A3749-5025-4B16-944D-8913EE20957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218F4-097B-4939-85F7-EB66C42E3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4F4C3-8167-44AC-A67A-80423BEF0C45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BC7F5-03E7-4F8C-8E71-ADC2AEB11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98BD8-1D2C-4707-9665-3DE72A5B2C65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4A2BB-96CD-4E64-8F1D-75A55CDD4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D61A-2C47-43F1-B6C3-E348BAEEDB46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9693E-19D4-44D6-85D3-1974A392D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8953-46EB-46C5-95F7-1365C549AE6F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A3104-DBDC-45BE-82FF-DC5EB75F9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0209-0B14-47FF-89E9-0F0D6815AB81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66F2-2312-4E66-8A47-EE3EA6CE4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1F88E-44E3-4666-B359-E210F3B4124F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0F20-5D23-4D07-B1E9-F3F4783C5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FF2BC-A1FF-4EE9-958F-98F58C746CE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8A230-BF5A-4560-BC90-ADCDB760F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5D2E-605F-4394-96AA-7D0FB1763F5E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19960-0D34-4E9C-B4D3-87CDC9F5C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7B97B-E5B5-43E1-AEDD-3AF01F524620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64F97-82FF-469D-AAE3-DAFD33B47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4B6C3-23C2-48A7-AA98-07F06216C185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BAA39-24D2-44F3-88B3-5CB74FC1D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988A-88EE-4A79-9A81-B950748881CB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9E4F1-6326-4ECF-AD27-896600E27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40BBE-226A-4233-8D33-19824996E17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2BBC2-2765-4E71-85DC-98EB1DDDE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EEB25-BA70-41B5-AF9F-FAC48F59E44C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D6BA4-194A-48E0-9C87-515762AD9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5101EEF-88BF-425D-BB3D-030383769DD7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1E17417D-8180-45CF-BE43-B50154722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07" r:id="rId7"/>
    <p:sldLayoutId id="2147484014" r:id="rId8"/>
    <p:sldLayoutId id="2147484006" r:id="rId9"/>
    <p:sldLayoutId id="2147484005" r:id="rId10"/>
    <p:sldLayoutId id="2147484015" r:id="rId11"/>
    <p:sldLayoutId id="2147484016" r:id="rId12"/>
    <p:sldLayoutId id="2147484004" r:id="rId13"/>
    <p:sldLayoutId id="2147484017" r:id="rId14"/>
    <p:sldLayoutId id="2147484018" r:id="rId15"/>
    <p:sldLayoutId id="2147484019" r:id="rId16"/>
    <p:sldLayoutId id="2147484020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836613" y="1249363"/>
            <a:ext cx="10485437" cy="3983037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деятельность педагогического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коллектива 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МДОУ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117»                                                                                                                                                 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теме: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нравственно-патриотических представлений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дошкольного возраста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проектную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39775" y="622300"/>
            <a:ext cx="10626725" cy="196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«Дорогою добра»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Родимова Е.В.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формировать у детей представление о добре, доброте, добрых поступках;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такие качества личности как доброта, отзывчивость, щедрость;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правильно оценивать себя и других, учить видеть положительные качества людей;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к активным действиям в совместной деятельности со взрослыми и сверстниками,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начальные предпосылки поисковой деятельности.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378200"/>
            <a:ext cx="28448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 descr="F:\Для Лидии Федоровны\Фото к пр Моя семья дом детский сад\Фото02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0188" y="3378200"/>
            <a:ext cx="22637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F:\Для Лидии Федоровны\Фото к пр Моя семья дом детский сад\P10506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25" y="3378200"/>
            <a:ext cx="2570163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 descr="C:\Users\Лидия Федоровна\AppData\Local\Microsoft\Windows\INetCache\Content.Word\IMG_36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17038" y="3378200"/>
            <a:ext cx="188436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39775" y="622300"/>
            <a:ext cx="10626725" cy="119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«Приобщение дошкольников к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мордовской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культуре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Бабина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Т.В.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чувство уважения к мордовской национальной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культуре, фольклору,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народов, населяющих республику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Мордовия.</a:t>
            </a:r>
            <a:endParaRPr lang="ru-RU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Рисунок 2"/>
          <p:cNvPicPr>
            <a:picLocks noChangeAspect="1" noChangeArrowheads="1"/>
          </p:cNvPicPr>
          <p:nvPr/>
        </p:nvPicPr>
        <p:blipFill>
          <a:blip r:embed="rId2"/>
          <a:srcRect l="17157" t="12067" r="17387" b="14191"/>
          <a:stretch>
            <a:fillRect/>
          </a:stretch>
        </p:blipFill>
        <p:spPr bwMode="auto">
          <a:xfrm>
            <a:off x="1001713" y="2003425"/>
            <a:ext cx="2124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3" descr="F:\фото мордовия\IMG_16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7725" y="2003425"/>
            <a:ext cx="23606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4" descr="E:\лето отчёт\IMG_36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5663" y="2001838"/>
            <a:ext cx="2603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5" descr="E:\лето отчёт\IMG_36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8075" y="2001838"/>
            <a:ext cx="21510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6" descr="S73R30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6325" y="3989388"/>
            <a:ext cx="212407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Изображение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3989388"/>
            <a:ext cx="2305050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8" descr="IMG_1273"/>
          <p:cNvPicPr>
            <a:picLocks noChangeAspect="1" noChangeArrowheads="1"/>
          </p:cNvPicPr>
          <p:nvPr/>
        </p:nvPicPr>
        <p:blipFill>
          <a:blip r:embed="rId8"/>
          <a:srcRect r="10091" b="15553"/>
          <a:stretch>
            <a:fillRect/>
          </a:stretch>
        </p:blipFill>
        <p:spPr bwMode="auto">
          <a:xfrm>
            <a:off x="5849938" y="3989388"/>
            <a:ext cx="247808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24875" y="3989388"/>
            <a:ext cx="24574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39775" y="622300"/>
            <a:ext cx="10626725" cy="119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проект «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Берёзка - символ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Прыткова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И.В.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экологическую культуру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через воспитание бережного отношения 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природе, представления детей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берёзе как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растении 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символе страны.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Рисунок 2" descr="C:\Users\Валентина\AppData\Roaming\Lenovo\PowerDVD10\PowerDVD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2043113"/>
            <a:ext cx="27305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3" descr="F:\Для Лидии Федоровны\Фото к пр Береза-символ Родины моей\P1050810.JPG"/>
          <p:cNvPicPr>
            <a:picLocks noChangeAspect="1" noChangeArrowheads="1"/>
          </p:cNvPicPr>
          <p:nvPr/>
        </p:nvPicPr>
        <p:blipFill>
          <a:blip r:embed="rId3"/>
          <a:srcRect t="20682"/>
          <a:stretch>
            <a:fillRect/>
          </a:stretch>
        </p:blipFill>
        <p:spPr bwMode="auto">
          <a:xfrm>
            <a:off x="3911600" y="2043113"/>
            <a:ext cx="30241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4" descr="F:\Для Лидии Федоровны\Фото к пр Береза-символ Родины моей\P10508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0600" y="2043113"/>
            <a:ext cx="19812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7"/>
          <p:cNvPicPr>
            <a:picLocks noChangeAspect="1" noChangeArrowheads="1"/>
          </p:cNvPicPr>
          <p:nvPr/>
        </p:nvPicPr>
        <p:blipFill>
          <a:blip r:embed="rId5"/>
          <a:srcRect t="4099" r="6931" b="7828"/>
          <a:stretch>
            <a:fillRect/>
          </a:stretch>
        </p:blipFill>
        <p:spPr bwMode="auto">
          <a:xfrm>
            <a:off x="3468688" y="4049713"/>
            <a:ext cx="195580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8" descr="F:\Для Лидии Федоровны\Фото к пр Береза-символ Родины моей\P10508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3788" y="3960813"/>
            <a:ext cx="1916112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39775" y="622300"/>
            <a:ext cx="10626725" cy="119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«С чего начинается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Родина?»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Маркинова Т.С.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Родине, родному краю, его истории,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прошлому и настоящему.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Рисунок 9" descr="C:\Users\User\Desktop\МЕСЯЧНИК ПО НАЦ.КУЛЬТУРЕ 2018\DSC07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00" y="1984375"/>
            <a:ext cx="26892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10" descr="F:\Для Лидии Федоровны\Фото к пр С чего начинается Родина\P1070787.JPG"/>
          <p:cNvPicPr>
            <a:picLocks noChangeAspect="1" noChangeArrowheads="1"/>
          </p:cNvPicPr>
          <p:nvPr/>
        </p:nvPicPr>
        <p:blipFill>
          <a:blip r:embed="rId3"/>
          <a:srcRect t="27158"/>
          <a:stretch>
            <a:fillRect/>
          </a:stretch>
        </p:blipFill>
        <p:spPr bwMode="auto">
          <a:xfrm>
            <a:off x="4305300" y="2017713"/>
            <a:ext cx="2220913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11" descr="F:\проекты к инновац\Фото Левинова\фото-занятие патриот\IMG_32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5313" y="1984375"/>
            <a:ext cx="2671762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12" descr="F:\проекты к инновац\фото патриотические\Image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5725" y="4232275"/>
            <a:ext cx="2641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13" descr="F:\проекты к инновац\фото патриотические\DSC051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5300" y="4232275"/>
            <a:ext cx="222091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14" descr="F:\проекты к инновац\фото Л.Ф\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4838" y="4232275"/>
            <a:ext cx="266223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39775" y="622300"/>
            <a:ext cx="10626725" cy="119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Информационно-познавательный проект «Наша армия родная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К.В.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патриотизма у детей старшего дошкольного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и чувство гордости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родную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армию.</a:t>
            </a:r>
            <a:endParaRPr lang="ru-RU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1955800"/>
            <a:ext cx="25812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1363" y="1898650"/>
            <a:ext cx="252888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11" descr="C:\Users\User\AppData\Local\Microsoft\Windows\INetCache\Content.Word\IMG_74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3050" y="1997075"/>
            <a:ext cx="2690813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12"/>
          <p:cNvPicPr>
            <a:picLocks noChangeAspect="1" noChangeArrowheads="1"/>
          </p:cNvPicPr>
          <p:nvPr/>
        </p:nvPicPr>
        <p:blipFill>
          <a:blip r:embed="rId5"/>
          <a:srcRect t="42918"/>
          <a:stretch>
            <a:fillRect/>
          </a:stretch>
        </p:blipFill>
        <p:spPr bwMode="auto">
          <a:xfrm>
            <a:off x="1579563" y="4097338"/>
            <a:ext cx="431800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13" descr="C:\Users\лариса\Desktop\фото для отчета\20160226_092316.jpg"/>
          <p:cNvPicPr>
            <a:picLocks noChangeAspect="1" noChangeArrowheads="1"/>
          </p:cNvPicPr>
          <p:nvPr/>
        </p:nvPicPr>
        <p:blipFill>
          <a:blip r:embed="rId6"/>
          <a:srcRect l="4622" t="7442" b="7907"/>
          <a:stretch>
            <a:fillRect/>
          </a:stretch>
        </p:blipFill>
        <p:spPr bwMode="auto">
          <a:xfrm>
            <a:off x="6521450" y="4097338"/>
            <a:ext cx="3727450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1943100"/>
            <a:ext cx="25812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39775" y="685800"/>
            <a:ext cx="10626725" cy="119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defTabSz="457200">
              <a:defRPr/>
            </a:pPr>
            <a:r>
              <a:rPr lang="ru-RU" b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Познавательный проект «Этих дней не смолкнет слава»</a:t>
            </a:r>
          </a:p>
          <a:p>
            <a:pPr algn="ctr" defTabSz="457200">
              <a:defRPr/>
            </a:pPr>
            <a:r>
              <a:rPr lang="ru-RU" b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Воспитатель Масычева О.Ю.</a:t>
            </a:r>
          </a:p>
          <a:p>
            <a:pPr algn="ctr" defTabSz="457200">
              <a:defRPr/>
            </a:pPr>
            <a:r>
              <a:rPr lang="ru-RU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Цель: формировать у детей знания о Великой Отечественной войне через различные виды деятельности.</a:t>
            </a:r>
            <a:endParaRPr lang="ru-RU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Рисунок 7" descr="C:\Users\лариса\Desktop\9 мая видео\DSC01471.JPG"/>
          <p:cNvPicPr>
            <a:picLocks noChangeAspect="1" noChangeArrowheads="1"/>
          </p:cNvPicPr>
          <p:nvPr/>
        </p:nvPicPr>
        <p:blipFill>
          <a:blip r:embed="rId2"/>
          <a:srcRect t="19925"/>
          <a:stretch>
            <a:fillRect/>
          </a:stretch>
        </p:blipFill>
        <p:spPr bwMode="auto">
          <a:xfrm>
            <a:off x="2014538" y="2105025"/>
            <a:ext cx="2781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8" descr="C:\Users\User\Desktop\1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6363" y="2103438"/>
            <a:ext cx="25400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14" descr="F:\Для Лидии Федоровны\от Масычевой\Этих дней не смолкнет слава\1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513" y="3997325"/>
            <a:ext cx="23637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15" descr="F:\Для Лидии Федоровны\от Масычевой\Этих дней не смолкнет слава\DSC_00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2675" y="3997325"/>
            <a:ext cx="22875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16" descr="F:\Для Лидии Федоровны\от Масычевой\Этих дней не смолкнет слава\1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2663" y="3997325"/>
            <a:ext cx="229393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17" descr="F:\Для Лидии Федоровны\от Масычевой\Этих дней не смолкнет слава\DSC_00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88400" y="2006600"/>
            <a:ext cx="22987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538" y="698500"/>
            <a:ext cx="7923212" cy="431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Информационный проект «Культура и традиции мордовского народа»-воспитатель </a:t>
            </a:r>
            <a:r>
              <a:rPr lang="ru-RU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Качкалова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В.И </a:t>
            </a:r>
            <a:r>
              <a:rPr lang="ru-RU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Цель:приобщение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детей к культуре родного края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818" name="Текст 2"/>
          <p:cNvSpPr>
            <a:spLocks noGrp="1"/>
          </p:cNvSpPr>
          <p:nvPr>
            <p:ph type="body" idx="1"/>
          </p:nvPr>
        </p:nvSpPr>
        <p:spPr>
          <a:xfrm>
            <a:off x="2014538" y="3846513"/>
            <a:ext cx="8159750" cy="9540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Рисунок 3" descr="C:\Users\User\Desktop\Для Лидии Федоровны\02 15 Масленица\P10609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3822700"/>
            <a:ext cx="2859088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5" descr="C:\Users\User\Desktop\Для Лидии Федоровны\07 04 медовый спас\DSC047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6713" y="1416050"/>
            <a:ext cx="3394075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6" descr="C:\Users\User\Desktop\Для Лидии Федоровны\07 06 23 февраля\IMG_74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46513"/>
            <a:ext cx="2859087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7" descr="C:\Users\User\Desktop\Для Лидии Федоровны\07 03 пасха\IMG_2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3388" y="1416050"/>
            <a:ext cx="2859087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8" descr="C:\Users\User\Desktop\Для Лидии Федоровны\9 мая\P10905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37538" y="3844925"/>
            <a:ext cx="2903537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13" descr="C:\Users\User\Desktop\Для Лидии Федоровны\02 15 Масленица\P106097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3313" y="1416050"/>
            <a:ext cx="272256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6" descr="C:\Users\User\Desktop\Для Лидии Федоровны\07 06 23 февраля\IMG_74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46513"/>
            <a:ext cx="2859087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Рисунок 6" descr="C:\Users\User\Desktop\Для Лидии Федоровны\07 06 23 февраля\IMG_74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46513"/>
            <a:ext cx="2859087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Диаграмма 3"/>
          <p:cNvGraphicFramePr>
            <a:graphicFrameLocks/>
          </p:cNvGraphicFramePr>
          <p:nvPr/>
        </p:nvGraphicFramePr>
        <p:xfrm>
          <a:off x="444500" y="393700"/>
          <a:ext cx="11341100" cy="6024563"/>
        </p:xfrm>
        <a:graphic>
          <a:graphicData uri="http://schemas.openxmlformats.org/presentationml/2006/ole">
            <p:oleObj spid="_x0000_s35841" r:id="rId3" imgW="11339543" imgH="6023370" progId="Excel.Chart.8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181600" y="2532063"/>
            <a:ext cx="1803400" cy="1350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Формы работы с педагогами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 flipH="1">
            <a:off x="2363788" y="1935163"/>
            <a:ext cx="1673225" cy="773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Семинары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63788" y="3551238"/>
            <a:ext cx="1673225" cy="8302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Консультации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91125" y="4899025"/>
            <a:ext cx="1793875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Экскурсии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54988" y="1876425"/>
            <a:ext cx="1711325" cy="8794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Фестивали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08588" y="757238"/>
            <a:ext cx="1793875" cy="771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10525" y="3548063"/>
            <a:ext cx="2000250" cy="10223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18088">
            <a:off x="4243388" y="2187575"/>
            <a:ext cx="893762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0218024">
            <a:off x="4427538" y="3654425"/>
            <a:ext cx="893762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5559426" y="4073525"/>
            <a:ext cx="893762" cy="61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5589587" y="1725613"/>
            <a:ext cx="893763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2405581">
            <a:off x="6796088" y="3600450"/>
            <a:ext cx="893762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727400">
            <a:off x="7070725" y="2446338"/>
            <a:ext cx="893763" cy="61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8" name="TextBox 1"/>
          <p:cNvSpPr txBox="1">
            <a:spLocks noChangeArrowheads="1"/>
          </p:cNvSpPr>
          <p:nvPr/>
        </p:nvSpPr>
        <p:spPr bwMode="auto">
          <a:xfrm>
            <a:off x="5624513" y="965200"/>
            <a:ext cx="1963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Педсоветы</a:t>
            </a:r>
          </a:p>
        </p:txBody>
      </p:sp>
      <p:sp>
        <p:nvSpPr>
          <p:cNvPr id="36879" name="TextBox 3"/>
          <p:cNvSpPr txBox="1">
            <a:spLocks noChangeArrowheads="1"/>
          </p:cNvSpPr>
          <p:nvPr/>
        </p:nvSpPr>
        <p:spPr bwMode="auto">
          <a:xfrm>
            <a:off x="8426450" y="3883025"/>
            <a:ext cx="181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 Конкурсы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 descr="C:\Users\User\AppData\Local\Microsoft\Windows\INetCache\Content.Word\IMG_79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1693863"/>
            <a:ext cx="58928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39800" y="719138"/>
            <a:ext cx="10166350" cy="835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педагогами: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D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 descr="3BEFFB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938" y="715963"/>
            <a:ext cx="418306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 descr="4DA6920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715963"/>
            <a:ext cx="356393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3"/>
          <p:cNvSpPr>
            <a:spLocks noGrp="1"/>
          </p:cNvSpPr>
          <p:nvPr>
            <p:ph type="title"/>
          </p:nvPr>
        </p:nvSpPr>
        <p:spPr>
          <a:xfrm>
            <a:off x="2014538" y="1752600"/>
            <a:ext cx="8159750" cy="1822450"/>
          </a:xfrm>
        </p:spPr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Работа с родителями</a:t>
            </a:r>
          </a:p>
        </p:txBody>
      </p:sp>
      <p:sp>
        <p:nvSpPr>
          <p:cNvPr id="38914" name="Текст 4"/>
          <p:cNvSpPr>
            <a:spLocks noGrp="1"/>
          </p:cNvSpPr>
          <p:nvPr>
            <p:ph type="body" idx="1"/>
          </p:nvPr>
        </p:nvSpPr>
        <p:spPr>
          <a:xfrm>
            <a:off x="2014538" y="3846513"/>
            <a:ext cx="8159750" cy="9540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Picture 2" descr="https://ds02.infourok.ru/uploads/ex/05c7/0007cdf6-fda3eea1/640/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457200"/>
            <a:ext cx="10466388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 descr="C:\Documents and Settings\1\Рабочий стол\фото-ноябрь\IMG_6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2675" y="1835150"/>
            <a:ext cx="27908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4"/>
          <p:cNvPicPr>
            <a:picLocks noChangeAspect="1" noChangeArrowheads="1"/>
          </p:cNvPicPr>
          <p:nvPr/>
        </p:nvPicPr>
        <p:blipFill>
          <a:blip r:embed="rId3"/>
          <a:srcRect t="25792"/>
          <a:stretch>
            <a:fillRect/>
          </a:stretch>
        </p:blipFill>
        <p:spPr bwMode="auto">
          <a:xfrm>
            <a:off x="1028700" y="4140200"/>
            <a:ext cx="28448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5" descr="C:\Users\User\Desktop\Для Лидии Федоровны\Спортивная семья\P11005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7113" y="4095750"/>
            <a:ext cx="25368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7" descr="C:\Users\User\Desktop\Для Лидии Федоровны\Фото к пр Моя семья дом детский сад\Фото02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1350" y="1666875"/>
            <a:ext cx="21177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8" descr="C:\Users\User\Desktop\Для Лидии Федоровны\Фото к пр С чего начинается Родина\IMG_0222.JPG"/>
          <p:cNvPicPr>
            <a:picLocks noChangeAspect="1" noChangeArrowheads="1"/>
          </p:cNvPicPr>
          <p:nvPr/>
        </p:nvPicPr>
        <p:blipFill>
          <a:blip r:embed="rId6"/>
          <a:srcRect l="15874" b="10838"/>
          <a:stretch>
            <a:fillRect/>
          </a:stretch>
        </p:blipFill>
        <p:spPr bwMode="auto">
          <a:xfrm>
            <a:off x="4275138" y="4095750"/>
            <a:ext cx="2471737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9" descr="G:\DCIM\152___11\IMG_6510.JPG"/>
          <p:cNvPicPr>
            <a:picLocks noChangeAspect="1" noChangeArrowheads="1"/>
          </p:cNvPicPr>
          <p:nvPr/>
        </p:nvPicPr>
        <p:blipFill>
          <a:blip r:embed="rId7"/>
          <a:srcRect l="9779" t="55769" r="4327" b="19872"/>
          <a:stretch>
            <a:fillRect/>
          </a:stretch>
        </p:blipFill>
        <p:spPr bwMode="auto">
          <a:xfrm>
            <a:off x="6746875" y="1666875"/>
            <a:ext cx="4730750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238250" y="2041525"/>
            <a:ext cx="2559050" cy="17145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329113" y="642938"/>
            <a:ext cx="2763837" cy="15859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 flipH="1">
            <a:off x="4395788" y="2979738"/>
            <a:ext cx="2874962" cy="157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 flipH="1">
            <a:off x="1677988" y="4349750"/>
            <a:ext cx="2563812" cy="16684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78700" y="4378325"/>
            <a:ext cx="2713038" cy="150971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 flipV="1">
            <a:off x="7981950" y="2228850"/>
            <a:ext cx="2436813" cy="16716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7" name="TextBox 11"/>
          <p:cNvSpPr txBox="1">
            <a:spLocks noChangeArrowheads="1"/>
          </p:cNvSpPr>
          <p:nvPr/>
        </p:nvSpPr>
        <p:spPr bwMode="auto">
          <a:xfrm>
            <a:off x="4416425" y="1250950"/>
            <a:ext cx="280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Детская поликлиника №2</a:t>
            </a:r>
          </a:p>
        </p:txBody>
      </p:sp>
      <p:sp>
        <p:nvSpPr>
          <p:cNvPr id="40968" name="TextBox 13"/>
          <p:cNvSpPr txBox="1">
            <a:spLocks noChangeArrowheads="1"/>
          </p:cNvSpPr>
          <p:nvPr/>
        </p:nvSpPr>
        <p:spPr bwMode="auto">
          <a:xfrm>
            <a:off x="8353425" y="2928938"/>
            <a:ext cx="178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Библиотека</a:t>
            </a:r>
          </a:p>
        </p:txBody>
      </p:sp>
      <p:sp>
        <p:nvSpPr>
          <p:cNvPr id="40969" name="TextBox 14"/>
          <p:cNvSpPr txBox="1">
            <a:spLocks noChangeArrowheads="1"/>
          </p:cNvSpPr>
          <p:nvPr/>
        </p:nvSpPr>
        <p:spPr bwMode="auto">
          <a:xfrm>
            <a:off x="7685088" y="4948238"/>
            <a:ext cx="2673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Школа-искусств №7</a:t>
            </a:r>
          </a:p>
        </p:txBody>
      </p:sp>
      <p:sp>
        <p:nvSpPr>
          <p:cNvPr id="40970" name="TextBox 15"/>
          <p:cNvSpPr txBox="1">
            <a:spLocks noChangeArrowheads="1"/>
          </p:cNvSpPr>
          <p:nvPr/>
        </p:nvSpPr>
        <p:spPr bwMode="auto">
          <a:xfrm>
            <a:off x="2135188" y="4860925"/>
            <a:ext cx="241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Республиканский </a:t>
            </a:r>
          </a:p>
          <a:p>
            <a:r>
              <a:rPr lang="ru-RU">
                <a:latin typeface="Garamond" pitchFamily="18" charset="0"/>
              </a:rPr>
              <a:t>театр кукол</a:t>
            </a:r>
          </a:p>
        </p:txBody>
      </p:sp>
      <p:sp>
        <p:nvSpPr>
          <p:cNvPr id="40971" name="TextBox 16"/>
          <p:cNvSpPr txBox="1">
            <a:spLocks noChangeArrowheads="1"/>
          </p:cNvSpPr>
          <p:nvPr/>
        </p:nvSpPr>
        <p:spPr bwMode="auto">
          <a:xfrm>
            <a:off x="1562100" y="2395538"/>
            <a:ext cx="186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Garamond" pitchFamily="18" charset="0"/>
              </a:rPr>
              <a:t>Ялгинская общеобр.школа</a:t>
            </a:r>
          </a:p>
          <a:p>
            <a:endParaRPr lang="ru-RU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2753110">
            <a:off x="3829050" y="2949575"/>
            <a:ext cx="630238" cy="5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6200000">
            <a:off x="5480050" y="2352675"/>
            <a:ext cx="630238" cy="5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8130103">
            <a:off x="3944938" y="4156075"/>
            <a:ext cx="630237" cy="5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0161780">
            <a:off x="7340600" y="3089275"/>
            <a:ext cx="630238" cy="5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2914452">
            <a:off x="6969919" y="4223544"/>
            <a:ext cx="628650" cy="5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7" name="TextBox 1"/>
          <p:cNvSpPr txBox="1">
            <a:spLocks noChangeArrowheads="1"/>
          </p:cNvSpPr>
          <p:nvPr/>
        </p:nvSpPr>
        <p:spPr bwMode="auto">
          <a:xfrm>
            <a:off x="5386388" y="358775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Garamond" pitchFamily="18" charset="0"/>
              </a:rPr>
              <a:t>Социум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2" descr="IMG_1273"/>
          <p:cNvPicPr>
            <a:picLocks noChangeAspect="1" noChangeArrowheads="1"/>
          </p:cNvPicPr>
          <p:nvPr/>
        </p:nvPicPr>
        <p:blipFill>
          <a:blip r:embed="rId2"/>
          <a:srcRect r="10091" b="15553"/>
          <a:stretch>
            <a:fillRect/>
          </a:stretch>
        </p:blipFill>
        <p:spPr bwMode="auto">
          <a:xfrm>
            <a:off x="4294188" y="1236663"/>
            <a:ext cx="240030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3" descr="G:\Мои документы\Фото и видео\8 марта 2012\101MSDCF\DSC069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25" y="1236663"/>
            <a:ext cx="2627313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4" descr="C:\Users\Лидия Федоровна\AppData\Local\Microsoft\Windows\INetCache\Content.Word\IMG_38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525" y="3463925"/>
            <a:ext cx="294798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5" descr="C:\Documents and Settings\Admin\Рабочий стол\IMG_05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9563" y="3463925"/>
            <a:ext cx="25749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6" descr="C:\Documents and Settings\Admin\Рабочий стол\IMG_05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7538" y="3463925"/>
            <a:ext cx="26289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8525" y="1231900"/>
            <a:ext cx="294798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850900" y="835025"/>
            <a:ext cx="10515600" cy="5133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r>
              <a:rPr lang="ru-RU" sz="240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Выводы</a:t>
            </a:r>
          </a:p>
          <a:p>
            <a:pPr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endParaRPr lang="ru-RU" sz="2200">
              <a:solidFill>
                <a:srgbClr val="262626"/>
              </a:solidFill>
              <a:latin typeface="Times New Roman" pitchFamily="18" charset="0"/>
            </a:endParaRPr>
          </a:p>
          <a:p>
            <a:pPr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ru-RU" sz="2200">
                <a:solidFill>
                  <a:srgbClr val="262626"/>
                </a:solidFill>
                <a:latin typeface="Times New Roman" pitchFamily="18" charset="0"/>
              </a:rPr>
              <a:t>   Метод актуален и очень эффективен, т.к. дает ребенку возможность экспериментировать, синтезировать полученные знания, развивать творческие способности и коммуникативные навыки, тем самым позво­ляя ему успешно адаптироваться к школе.</a:t>
            </a:r>
          </a:p>
          <a:p>
            <a:pPr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ru-RU" sz="2200">
                <a:solidFill>
                  <a:srgbClr val="262626"/>
                </a:solidFill>
                <a:latin typeface="Times New Roman" pitchFamily="18" charset="0"/>
              </a:rPr>
              <a:t>Метод проектов интересен и полезен не только детям, но самим педагогам, т.к. он дает возможность сконцентрировать материал по определённой теме, повысить уровень собственной компетентности по   проблеме, вывести на новый уровень взаимоотношения с родителями, ощутить себя действительно партнером детей в решении исследовательских задач, сделать процесс познания не скучным и чрезмерно назидательным. Метод проектов естественно и гармонично вплетается в образовательный процесс детского сада.</a:t>
            </a:r>
          </a:p>
          <a:p>
            <a:pPr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r>
              <a:rPr lang="ru-RU" sz="2200">
                <a:solidFill>
                  <a:srgbClr val="262626"/>
                </a:solidFill>
                <a:latin typeface="Times New Roman" pitchFamily="18" charset="0"/>
              </a:rPr>
              <a:t> </a:t>
            </a:r>
          </a:p>
          <a:p>
            <a:pPr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r>
              <a:rPr lang="ru-RU" sz="2200">
                <a:solidFill>
                  <a:srgbClr val="262626"/>
                </a:solidFill>
                <a:latin typeface="Times New Roman" pitchFamily="18" charset="0"/>
              </a:rPr>
              <a:t> </a:t>
            </a:r>
          </a:p>
          <a:p>
            <a:pPr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endParaRPr lang="ru-RU" sz="2200">
              <a:solidFill>
                <a:srgbClr val="26262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300" y="1036638"/>
            <a:ext cx="10388600" cy="39703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 «От рождения до школы» под редакцией Н.Е.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Комаровой, М.А. Васильевой.                                                                                                                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Баранникова О.Н. Уроки гражданственности и патриотизма в детском саду: Практическое пособие. - М.: АРКТИ, 2007.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 воспитанию чувства патриотизма. Старшая группа. / Сост. Т.В. Иванова. - Волгоград: ИТД «Корифей», 2008.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 воспитанию чувства патриотизма. Подготовительная группа. / Сост. Т.В. Иванова. - Волгоград: ИТД «Корифей», 2008.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Ковалёва Г.А. Воспитывая маленького гражданина...: Практическое пособие для работников дошкольных образовательных учреждений. - М.: АРКТИ, 2005.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5838" y="2330450"/>
            <a:ext cx="10396537" cy="18780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   Цели</a:t>
            </a:r>
            <a:r>
              <a:rPr lang="ru-RU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: Формирование нравственно – патриотических представлений  детей  дошкольного возраста</a:t>
            </a:r>
          </a:p>
          <a:p>
            <a:pPr algn="just">
              <a:lnSpc>
                <a:spcPct val="115000"/>
              </a:lnSpc>
              <a:defRPr/>
            </a:pPr>
            <a:r>
              <a:rPr lang="ru-RU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15000"/>
              </a:lnSpc>
              <a:defRPr/>
            </a:pPr>
            <a:r>
              <a:rPr lang="ru-RU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Создание системы работы по нравственно-патриотическому воспитанию детей дошкольного возраста.</a:t>
            </a:r>
          </a:p>
          <a:p>
            <a:pPr>
              <a:defRPr/>
            </a:pPr>
            <a:r>
              <a:rPr lang="ru-RU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Воспитание гражданских чувств,  любви к Родине,</a:t>
            </a:r>
            <a:r>
              <a:rPr lang="ru-RU">
                <a:solidFill>
                  <a:srgbClr val="0D0D0D"/>
                </a:solidFill>
                <a:latin typeface="Times New Roman" pitchFamily="18" charset="0"/>
              </a:rPr>
              <a:t> к близким людям, к детскому саду, к родному городу, поселку, родной стране, </a:t>
            </a:r>
            <a:r>
              <a:rPr lang="ru-RU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родному краю</a:t>
            </a:r>
            <a:r>
              <a:rPr lang="ru-RU">
                <a:solidFill>
                  <a:srgbClr val="0D0D0D"/>
                </a:solidFill>
                <a:latin typeface="Times New Roman" pitchFamily="18" charset="0"/>
              </a:rPr>
              <a:t>. </a:t>
            </a:r>
            <a:endParaRPr lang="ru-RU">
              <a:solidFill>
                <a:srgbClr val="0D0D0D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50900" y="835025"/>
            <a:ext cx="10515600" cy="5133975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buFont typeface="Arial"/>
              <a:buNone/>
              <a:defRPr/>
            </a:pP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семье, учить ориентироваться в родословных связях, пополнять знания детей о родных им людях, прививать любовь к ним.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знания о детском саде, о его работниках. Развивать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детей рассказывать о жизни и событиях в детском саду. </a:t>
            </a:r>
            <a:endParaRPr lang="ru-RU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защитниках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Отечества,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Российской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армии;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к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ним.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почётной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защищать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                           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своему родному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краю, городу,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природе. Расширять представления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культуре и традициях.</a:t>
            </a:r>
            <a:endParaRPr lang="ru-RU" sz="1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стране, о столице Российской Федерации  городе Москве.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государственных праздниках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у детей любовь к своей Родине, народному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творчеству.                                                                                                                                                 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педагогическую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 родителей и педагогов в нравственно-патриотическом воспитании детей дошкольного возраста.</a:t>
            </a:r>
          </a:p>
          <a:p>
            <a:pPr marL="0" indent="0" eaLnBrk="1" fontAlgn="auto" hangingPunct="1">
              <a:buFont typeface="Arial"/>
              <a:buNone/>
              <a:defRPr/>
            </a:pPr>
            <a:endParaRPr lang="ru-RU" sz="2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/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100" y="757238"/>
            <a:ext cx="10877550" cy="4692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Этапы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Ι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Информационно-аналитический (сентябрь 2013- сентябрь2014 года). Выявление проблем, возникновение идеи опыта, определение целей, задач и выбор методов и средств их решения, сбор информации, диагностика.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107000"/>
              </a:lnSpc>
              <a:spcBef>
                <a:spcPts val="50"/>
              </a:spcBef>
              <a:spcAft>
                <a:spcPts val="5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ΙΙэтап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Практический (сентябрь2014-сентябрь2016г.)-экспериментирование в различных видах деятельности, практические занятия, индивидуальная работа, вовлечение родителей в образовательный процесс.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107000"/>
              </a:lnSpc>
              <a:spcBef>
                <a:spcPts val="50"/>
              </a:spcBef>
              <a:spcAft>
                <a:spcPts val="5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07000"/>
              </a:lnSpc>
              <a:spcBef>
                <a:spcPts val="50"/>
              </a:spcBef>
              <a:spcAft>
                <a:spcPts val="5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ΙΙΙ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Обобщающий (сентябрь201-cентябрь2018 г.). Обобщение результатов исследования, создание системы мероприятий по формированию нравственно-патриотических чувств у старших дошкольников, разработка методических рекомендаций по проблеме взаимодействия с семьёй, подведение итогов работы, обобщение и распространение опыта работы.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222875" y="2532063"/>
            <a:ext cx="1657350" cy="1350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Форма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 детьми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 flipH="1">
            <a:off x="2363788" y="1935163"/>
            <a:ext cx="1673225" cy="7731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 блок       Детский сад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63788" y="3551238"/>
            <a:ext cx="1673225" cy="8302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 блок                 Родной край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91125" y="4899025"/>
            <a:ext cx="1793875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 блок      Россия-Родина моя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54988" y="1876425"/>
            <a:ext cx="1711325" cy="8794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91125" y="765175"/>
            <a:ext cx="1793875" cy="7715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 блок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10525" y="3548063"/>
            <a:ext cx="2000250" cy="10223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18088">
            <a:off x="4243388" y="2187575"/>
            <a:ext cx="893762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85" name="TextBox 39"/>
          <p:cNvSpPr txBox="1">
            <a:spLocks noChangeArrowheads="1"/>
          </p:cNvSpPr>
          <p:nvPr/>
        </p:nvSpPr>
        <p:spPr bwMode="auto">
          <a:xfrm flipH="1">
            <a:off x="8712200" y="3590925"/>
            <a:ext cx="1101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5 блок</a:t>
            </a:r>
          </a:p>
        </p:txBody>
      </p:sp>
      <p:sp>
        <p:nvSpPr>
          <p:cNvPr id="24586" name="TextBox 42"/>
          <p:cNvSpPr txBox="1">
            <a:spLocks noChangeArrowheads="1"/>
          </p:cNvSpPr>
          <p:nvPr/>
        </p:nvSpPr>
        <p:spPr bwMode="auto">
          <a:xfrm>
            <a:off x="8474075" y="1911350"/>
            <a:ext cx="110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6 блок</a:t>
            </a:r>
          </a:p>
        </p:txBody>
      </p:sp>
      <p:sp>
        <p:nvSpPr>
          <p:cNvPr id="23" name="Стрелка вправо 22"/>
          <p:cNvSpPr/>
          <p:nvPr/>
        </p:nvSpPr>
        <p:spPr>
          <a:xfrm rot="20218024">
            <a:off x="4427538" y="3654425"/>
            <a:ext cx="893762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5559426" y="4073525"/>
            <a:ext cx="893762" cy="61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5589587" y="1725613"/>
            <a:ext cx="893763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2405581">
            <a:off x="6796088" y="3600450"/>
            <a:ext cx="893762" cy="61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727400">
            <a:off x="7070725" y="2446338"/>
            <a:ext cx="893763" cy="61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92" name="TextBox 1"/>
          <p:cNvSpPr txBox="1">
            <a:spLocks noChangeArrowheads="1"/>
          </p:cNvSpPr>
          <p:nvPr/>
        </p:nvSpPr>
        <p:spPr bwMode="auto">
          <a:xfrm>
            <a:off x="5549900" y="1143000"/>
            <a:ext cx="1963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Моя семья</a:t>
            </a:r>
          </a:p>
        </p:txBody>
      </p:sp>
      <p:sp>
        <p:nvSpPr>
          <p:cNvPr id="24593" name="TextBox 3"/>
          <p:cNvSpPr txBox="1">
            <a:spLocks noChangeArrowheads="1"/>
          </p:cNvSpPr>
          <p:nvPr/>
        </p:nvSpPr>
        <p:spPr bwMode="auto">
          <a:xfrm>
            <a:off x="8426450" y="3883025"/>
            <a:ext cx="1814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 Защитники                                                                                           Отечества</a:t>
            </a:r>
          </a:p>
        </p:txBody>
      </p:sp>
      <p:sp>
        <p:nvSpPr>
          <p:cNvPr id="24594" name="TextBox 5"/>
          <p:cNvSpPr txBox="1">
            <a:spLocks noChangeArrowheads="1"/>
          </p:cNvSpPr>
          <p:nvPr/>
        </p:nvSpPr>
        <p:spPr bwMode="auto">
          <a:xfrm>
            <a:off x="8193088" y="2216150"/>
            <a:ext cx="17621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Garamond" pitchFamily="18" charset="0"/>
              </a:rPr>
              <a:t>Культура и традиции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74700" y="647700"/>
            <a:ext cx="10528300" cy="1206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Творческий проект «Семьёй дорожить - счастливым быть!»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Зинюшина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И.И.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расширять представления о семье, учить ориентироваться в родословных связях,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пополнять знания детей о родных им людях, прививать любовь к ним.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IMG_1593"/>
          <p:cNvPicPr>
            <a:picLocks noChangeAspect="1" noChangeArrowheads="1"/>
          </p:cNvPicPr>
          <p:nvPr/>
        </p:nvPicPr>
        <p:blipFill>
          <a:blip r:embed="rId2"/>
          <a:srcRect t="11009"/>
          <a:stretch>
            <a:fillRect/>
          </a:stretch>
        </p:blipFill>
        <p:spPr bwMode="auto">
          <a:xfrm>
            <a:off x="1335088" y="1976438"/>
            <a:ext cx="244951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/>
          <p:cNvPicPr>
            <a:picLocks noChangeAspect="1" noChangeArrowheads="1"/>
          </p:cNvPicPr>
          <p:nvPr/>
        </p:nvPicPr>
        <p:blipFill>
          <a:blip r:embed="rId3"/>
          <a:srcRect r="7916" b="32680"/>
          <a:stretch>
            <a:fillRect/>
          </a:stretch>
        </p:blipFill>
        <p:spPr bwMode="auto">
          <a:xfrm>
            <a:off x="4164013" y="1976438"/>
            <a:ext cx="263048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 descr="C:\Users\Лидия Федоровна\AppData\Local\Microsoft\Windows\INetCache\Content.Word\IMG_5834.jpg"/>
          <p:cNvPicPr>
            <a:picLocks noChangeAspect="1" noChangeArrowheads="1"/>
          </p:cNvPicPr>
          <p:nvPr/>
        </p:nvPicPr>
        <p:blipFill>
          <a:blip r:embed="rId4"/>
          <a:srcRect l="5263" r="20242"/>
          <a:stretch>
            <a:fillRect/>
          </a:stretch>
        </p:blipFill>
        <p:spPr bwMode="auto">
          <a:xfrm>
            <a:off x="7161213" y="1976438"/>
            <a:ext cx="257968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6188" y="4219575"/>
            <a:ext cx="26765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 descr="IMG_1514"/>
          <p:cNvPicPr>
            <a:picLocks noChangeAspect="1" noChangeArrowheads="1"/>
          </p:cNvPicPr>
          <p:nvPr/>
        </p:nvPicPr>
        <p:blipFill>
          <a:blip r:embed="rId6"/>
          <a:srcRect l="3702" t="11266" b="32736"/>
          <a:stretch>
            <a:fillRect/>
          </a:stretch>
        </p:blipFill>
        <p:spPr bwMode="auto">
          <a:xfrm>
            <a:off x="4041775" y="4219575"/>
            <a:ext cx="291782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8663" y="4219575"/>
            <a:ext cx="2662237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49300" y="647700"/>
            <a:ext cx="10626725" cy="1168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«Моя семья»</a:t>
            </a:r>
            <a:b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Левинова Л.В.</a:t>
            </a:r>
            <a:b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формировать представления о семье, воспитывать любовь и уважение ко всем членам семьи, желание и потребность проявлять заботу о близких.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Объект 7" descr="C:\Users\Лидия Федоровна\AppData\Local\Microsoft\Windows\INetCache\Content.Word\IMG_5808.jpg"/>
          <p:cNvPicPr>
            <a:picLocks/>
          </p:cNvPicPr>
          <p:nvPr/>
        </p:nvPicPr>
        <p:blipFill>
          <a:blip r:embed="rId2"/>
          <a:srcRect l="15590" r="6027" b="23000"/>
          <a:stretch>
            <a:fillRect/>
          </a:stretch>
        </p:blipFill>
        <p:spPr bwMode="auto">
          <a:xfrm>
            <a:off x="1063625" y="2085975"/>
            <a:ext cx="29622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 descr="J:\фотографии\2 мл\игры\DSC057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300" y="2085975"/>
            <a:ext cx="28448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Объект 9" descr="G:\DCIM\152___11\IMG_6534.JPG"/>
          <p:cNvPicPr>
            <a:picLocks/>
          </p:cNvPicPr>
          <p:nvPr/>
        </p:nvPicPr>
        <p:blipFill>
          <a:blip r:embed="rId4"/>
          <a:srcRect l="4651" t="21153" r="18056" b="17897"/>
          <a:stretch>
            <a:fillRect/>
          </a:stretch>
        </p:blipFill>
        <p:spPr bwMode="auto">
          <a:xfrm>
            <a:off x="7475538" y="2085975"/>
            <a:ext cx="3332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74700" y="647700"/>
            <a:ext cx="10528300" cy="1181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Образовательный проект «Мой детский сад - второй мой дом»</a:t>
            </a:r>
            <a:b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Мальгина Е.Н.</a:t>
            </a:r>
            <a:b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формировать у детей представления о работниках детского сада,  </a:t>
            </a:r>
            <a:b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детскому саду, умение вежливо общаться со взрослыми и сверстниками.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Рисунок 2" descr="C:\Users\User\AppData\Local\Microsoft\Windows\INetCache\Content.Word\IMG_79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970088"/>
            <a:ext cx="251460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Объект 8" descr="C:\Users\лариса\Desktop\лето2017\Camera\20170816_084317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1970088"/>
            <a:ext cx="1941512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 descr="C:\Users\лариса\Desktop\лето2017\Camera\20170816_092344.jpg"/>
          <p:cNvPicPr>
            <a:picLocks noChangeAspect="1" noChangeArrowheads="1"/>
          </p:cNvPicPr>
          <p:nvPr/>
        </p:nvPicPr>
        <p:blipFill>
          <a:blip r:embed="rId4"/>
          <a:srcRect l="32800" t="14903"/>
          <a:stretch>
            <a:fillRect/>
          </a:stretch>
        </p:blipFill>
        <p:spPr bwMode="auto">
          <a:xfrm>
            <a:off x="6234113" y="2003425"/>
            <a:ext cx="24003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 descr="C:\Users\лариса\Desktop\лето2017\Camera\20170818_0853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77288" y="1955800"/>
            <a:ext cx="21447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6" descr="C:\Users\лариса\Desktop\лето2017\Camera\20170818_0844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4800" y="4203700"/>
            <a:ext cx="17907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7" descr="C:\Users\Лидия Федоровна\AppData\Local\Microsoft\Windows\INetCache\Content.Word\IMG_4595.jpg"/>
          <p:cNvPicPr>
            <a:picLocks noChangeAspect="1" noChangeArrowheads="1"/>
          </p:cNvPicPr>
          <p:nvPr/>
        </p:nvPicPr>
        <p:blipFill>
          <a:blip r:embed="rId7"/>
          <a:srcRect l="30150" t="15614" r="32649"/>
          <a:stretch>
            <a:fillRect/>
          </a:stretch>
        </p:blipFill>
        <p:spPr bwMode="auto">
          <a:xfrm>
            <a:off x="3722688" y="4203700"/>
            <a:ext cx="17780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8" descr="C:\Users\Лидия Федоровна\AppData\Local\Microsoft\Windows\INetCache\Content.Word\IMG_5748.jpg"/>
          <p:cNvPicPr>
            <a:picLocks noChangeAspect="1" noChangeArrowheads="1"/>
          </p:cNvPicPr>
          <p:nvPr/>
        </p:nvPicPr>
        <p:blipFill>
          <a:blip r:embed="rId8"/>
          <a:srcRect l="4008" t="12582" r="-545" b="15401"/>
          <a:stretch>
            <a:fillRect/>
          </a:stretch>
        </p:blipFill>
        <p:spPr bwMode="auto">
          <a:xfrm>
            <a:off x="5702300" y="4203700"/>
            <a:ext cx="24003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Объект 17"/>
          <p:cNvPicPr>
            <a:picLocks/>
          </p:cNvPicPr>
          <p:nvPr/>
        </p:nvPicPr>
        <p:blipFill>
          <a:blip r:embed="rId9"/>
          <a:srcRect t="17078" r="1270" b="15260"/>
          <a:stretch>
            <a:fillRect/>
          </a:stretch>
        </p:blipFill>
        <p:spPr bwMode="auto">
          <a:xfrm>
            <a:off x="8302625" y="4203700"/>
            <a:ext cx="21193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3921</TotalTime>
  <Words>751</Words>
  <Application>Microsoft Office PowerPoint</Application>
  <PresentationFormat>Произвольный</PresentationFormat>
  <Paragraphs>82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5" baseType="lpstr">
      <vt:lpstr>Arial</vt:lpstr>
      <vt:lpstr>Garamond</vt:lpstr>
      <vt:lpstr>Calibri</vt:lpstr>
      <vt:lpstr>Bahnschrift SemiLight Condensed</vt:lpstr>
      <vt:lpstr>Times New Roman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Диаграмма Microsoft Excel</vt:lpstr>
      <vt:lpstr> Инновационная деятельность педагогического коллектива                                                            МДОУ «Детский сад № 117»                                                                                                                                                  по теме:  «Формирование нравственно-патриотических представлений  у детей дошкольного возраста  через проектную деятельность»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Информационный проект «Культура и традиции мордовского народа»-воспитатель Качкалова В.И Цель:приобщение детей к культуре родного края</vt:lpstr>
      <vt:lpstr>Слайд 17</vt:lpstr>
      <vt:lpstr>Слайд 18</vt:lpstr>
      <vt:lpstr>Слайд 19</vt:lpstr>
      <vt:lpstr>Работа с родителями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Инновационная деятельность педагогического коллектива  МДОУ «Детский сад №117 по теме: «Формирование нравственно-патриотических представлений у детей дошкольного возраста через проектную деятельность.</dc:title>
  <dc:creator>Лидия Федоровна</dc:creator>
  <cp:lastModifiedBy>дс117</cp:lastModifiedBy>
  <cp:revision>143</cp:revision>
  <dcterms:created xsi:type="dcterms:W3CDTF">2019-01-11T16:26:35Z</dcterms:created>
  <dcterms:modified xsi:type="dcterms:W3CDTF">2019-02-21T06:52:40Z</dcterms:modified>
</cp:coreProperties>
</file>