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10" r:id="rId3"/>
    <p:sldId id="312" r:id="rId4"/>
    <p:sldId id="257" r:id="rId5"/>
    <p:sldId id="288" r:id="rId6"/>
    <p:sldId id="311" r:id="rId7"/>
    <p:sldId id="289" r:id="rId8"/>
    <p:sldId id="290" r:id="rId9"/>
    <p:sldId id="313" r:id="rId10"/>
    <p:sldId id="258" r:id="rId11"/>
    <p:sldId id="314" r:id="rId12"/>
    <p:sldId id="259" r:id="rId13"/>
    <p:sldId id="260" r:id="rId14"/>
    <p:sldId id="291" r:id="rId15"/>
    <p:sldId id="292" r:id="rId16"/>
    <p:sldId id="316" r:id="rId17"/>
    <p:sldId id="261" r:id="rId18"/>
    <p:sldId id="294" r:id="rId19"/>
    <p:sldId id="298" r:id="rId20"/>
    <p:sldId id="295" r:id="rId21"/>
    <p:sldId id="315" r:id="rId22"/>
    <p:sldId id="296" r:id="rId23"/>
    <p:sldId id="317" r:id="rId24"/>
    <p:sldId id="299" r:id="rId25"/>
    <p:sldId id="262" r:id="rId26"/>
    <p:sldId id="318" r:id="rId27"/>
    <p:sldId id="263" r:id="rId28"/>
    <p:sldId id="308" r:id="rId29"/>
    <p:sldId id="319" r:id="rId30"/>
    <p:sldId id="264" r:id="rId31"/>
    <p:sldId id="302" r:id="rId32"/>
    <p:sldId id="300" r:id="rId33"/>
    <p:sldId id="301" r:id="rId34"/>
    <p:sldId id="320" r:id="rId35"/>
    <p:sldId id="268" r:id="rId36"/>
    <p:sldId id="303" r:id="rId37"/>
    <p:sldId id="304" r:id="rId38"/>
    <p:sldId id="305" r:id="rId39"/>
    <p:sldId id="306" r:id="rId40"/>
    <p:sldId id="321" r:id="rId41"/>
    <p:sldId id="297" r:id="rId42"/>
    <p:sldId id="269" r:id="rId43"/>
    <p:sldId id="271" r:id="rId44"/>
    <p:sldId id="307" r:id="rId45"/>
    <p:sldId id="322" r:id="rId46"/>
    <p:sldId id="272" r:id="rId47"/>
    <p:sldId id="323" r:id="rId48"/>
    <p:sldId id="273" r:id="rId49"/>
    <p:sldId id="274" r:id="rId50"/>
    <p:sldId id="27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580" autoAdjust="0"/>
  </p:normalViewPr>
  <p:slideViewPr>
    <p:cSldViewPr>
      <p:cViewPr>
        <p:scale>
          <a:sx n="60" d="100"/>
          <a:sy n="60" d="100"/>
        </p:scale>
        <p:origin x="-1680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674">
              <a:srgbClr val="D1ECFF"/>
            </a:gs>
            <a:gs pos="77900">
              <a:srgbClr val="CBEAFF"/>
            </a:gs>
            <a:gs pos="59150">
              <a:srgbClr val="BDE5FF"/>
            </a:gs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ae4/ae49031c0258a62369d5355245b69af6/ped-opyt.docx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6" t="24714" r="8947" b="31169"/>
          <a:stretch/>
        </p:blipFill>
        <p:spPr bwMode="auto">
          <a:xfrm>
            <a:off x="209405" y="586250"/>
            <a:ext cx="2490387" cy="256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201510" y="243268"/>
            <a:ext cx="6943778" cy="1074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400" b="1" dirty="0" smtClean="0">
                <a:solidFill>
                  <a:srgbClr val="7030A0"/>
                </a:solidFill>
                <a:latin typeface="Gill Sans MT" pitchFamily="34" charset="0"/>
                <a:ea typeface="MS Gothic" pitchFamily="49" charset="-128"/>
              </a:rPr>
              <a:t>Министерство образования Республики Мордовия</a:t>
            </a:r>
            <a:r>
              <a:rPr lang="ru-RU" altLang="ru-RU" b="1" dirty="0" smtClean="0">
                <a:solidFill>
                  <a:srgbClr val="7030A0"/>
                </a:solidFill>
                <a:latin typeface="Gill Sans MT" pitchFamily="34" charset="0"/>
                <a:ea typeface="MS Gothic" pitchFamily="49" charset="-128"/>
              </a:rPr>
              <a:t/>
            </a:r>
            <a:br>
              <a:rPr lang="ru-RU" altLang="ru-RU" b="1" dirty="0" smtClean="0">
                <a:solidFill>
                  <a:srgbClr val="7030A0"/>
                </a:solidFill>
                <a:latin typeface="Gill Sans MT" pitchFamily="34" charset="0"/>
                <a:ea typeface="MS Gothic" pitchFamily="49" charset="-128"/>
              </a:rPr>
            </a:br>
            <a:r>
              <a:rPr lang="ru-RU" altLang="ru-RU" sz="6700" b="1" dirty="0" smtClean="0">
                <a:solidFill>
                  <a:srgbClr val="7030A0"/>
                </a:solidFill>
                <a:latin typeface="Gill Sans MT" pitchFamily="34" charset="0"/>
                <a:ea typeface="MS Gothic" pitchFamily="49" charset="-128"/>
              </a:rPr>
              <a:t>Портфолио</a:t>
            </a:r>
            <a:endParaRPr lang="ru-RU" sz="67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1412776"/>
            <a:ext cx="5000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Бароновой</a:t>
            </a:r>
            <a:r>
              <a:rPr lang="ru-RU" sz="3200" b="1" dirty="0" smtClean="0"/>
              <a:t>  Елены Александровны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2489995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Старшего воспитателя муниципального автономного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дошкольного образовательного учреждения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«Центр развития ребенка – детский сад № 4»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 г.о. Саранск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54" y="3501008"/>
            <a:ext cx="8493754" cy="3214686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700" b="1" dirty="0" smtClean="0">
                <a:solidFill>
                  <a:schemeClr val="tx1"/>
                </a:solidFill>
                <a:latin typeface="Book Antiqua" pitchFamily="18" charset="0"/>
              </a:rPr>
              <a:t>Дата рождения: </a:t>
            </a:r>
            <a:r>
              <a:rPr lang="ru-RU" altLang="ru-RU" sz="1700" b="1" i="1" dirty="0" smtClean="0">
                <a:solidFill>
                  <a:schemeClr val="tx1"/>
                </a:solidFill>
                <a:latin typeface="Book Antiqua" pitchFamily="18" charset="0"/>
              </a:rPr>
              <a:t>01.01.1972 г.</a:t>
            </a:r>
          </a:p>
          <a:p>
            <a:pPr algn="just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700" b="1" dirty="0" smtClean="0">
                <a:solidFill>
                  <a:schemeClr val="tx1"/>
                </a:solidFill>
                <a:latin typeface="Book Antiqua" pitchFamily="18" charset="0"/>
              </a:rPr>
              <a:t>Профессиональное образование: </a:t>
            </a:r>
            <a:r>
              <a:rPr lang="ru-RU" altLang="ru-RU" sz="1700" b="1" i="1" dirty="0" smtClean="0">
                <a:solidFill>
                  <a:schemeClr val="tx1"/>
                </a:solidFill>
                <a:latin typeface="Book Antiqua" pitchFamily="18" charset="0"/>
              </a:rPr>
              <a:t>высшее,</a:t>
            </a:r>
          </a:p>
          <a:p>
            <a:pPr algn="l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700" b="1" i="1" dirty="0" smtClean="0">
                <a:solidFill>
                  <a:schemeClr val="tx1"/>
                </a:solidFill>
                <a:latin typeface="Book Antiqua" pitchFamily="18" charset="0"/>
              </a:rPr>
              <a:t>Методист по дошкольному воспитанию, «МГПИ им. М. Е. </a:t>
            </a:r>
            <a:r>
              <a:rPr lang="ru-RU" altLang="ru-RU" sz="1700" b="1" i="1" dirty="0" err="1" smtClean="0">
                <a:solidFill>
                  <a:schemeClr val="tx1"/>
                </a:solidFill>
                <a:latin typeface="Book Antiqua" pitchFamily="18" charset="0"/>
              </a:rPr>
              <a:t>Евсевьева</a:t>
            </a:r>
            <a:r>
              <a:rPr lang="ru-RU" altLang="ru-RU" sz="1700" b="1" i="1" dirty="0" smtClean="0">
                <a:solidFill>
                  <a:schemeClr val="tx1"/>
                </a:solidFill>
                <a:latin typeface="Book Antiqua" pitchFamily="18" charset="0"/>
              </a:rPr>
              <a:t>», 1996г. Специальность «Дошкольная педагогика и психология»</a:t>
            </a:r>
          </a:p>
          <a:p>
            <a:pPr algn="just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700" b="1" i="1" dirty="0" smtClean="0">
                <a:solidFill>
                  <a:schemeClr val="tx1"/>
                </a:solidFill>
                <a:latin typeface="Book Antiqua" pitchFamily="18" charset="0"/>
              </a:rPr>
              <a:t>№ диплома:  ЭВ 049914,     05.07.1996г.</a:t>
            </a:r>
          </a:p>
          <a:p>
            <a:pPr algn="just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700" b="1" dirty="0" smtClean="0">
                <a:solidFill>
                  <a:schemeClr val="tx1"/>
                </a:solidFill>
                <a:latin typeface="Book Antiqua" pitchFamily="18" charset="0"/>
              </a:rPr>
              <a:t>Стаж педагогической работы( по специальности): </a:t>
            </a:r>
            <a:r>
              <a:rPr lang="ru-RU" altLang="ru-RU" sz="1700" b="1" smtClean="0">
                <a:solidFill>
                  <a:schemeClr val="tx1"/>
                </a:solidFill>
                <a:latin typeface="Book Antiqua" pitchFamily="18" charset="0"/>
              </a:rPr>
              <a:t>22</a:t>
            </a:r>
            <a:r>
              <a:rPr lang="ru-RU" altLang="ru-RU" sz="1700" b="1" i="1" smtClean="0">
                <a:solidFill>
                  <a:schemeClr val="tx1"/>
                </a:solidFill>
                <a:latin typeface="Book Antiqua" pitchFamily="18" charset="0"/>
              </a:rPr>
              <a:t> года</a:t>
            </a:r>
            <a:endParaRPr lang="ru-RU" altLang="ru-RU" sz="1700" b="1" i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just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700" b="1" dirty="0" smtClean="0">
                <a:solidFill>
                  <a:schemeClr val="tx1"/>
                </a:solidFill>
                <a:latin typeface="Book Antiqua" pitchFamily="18" charset="0"/>
              </a:rPr>
              <a:t>Общий трудовой стаж: </a:t>
            </a:r>
            <a:r>
              <a:rPr lang="ru-RU" altLang="ru-RU" sz="1700" b="1" i="1" dirty="0" smtClean="0">
                <a:solidFill>
                  <a:schemeClr val="tx1"/>
                </a:solidFill>
                <a:latin typeface="Book Antiqua" pitchFamily="18" charset="0"/>
              </a:rPr>
              <a:t>35 лет</a:t>
            </a:r>
          </a:p>
          <a:p>
            <a:pPr algn="just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700" b="1" dirty="0" smtClean="0">
                <a:solidFill>
                  <a:schemeClr val="tx1"/>
                </a:solidFill>
                <a:latin typeface="Book Antiqua" pitchFamily="18" charset="0"/>
              </a:rPr>
              <a:t>Наличие квалификационной категории</a:t>
            </a:r>
            <a:r>
              <a:rPr lang="ru-RU" altLang="ru-RU" sz="1700" b="1" i="1" dirty="0" smtClean="0">
                <a:solidFill>
                  <a:schemeClr val="tx1"/>
                </a:solidFill>
                <a:latin typeface="Book Antiqua" pitchFamily="18" charset="0"/>
              </a:rPr>
              <a:t>: первая квалификационная категория</a:t>
            </a:r>
          </a:p>
          <a:p>
            <a:pPr algn="just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700" b="1" dirty="0" smtClean="0">
                <a:solidFill>
                  <a:schemeClr val="tx1"/>
                </a:solidFill>
                <a:latin typeface="Book Antiqua" pitchFamily="18" charset="0"/>
              </a:rPr>
              <a:t>Дата последней аттестации: </a:t>
            </a:r>
            <a:r>
              <a:rPr lang="ru-RU" altLang="ru-RU" sz="1700" b="1" i="1" dirty="0" smtClean="0">
                <a:solidFill>
                  <a:schemeClr val="tx1"/>
                </a:solidFill>
                <a:latin typeface="Book Antiqua" pitchFamily="18" charset="0"/>
              </a:rPr>
              <a:t>22.05.2019г.приказ Министерства образования РМ от  22.05.2019 г. №541</a:t>
            </a:r>
          </a:p>
          <a:p>
            <a: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700" b="1" dirty="0">
              <a:solidFill>
                <a:schemeClr val="tx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29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43" y="620688"/>
            <a:ext cx="4148651" cy="570566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367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5;p4"/>
          <p:cNvSpPr txBox="1"/>
          <p:nvPr/>
        </p:nvSpPr>
        <p:spPr>
          <a:xfrm>
            <a:off x="484908" y="443351"/>
            <a:ext cx="8174183" cy="31588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ОРГАНИЗАЦИЯ ВЗАИМОДЕЙСТВИЯ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ОБРАЗОВАТЕЛЬНОЙ ОРГАНИЗАЦИИ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 НАУЧНЫМИ, ОБРАЗОВАТЕЛЬНЫМИ,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СОЦИАЛЬНЫМИ </a:t>
            </a: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ИНСТИТУТАМИ</a:t>
            </a:r>
            <a:endParaRPr sz="2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" name="Google Shape;104;p4"/>
          <p:cNvSpPr txBox="1">
            <a:spLocks/>
          </p:cNvSpPr>
          <p:nvPr/>
        </p:nvSpPr>
        <p:spPr>
          <a:xfrm>
            <a:off x="484908" y="4223821"/>
            <a:ext cx="8174183" cy="191374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Реализация совместных программ, проектов, мероприятий.</a:t>
            </a:r>
          </a:p>
          <a:p>
            <a:pPr marL="342900" indent="-342900" algn="ctr">
              <a:spcBef>
                <a:spcPts val="0"/>
              </a:spcBef>
              <a:buClr>
                <a:schemeClr val="lt1"/>
              </a:buClr>
              <a:buSzPts val="1920"/>
              <a:buFont typeface="Noto Sans Symbols"/>
              <a:buChar char="⮚"/>
            </a:pPr>
            <a:endParaRPr lang="ru-RU" dirty="0" smtClean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indent="0" algn="ctr"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lang="ru-RU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Подтверждение: Справка, приказы.</a:t>
            </a:r>
            <a:endParaRPr lang="ru-RU" i="1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80472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73" y="548680"/>
            <a:ext cx="4392489" cy="60410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128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004" y="2852936"/>
            <a:ext cx="2670248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5"/>
          <a:stretch/>
        </p:blipFill>
        <p:spPr bwMode="auto">
          <a:xfrm>
            <a:off x="4355976" y="227295"/>
            <a:ext cx="2404502" cy="31721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70"/>
            <a:ext cx="2447384" cy="33659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" r="2267" b="2866"/>
          <a:stretch/>
        </p:blipFill>
        <p:spPr bwMode="auto">
          <a:xfrm>
            <a:off x="6468681" y="3212976"/>
            <a:ext cx="2667512" cy="34518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215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4694"/>
            <a:ext cx="3888432" cy="5347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05" y="908719"/>
            <a:ext cx="3943674" cy="54237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796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7875"/>
            <a:ext cx="3931445" cy="5406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10" y="633549"/>
            <a:ext cx="3941861" cy="54212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50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5;p4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19256" cy="17225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РЕЗУЛЬТАТЫ ЛИЧНОГО </a:t>
            </a: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УЧАСТИЯ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 </a:t>
            </a: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ИННОВАЦИОННОЙ (ЭКСПЕРИМЕНТАЛЬНОЙ) ДЕЯТЕЛЬНОСТИ </a:t>
            </a:r>
            <a:endParaRPr sz="2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" name="Google Shape;104;p4"/>
          <p:cNvSpPr txBox="1">
            <a:spLocks/>
          </p:cNvSpPr>
          <p:nvPr/>
        </p:nvSpPr>
        <p:spPr>
          <a:xfrm>
            <a:off x="484908" y="3266951"/>
            <a:ext cx="8174183" cy="191374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sz="2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Инновационная деятельность на муниципальном уровне.</a:t>
            </a:r>
          </a:p>
          <a:p>
            <a:pPr marL="0" indent="0" algn="ctr">
              <a:spcBef>
                <a:spcPts val="0"/>
              </a:spcBef>
              <a:buClr>
                <a:schemeClr val="lt1"/>
              </a:buClr>
              <a:buSzPts val="1920"/>
            </a:pPr>
            <a:endParaRPr lang="ru-RU" sz="2000" dirty="0" smtClean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indent="0" algn="ctr"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sz="20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Подтверждение: Приказы, справка о результатах.</a:t>
            </a:r>
            <a:endParaRPr lang="ru-RU" sz="2000" i="1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55341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ospital\Desktop\моя аттес 24\4\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536774" cy="485614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vospital\Desktop\моя аттес 24\4\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2" b="8395"/>
          <a:stretch/>
        </p:blipFill>
        <p:spPr bwMode="auto">
          <a:xfrm>
            <a:off x="4002294" y="1700808"/>
            <a:ext cx="5034202" cy="3518162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546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957316" cy="54425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86" y="749077"/>
            <a:ext cx="3968678" cy="5458148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85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2302820" cy="3167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11" y="2996952"/>
            <a:ext cx="2670249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672"/>
            <a:ext cx="2521793" cy="3468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40968"/>
            <a:ext cx="2509805" cy="345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214"/>
            <a:ext cx="2037174" cy="2801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0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0147" y="4649654"/>
            <a:ext cx="818772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https://ds4sar.schoolrm.ru/sveden/employees/10847/181969/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Google Shape;98;p3"/>
          <p:cNvSpPr txBox="1">
            <a:spLocks noGrp="1"/>
          </p:cNvSpPr>
          <p:nvPr>
            <p:ph type="title"/>
          </p:nvPr>
        </p:nvSpPr>
        <p:spPr>
          <a:xfrm>
            <a:off x="457199" y="338328"/>
            <a:ext cx="8280669" cy="193854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</a:pPr>
            <a:r>
              <a:rPr lang="ru-RU" sz="2800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ru-RU" sz="2800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800" dirty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ru-RU" sz="2800" dirty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200" b="1" i="1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>ПЕРЕДОВОЙ </a:t>
            </a:r>
            <a:r>
              <a:rPr lang="ru-RU" sz="2200" b="1" i="1" dirty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>ПЕДАГОГИЧЕСКИЙ </a:t>
            </a:r>
            <a:r>
              <a:rPr lang="ru-RU" sz="2200" b="1" i="1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>ОПЫТ</a:t>
            </a:r>
            <a:r>
              <a:rPr lang="ru-RU" sz="2400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ru-RU" sz="2400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800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ru-RU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" name="Google Shape;99;p3"/>
          <p:cNvSpPr txBox="1">
            <a:spLocks/>
          </p:cNvSpPr>
          <p:nvPr/>
        </p:nvSpPr>
        <p:spPr>
          <a:xfrm>
            <a:off x="395536" y="2852936"/>
            <a:ext cx="8496944" cy="151216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tx1"/>
                </a:solidFill>
                <a:hlinkClick r:id="rId2"/>
              </a:rPr>
              <a:t>по </a:t>
            </a:r>
            <a:r>
              <a:rPr lang="ru-RU" sz="2000" b="1" i="1" dirty="0">
                <a:solidFill>
                  <a:schemeClr val="tx1"/>
                </a:solidFill>
                <a:hlinkClick r:id="rId2"/>
              </a:rPr>
              <a:t>теме: </a:t>
            </a:r>
            <a:r>
              <a:rPr lang="ru-RU" sz="2000" b="1" i="1" dirty="0" smtClean="0">
                <a:solidFill>
                  <a:schemeClr val="tx1"/>
                </a:solidFill>
                <a:hlinkClick r:id="rId2"/>
              </a:rPr>
              <a:t> «</a:t>
            </a:r>
            <a:r>
              <a:rPr lang="ru-RU" sz="2000" b="1" i="1" dirty="0" err="1">
                <a:solidFill>
                  <a:schemeClr val="tx1"/>
                </a:solidFill>
                <a:hlinkClick r:id="rId2"/>
              </a:rPr>
              <a:t>Здоровьесберегающие</a:t>
            </a:r>
            <a:r>
              <a:rPr lang="ru-RU" sz="2000" b="1" i="1" dirty="0">
                <a:solidFill>
                  <a:schemeClr val="tx1"/>
                </a:solidFill>
                <a:hlinkClick r:id="rId2"/>
              </a:rPr>
              <a:t> технологии в педагогическом процессе современного ДОО»</a:t>
            </a:r>
            <a:r>
              <a:rPr lang="ru-RU" sz="2000" b="1" i="1" dirty="0">
                <a:solidFill>
                  <a:schemeClr val="tx1"/>
                </a:solidFill>
              </a:rPr>
              <a:t> </a:t>
            </a:r>
            <a:endParaRPr lang="ru-RU" sz="2200" b="1" i="1" dirty="0" smtClean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88081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624736" cy="46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887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5;p4"/>
          <p:cNvSpPr txBox="1"/>
          <p:nvPr/>
        </p:nvSpPr>
        <p:spPr>
          <a:xfrm>
            <a:off x="484908" y="554178"/>
            <a:ext cx="8174183" cy="303414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РЕЗУЛЬТАТЫ ЛИЧНОГО </a:t>
            </a: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УЧАСТИЯ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 </a:t>
            </a: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ИННОВАЦИОННОЙ (ЭКСПЕРИМЕНТАЛЬНОЙ) ДЕЯТЕЛЬНОСТИ </a:t>
            </a:r>
            <a:endParaRPr sz="2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" name="Google Shape;105;p4"/>
          <p:cNvSpPr txBox="1"/>
          <p:nvPr/>
        </p:nvSpPr>
        <p:spPr>
          <a:xfrm>
            <a:off x="484908" y="443350"/>
            <a:ext cx="8174183" cy="314497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ОБЕСПЕЧЕНИЕ </a:t>
            </a: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ИНФОРМАЦИОННОЙ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ОТКРЫТОСТИ ДЕЯТЕЛЬНОСТИ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ОБРАЗОВАТЕЛЬНОЙ ОРГАНИЗАЦИИ</a:t>
            </a:r>
            <a:endParaRPr sz="2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Google Shape;104;p4"/>
          <p:cNvSpPr txBox="1">
            <a:spLocks/>
          </p:cNvSpPr>
          <p:nvPr/>
        </p:nvSpPr>
        <p:spPr>
          <a:xfrm>
            <a:off x="484908" y="4223821"/>
            <a:ext cx="8174183" cy="191374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sz="18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Сайт отвечает требованиям, регулярно обновляется</a:t>
            </a:r>
          </a:p>
          <a:p>
            <a:pPr marL="0" indent="0" algn="ctr">
              <a:spcBef>
                <a:spcPts val="0"/>
              </a:spcBef>
              <a:buClr>
                <a:schemeClr val="lt1"/>
              </a:buClr>
              <a:buSzPts val="1920"/>
            </a:pPr>
            <a:endParaRPr lang="ru-RU" sz="1800" dirty="0" smtClean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indent="0" algn="ctr"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sz="18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https://ds4</a:t>
            </a:r>
            <a:r>
              <a:rPr lang="en-US" sz="1800" i="1" dirty="0" err="1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sar</a:t>
            </a:r>
            <a:r>
              <a:rPr lang="ru-RU" sz="18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.schoolrm.ru/</a:t>
            </a:r>
            <a:endParaRPr lang="ru-RU" sz="1800" i="1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06781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34" y="404664"/>
            <a:ext cx="4392488" cy="6041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563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5;p4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19256" cy="16505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НАЛИЧИЕ </a:t>
            </a:r>
            <a:endParaRPr lang="ru-RU" sz="2400" b="1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4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СОБСТВЕННЫХ </a:t>
            </a:r>
            <a:r>
              <a:rPr lang="ru-RU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ПУБЛИКАЦИЙ</a:t>
            </a:r>
          </a:p>
        </p:txBody>
      </p:sp>
      <p:sp>
        <p:nvSpPr>
          <p:cNvPr id="4" name="Google Shape;104;p4"/>
          <p:cNvSpPr txBox="1">
            <a:spLocks/>
          </p:cNvSpPr>
          <p:nvPr/>
        </p:nvSpPr>
        <p:spPr>
          <a:xfrm>
            <a:off x="539552" y="3151108"/>
            <a:ext cx="8136904" cy="191374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Материалы, прошедшие экспертизу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 на сайтах, порталах сети Интернет.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Cambria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Республиканский уровень.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9397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3888432" cy="548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24;p28"/>
          <p:cNvSpPr txBox="1"/>
          <p:nvPr/>
        </p:nvSpPr>
        <p:spPr>
          <a:xfrm>
            <a:off x="135725" y="191595"/>
            <a:ext cx="8874900" cy="57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0" u="none" strike="noStrike" cap="none" dirty="0"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Материалы, прошедшие </a:t>
            </a:r>
            <a:r>
              <a:rPr lang="ru-RU" sz="2000" i="0" u="none" strike="noStrike" cap="none" dirty="0" smtClean="0"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экспертизу на </a:t>
            </a:r>
            <a:r>
              <a:rPr lang="ru-RU" sz="2000" i="0" u="none" strike="noStrike" cap="none" dirty="0"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сайтах, порталах сети Интернет</a:t>
            </a:r>
            <a:endParaRPr sz="2000" i="0" u="none" strike="noStrike" cap="none" dirty="0">
              <a:latin typeface="Cambria" panose="02040503050406030204" pitchFamily="18" charset="0"/>
              <a:ea typeface="Cambria" panose="02040503050406030204" pitchFamily="18" charset="0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54011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53" y="808282"/>
            <a:ext cx="2183474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149" y="836712"/>
            <a:ext cx="2399988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2572655"/>
            <a:ext cx="2893459" cy="41930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12976"/>
            <a:ext cx="2136516" cy="3547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Google Shape;233;p29"/>
          <p:cNvSpPr txBox="1"/>
          <p:nvPr/>
        </p:nvSpPr>
        <p:spPr>
          <a:xfrm>
            <a:off x="562875" y="116632"/>
            <a:ext cx="7982704" cy="57606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000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Республиканский</a:t>
            </a:r>
            <a:r>
              <a:rPr lang="en-US" sz="2000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  </a:t>
            </a:r>
            <a:r>
              <a:rPr lang="ru-RU" sz="2000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уровень</a:t>
            </a:r>
            <a:endParaRPr sz="2000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749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5;p4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363272" cy="208256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Наличие авторских программ, методических пособий, методических рекомендаций</a:t>
            </a:r>
            <a:endParaRPr sz="2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Google Shape;104;p4"/>
          <p:cNvSpPr txBox="1">
            <a:spLocks/>
          </p:cNvSpPr>
          <p:nvPr/>
        </p:nvSpPr>
        <p:spPr>
          <a:xfrm>
            <a:off x="539552" y="3151108"/>
            <a:ext cx="8136904" cy="191374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- Муниципальный уровень.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0191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2592288" cy="3565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682" y="2779446"/>
            <a:ext cx="2664296" cy="36642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2774963" cy="38164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71" y="3284984"/>
            <a:ext cx="2432889" cy="33459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240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1245"/>
            <a:ext cx="4608512" cy="6338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278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5;p4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91264" cy="258661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sp>
        <p:nvSpPr>
          <p:cNvPr id="5" name="Google Shape;104;p4"/>
          <p:cNvSpPr txBox="1">
            <a:spLocks/>
          </p:cNvSpPr>
          <p:nvPr/>
        </p:nvSpPr>
        <p:spPr>
          <a:xfrm>
            <a:off x="539552" y="3717032"/>
            <a:ext cx="8208912" cy="223224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sz="2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- Уровень образовательной организации.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sz="2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- Муниципальный уровень.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sz="2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- Международный уровень.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53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39552" y="476672"/>
            <a:ext cx="828092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Методическое сопровождение материалов деятельности образовательной организации или отдельных педагогов на конференциях, семинарах, конкурсах.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564904"/>
            <a:ext cx="8208912" cy="30963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- Муниципальный уровень.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</a:t>
            </a:r>
            <a:r>
              <a:rPr lang="ru-RU" sz="24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Республиканский Уровень</a:t>
            </a:r>
            <a:br>
              <a:rPr lang="ru-RU" sz="24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4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ru-RU" sz="24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Российский уровень.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- Международный уровень.</a:t>
            </a:r>
            <a:br>
              <a:rPr lang="ru-RU" sz="24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80469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588" y="476672"/>
            <a:ext cx="4359652" cy="59958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63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22" y="980728"/>
            <a:ext cx="3993946" cy="549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993947" cy="549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Google Shape;276;p35"/>
          <p:cNvSpPr txBox="1"/>
          <p:nvPr/>
        </p:nvSpPr>
        <p:spPr>
          <a:xfrm>
            <a:off x="122548" y="189057"/>
            <a:ext cx="8861196" cy="57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orbel"/>
                <a:cs typeface="Corbel"/>
                <a:sym typeface="Corbel"/>
              </a:rPr>
              <a:t>Уровень 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orbel"/>
                <a:cs typeface="Corbel"/>
                <a:sym typeface="Corbel"/>
              </a:rPr>
              <a:t>дошкольной образовательной организации</a:t>
            </a:r>
            <a:endParaRPr sz="2000" i="0" u="none" strike="noStrike" cap="none" dirty="0">
              <a:solidFill>
                <a:schemeClr val="tx1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711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6" y="1052736"/>
            <a:ext cx="4276449" cy="302433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547" y="3140969"/>
            <a:ext cx="4879941" cy="3456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Google Shape;284;g16de9769506_0_33"/>
          <p:cNvSpPr txBox="1"/>
          <p:nvPr/>
        </p:nvSpPr>
        <p:spPr>
          <a:xfrm>
            <a:off x="580658" y="189241"/>
            <a:ext cx="7982700" cy="57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Муниципальный уровень</a:t>
            </a:r>
            <a:endParaRPr sz="2000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857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100687" cy="57989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Google Shape;284;g16de9769506_0_33"/>
          <p:cNvSpPr txBox="1"/>
          <p:nvPr/>
        </p:nvSpPr>
        <p:spPr>
          <a:xfrm>
            <a:off x="580658" y="189241"/>
            <a:ext cx="7982700" cy="57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Международный </a:t>
            </a:r>
            <a:r>
              <a:rPr lang="ru-RU" sz="2000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уровень</a:t>
            </a:r>
            <a:endParaRPr sz="2000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355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5;p4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19256" cy="193854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ПРОВЕДЕНИЕ </a:t>
            </a: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СТАРШИМ ВОСПИТАТЕЛЕМ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ОТКРЫТЫХ </a:t>
            </a: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ЗАНЯТИЙ, </a:t>
            </a:r>
            <a:endParaRPr lang="ru-RU" sz="2200" b="1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МАСТЕР-КЛАССОВ, МЕРОПРИЯТИЙ</a:t>
            </a:r>
            <a:endParaRPr lang="ru-RU" sz="22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Google Shape;104;p4"/>
          <p:cNvSpPr txBox="1">
            <a:spLocks/>
          </p:cNvSpPr>
          <p:nvPr/>
        </p:nvSpPr>
        <p:spPr>
          <a:xfrm>
            <a:off x="539552" y="3501008"/>
            <a:ext cx="8064896" cy="201622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Уровень образовательной организации.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sz="2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-Муниципальный  уровень.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22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810" y="973393"/>
            <a:ext cx="4168694" cy="57332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744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88840"/>
            <a:ext cx="2984395" cy="4104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091" y="1412776"/>
            <a:ext cx="3187106" cy="43832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25386"/>
            <a:ext cx="3089111" cy="42484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Google Shape;337;g16de9769506_0_40"/>
          <p:cNvSpPr txBox="1"/>
          <p:nvPr/>
        </p:nvSpPr>
        <p:spPr>
          <a:xfrm>
            <a:off x="509109" y="194106"/>
            <a:ext cx="7982700" cy="57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У</a:t>
            </a:r>
            <a:r>
              <a:rPr lang="ru-RU" sz="2000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ровень дошкольной образовательной организации</a:t>
            </a:r>
            <a:endParaRPr sz="2000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965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77" y="875884"/>
            <a:ext cx="2694472" cy="3705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05849"/>
            <a:ext cx="3035319" cy="4174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3" y="548680"/>
            <a:ext cx="2722605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004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ospital\AppData\Local\Packages\Microsoft.Windows.Photos_8wekyb3d8bbwe\TempState\ShareServiceTempFolder\IMG_1086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r="4172"/>
          <a:stretch/>
        </p:blipFill>
        <p:spPr bwMode="auto">
          <a:xfrm>
            <a:off x="259305" y="1052736"/>
            <a:ext cx="4614223" cy="4756336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vospital\AppData\Local\Packages\Microsoft.Windows.Photos_8wekyb3d8bbwe\TempState\ShareServiceTempFolder\IMG_108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04" y="1556792"/>
            <a:ext cx="3874935" cy="5049916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37;g16de9769506_0_40"/>
          <p:cNvSpPr txBox="1"/>
          <p:nvPr/>
        </p:nvSpPr>
        <p:spPr>
          <a:xfrm>
            <a:off x="509108" y="194106"/>
            <a:ext cx="8311363" cy="57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Муниципальный </a:t>
            </a:r>
            <a:r>
              <a:rPr lang="ru-RU" sz="2000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уровень</a:t>
            </a:r>
            <a:endParaRPr sz="2000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58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vospital\AppData\Local\Packages\Microsoft.Windows.Photos_8wekyb3d8bbwe\TempState\ShareServiceTempFolder\IMG_109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8163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vospital\AppData\Local\Packages\Microsoft.Windows.Photos_8wekyb3d8bbwe\TempState\ShareServiceTempFolder\IMG_108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968552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28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1700808"/>
            <a:ext cx="3600400" cy="4896544"/>
          </a:xfrm>
          <a:prstGeom prst="rect">
            <a:avLst/>
          </a:prstGeom>
        </p:spPr>
      </p:pic>
      <p:sp>
        <p:nvSpPr>
          <p:cNvPr id="7" name="Google Shape;110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b="1" i="1" u="none" strike="noStrike" cap="none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Методическое сопровождение на муниципальном уровне</a:t>
            </a:r>
            <a:endParaRPr sz="2000" b="1" i="1" u="none" strike="noStrike" cap="none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r="3046"/>
          <a:stretch/>
        </p:blipFill>
        <p:spPr>
          <a:xfrm>
            <a:off x="4499992" y="1736811"/>
            <a:ext cx="3960440" cy="4860541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053225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5;p4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19256" cy="150649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ЭКСПЕРТНАЯ ДЕЯТЕЛЬНОСТЬ</a:t>
            </a:r>
          </a:p>
        </p:txBody>
      </p:sp>
      <p:sp>
        <p:nvSpPr>
          <p:cNvPr id="5" name="Google Shape;104;p4"/>
          <p:cNvSpPr txBox="1">
            <a:spLocks/>
          </p:cNvSpPr>
          <p:nvPr/>
        </p:nvSpPr>
        <p:spPr>
          <a:xfrm>
            <a:off x="539552" y="3068960"/>
            <a:ext cx="7992888" cy="194421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- Член экспертной группы на муниципальной уровне.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8906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953081" cy="54366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67" y="808541"/>
            <a:ext cx="4085974" cy="541040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89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5;p4"/>
          <p:cNvSpPr txBox="1"/>
          <p:nvPr/>
        </p:nvSpPr>
        <p:spPr>
          <a:xfrm>
            <a:off x="484908" y="443351"/>
            <a:ext cx="8174183" cy="320039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ОБЩЕСТВЕННО-ПЕДАГОГИЧЕСКАЯ </a:t>
            </a:r>
            <a:endParaRPr lang="ru-RU" sz="2400" b="1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4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АКТИВНОСТЬ</a:t>
            </a:r>
            <a:endParaRPr lang="ru-RU" sz="2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" name="Google Shape;104;p4"/>
          <p:cNvSpPr txBox="1">
            <a:spLocks/>
          </p:cNvSpPr>
          <p:nvPr/>
        </p:nvSpPr>
        <p:spPr>
          <a:xfrm>
            <a:off x="488159" y="4077072"/>
            <a:ext cx="8174183" cy="1800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-Член педагогических интернет сообществ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- Член жюри на муниципальном уровне.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endParaRPr lang="ru-RU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36173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2159" r="2456"/>
          <a:stretch/>
        </p:blipFill>
        <p:spPr bwMode="auto">
          <a:xfrm>
            <a:off x="539552" y="1005195"/>
            <a:ext cx="3684896" cy="53761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t="1795" b="2043"/>
          <a:stretch/>
        </p:blipFill>
        <p:spPr bwMode="auto">
          <a:xfrm>
            <a:off x="4716016" y="1005195"/>
            <a:ext cx="3947952" cy="53761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Google Shape;337;g16de9769506_0_40"/>
          <p:cNvSpPr txBox="1"/>
          <p:nvPr/>
        </p:nvSpPr>
        <p:spPr>
          <a:xfrm>
            <a:off x="509108" y="194106"/>
            <a:ext cx="8311363" cy="57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Член педагогических интернет  сообществ</a:t>
            </a:r>
            <a:endParaRPr sz="2000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551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17508"/>
            <a:ext cx="3111921" cy="42798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33194"/>
            <a:ext cx="2876484" cy="395604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52468"/>
            <a:ext cx="3004942" cy="413271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Google Shape;337;g16de9769506_0_40"/>
          <p:cNvSpPr txBox="1"/>
          <p:nvPr/>
        </p:nvSpPr>
        <p:spPr>
          <a:xfrm>
            <a:off x="509108" y="194106"/>
            <a:ext cx="8311363" cy="57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Член жюри на муниципальный </a:t>
            </a:r>
            <a:r>
              <a:rPr lang="ru-RU" sz="2000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уровень</a:t>
            </a:r>
            <a:endParaRPr sz="2000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4841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5;p4"/>
          <p:cNvSpPr txBox="1"/>
          <p:nvPr/>
        </p:nvSpPr>
        <p:spPr>
          <a:xfrm>
            <a:off x="484908" y="498763"/>
            <a:ext cx="8174183" cy="30895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4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ЛИЧНОЕ УЧАСТИЕ </a:t>
            </a:r>
          </a:p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4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 ПРОФЕССИОНАЛЬНЫХ КОНКУРСАХ</a:t>
            </a:r>
            <a:endParaRPr sz="24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Google Shape;104;p4"/>
          <p:cNvSpPr txBox="1">
            <a:spLocks/>
          </p:cNvSpPr>
          <p:nvPr/>
        </p:nvSpPr>
        <p:spPr>
          <a:xfrm>
            <a:off x="512079" y="4112986"/>
            <a:ext cx="8147012" cy="191374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vert="horz" wrap="square" lIns="91425" tIns="45700" rIns="91425" bIns="45700" rtlCol="0" anchor="t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- Призовое место в конкурсе на портале сети Интернет. 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Cambria"/>
              </a:rPr>
              <a:t>-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Призовое место в очном конкурсе муниципального уровня.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726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176464" cy="5734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2611"/>
            <a:ext cx="4061543" cy="5744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6323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5;p4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19256" cy="17225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4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НАГРАДЫ И ПООЩРЕНИЯ</a:t>
            </a:r>
            <a:endParaRPr sz="24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Google Shape;104;p4"/>
          <p:cNvSpPr txBox="1">
            <a:spLocks/>
          </p:cNvSpPr>
          <p:nvPr/>
        </p:nvSpPr>
        <p:spPr>
          <a:xfrm>
            <a:off x="539552" y="3128912"/>
            <a:ext cx="8064896" cy="191374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- Поощрение муниципального уровня.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None/>
            </a:pP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sym typeface="Cambria"/>
              </a:rPr>
              <a:t>-  Поощрение республиканского уровня</a:t>
            </a:r>
            <a:endParaRPr lang="ru-RU" sz="2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0434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874476" cy="5328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803" y="1006752"/>
            <a:ext cx="3855554" cy="5302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Google Shape;337;g16de9769506_0_40"/>
          <p:cNvSpPr txBox="1"/>
          <p:nvPr/>
        </p:nvSpPr>
        <p:spPr>
          <a:xfrm>
            <a:off x="509108" y="194106"/>
            <a:ext cx="8311363" cy="57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b="1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Муниципальный </a:t>
            </a:r>
            <a:r>
              <a:rPr lang="ru-RU" sz="20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уровень</a:t>
            </a:r>
            <a:endParaRPr sz="2000" b="1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359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977484"/>
            <a:ext cx="3867238" cy="531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7484"/>
            <a:ext cx="3672408" cy="5231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Google Shape;337;g16de9769506_0_40"/>
          <p:cNvSpPr txBox="1"/>
          <p:nvPr/>
        </p:nvSpPr>
        <p:spPr>
          <a:xfrm>
            <a:off x="509108" y="194106"/>
            <a:ext cx="8311363" cy="57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b="1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Республиканский </a:t>
            </a:r>
            <a:r>
              <a:rPr lang="ru-RU" sz="20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уровень</a:t>
            </a:r>
            <a:endParaRPr sz="2000" b="1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65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ospital\AppData\Local\Packages\Microsoft.Windows.Photos_8wekyb3d8bbwe\TempState\ShareServiceTempFolder\Рисунок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20403"/>
            <a:ext cx="3312368" cy="4672668"/>
          </a:xfrm>
          <a:prstGeom prst="rect">
            <a:avLst/>
          </a:prstGeom>
          <a:noFill/>
          <a:ln w="127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5077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38328"/>
            <a:ext cx="8363272" cy="6043000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Спасибо за внимание</a:t>
            </a:r>
            <a:endParaRPr lang="ru-RU" sz="8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07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9"/>
          <p:cNvSpPr txBox="1"/>
          <p:nvPr/>
        </p:nvSpPr>
        <p:spPr>
          <a:xfrm>
            <a:off x="184727" y="194116"/>
            <a:ext cx="8765309" cy="57606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vert="horz" wrap="square" lIns="91425" tIns="45700" rIns="91425" bIns="45700" rtlCol="0" anchor="ctr" anchorCtr="0">
            <a:normAutofit/>
          </a:bodyPr>
          <a:lstStyle>
            <a:lvl1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  <a:defRPr sz="2000" b="1" i="1" u="none" strike="noStrike" cap="none">
                <a:latin typeface="Cambria"/>
                <a:ea typeface="Cambria"/>
                <a:cs typeface="Cambri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>
                <a:sym typeface="Cambria"/>
              </a:rPr>
              <a:t>Методическое сопровождение на республиканском уровне</a:t>
            </a:r>
            <a:endParaRPr dirty="0">
              <a:sym typeface="Cambria"/>
            </a:endParaRPr>
          </a:p>
        </p:txBody>
      </p:sp>
      <p:pic>
        <p:nvPicPr>
          <p:cNvPr id="3" name="Рисунок 2" descr="k1nl-Sz7Y4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74465"/>
            <a:ext cx="3600400" cy="48743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6224"/>
            <a:ext cx="3581068" cy="4925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41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ья Николаевна\Desktop\грамоты\fWA7tKMkwr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556792"/>
            <a:ext cx="3272729" cy="483688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7" name="Google Shape;126;p10"/>
          <p:cNvSpPr txBox="1"/>
          <p:nvPr/>
        </p:nvSpPr>
        <p:spPr>
          <a:xfrm>
            <a:off x="210469" y="260648"/>
            <a:ext cx="8765309" cy="57606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vert="horz" wrap="square" lIns="91425" tIns="45700" rIns="91425" bIns="45700" rtlCol="0" anchor="ctr" anchorCtr="0">
            <a:normAutofit/>
          </a:bodyPr>
          <a:lstStyle>
            <a:lvl1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  <a:defRPr sz="2000" b="1" i="1" u="none" strike="noStrike" cap="none">
                <a:latin typeface="Cambria"/>
                <a:ea typeface="Cambria"/>
                <a:cs typeface="Cambri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>
                <a:sym typeface="Cambria"/>
              </a:rPr>
              <a:t>Методическое сопровождение на российском уровне</a:t>
            </a:r>
            <a:endParaRPr dirty="0"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9682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4864"/>
            <a:ext cx="3168352" cy="388994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41" y="2780928"/>
            <a:ext cx="2659858" cy="3761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2592288" cy="367240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8" name="Google Shape;133;p12"/>
          <p:cNvSpPr txBox="1"/>
          <p:nvPr/>
        </p:nvSpPr>
        <p:spPr>
          <a:xfrm>
            <a:off x="283771" y="333085"/>
            <a:ext cx="8765309" cy="57606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vert="horz" wrap="square" lIns="91425" tIns="45700" rIns="91425" bIns="45700" rtlCol="0" anchor="ctr" anchorCtr="0">
            <a:normAutofit/>
          </a:bodyPr>
          <a:lstStyle>
            <a:lvl1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  <a:defRPr sz="2000" b="1" i="1" u="none" strike="noStrike" cap="none">
                <a:latin typeface="Cambria"/>
                <a:ea typeface="Cambria"/>
                <a:cs typeface="Cambri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>
                <a:sym typeface="Cambria"/>
              </a:rPr>
              <a:t>Методическое сопровождение на международном уровне</a:t>
            </a:r>
            <a:endParaRPr dirty="0"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6984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5;p4"/>
          <p:cNvSpPr txBox="1"/>
          <p:nvPr/>
        </p:nvSpPr>
        <p:spPr>
          <a:xfrm>
            <a:off x="481262" y="476672"/>
            <a:ext cx="8174183" cy="307571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ЭФФЕКТИВНОСТЬ ДЕЯТЕЛЬНОСТИ </a:t>
            </a:r>
            <a:endParaRPr lang="ru-RU" sz="2200" b="1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ПО </a:t>
            </a: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АТТЕСТАЦИИ ПЕДАГОГОВ </a:t>
            </a:r>
            <a:endParaRPr lang="ru-RU" sz="2200" b="1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 </a:t>
            </a: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КВАЛИФИКАЦИОННЫЕ КАТЕГОРИИ</a:t>
            </a:r>
          </a:p>
        </p:txBody>
      </p:sp>
      <p:sp>
        <p:nvSpPr>
          <p:cNvPr id="3" name="Google Shape;104;p4"/>
          <p:cNvSpPr txBox="1">
            <a:spLocks/>
          </p:cNvSpPr>
          <p:nvPr/>
        </p:nvSpPr>
        <p:spPr>
          <a:xfrm>
            <a:off x="484907" y="3861048"/>
            <a:ext cx="8174183" cy="191374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sz="2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Количество поданных заявлений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sz="2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соответствует количеству аттестованных педагогов.</a:t>
            </a:r>
          </a:p>
          <a:p>
            <a:pPr marL="342900" indent="-34290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Font typeface="Noto Sans Symbols"/>
              <a:buChar char="⮚"/>
            </a:pPr>
            <a:endParaRPr lang="ru-RU" sz="2000" dirty="0" smtClean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sz="2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     </a:t>
            </a:r>
            <a:r>
              <a:rPr lang="ru-RU" sz="20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Подтверждение: Справка ДОО.</a:t>
            </a:r>
            <a:endParaRPr lang="ru-RU" sz="2000" i="1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586675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898</TotalTime>
  <Words>448</Words>
  <Application>Microsoft Office PowerPoint</Application>
  <PresentationFormat>Экран (4:3)</PresentationFormat>
  <Paragraphs>91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Волна</vt:lpstr>
      <vt:lpstr>Презентация PowerPoint</vt:lpstr>
      <vt:lpstr>  ПЕРЕДОВОЙ ПЕДАГОГИЧЕСКИЙ ОПЫТ  </vt:lpstr>
      <vt:lpstr>- Муниципальный уровень. -Республиканский Уровень - Российский уровень. - Международный уровень. </vt:lpstr>
      <vt:lpstr>Методическое сопровождение на муниципальном уровне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ЛИЧНОГО УЧАСТИЯ 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 СОБСТВЕННЫХ ПУБЛИКАЦИЙ</vt:lpstr>
      <vt:lpstr>Презентация PowerPoint</vt:lpstr>
      <vt:lpstr>Презентация PowerPoint</vt:lpstr>
      <vt:lpstr>Наличие авторских программ, методических пособий, методических рекомендаций</vt:lpstr>
      <vt:lpstr>Презентация PowerPoint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СТАРШИМ ВОСПИТАТЕЛЕМ ОТКРЫТЫХ ЗАНЯТИЙ, 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СтВоспитатель</dc:creator>
  <cp:lastModifiedBy>СтВоспитатель</cp:lastModifiedBy>
  <cp:revision>46</cp:revision>
  <dcterms:created xsi:type="dcterms:W3CDTF">2023-12-25T11:16:43Z</dcterms:created>
  <dcterms:modified xsi:type="dcterms:W3CDTF">2024-02-09T10:44:54Z</dcterms:modified>
</cp:coreProperties>
</file>