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6" r:id="rId1"/>
  </p:sldMasterIdLst>
  <p:notesMasterIdLst>
    <p:notesMasterId r:id="rId52"/>
  </p:notesMasterIdLst>
  <p:sldIdLst>
    <p:sldId id="335" r:id="rId2"/>
    <p:sldId id="444" r:id="rId3"/>
    <p:sldId id="357" r:id="rId4"/>
    <p:sldId id="409" r:id="rId5"/>
    <p:sldId id="350" r:id="rId6"/>
    <p:sldId id="262" r:id="rId7"/>
    <p:sldId id="423" r:id="rId8"/>
    <p:sldId id="264" r:id="rId9"/>
    <p:sldId id="424" r:id="rId10"/>
    <p:sldId id="456" r:id="rId11"/>
    <p:sldId id="457" r:id="rId12"/>
    <p:sldId id="406" r:id="rId13"/>
    <p:sldId id="497" r:id="rId14"/>
    <p:sldId id="400" r:id="rId15"/>
    <p:sldId id="270" r:id="rId16"/>
    <p:sldId id="493" r:id="rId17"/>
    <p:sldId id="498" r:id="rId18"/>
    <p:sldId id="452" r:id="rId19"/>
    <p:sldId id="410" r:id="rId20"/>
    <p:sldId id="421" r:id="rId21"/>
    <p:sldId id="411" r:id="rId22"/>
    <p:sldId id="454" r:id="rId23"/>
    <p:sldId id="494" r:id="rId24"/>
    <p:sldId id="495" r:id="rId25"/>
    <p:sldId id="504" r:id="rId26"/>
    <p:sldId id="505" r:id="rId27"/>
    <p:sldId id="496" r:id="rId28"/>
    <p:sldId id="311" r:id="rId29"/>
    <p:sldId id="484" r:id="rId30"/>
    <p:sldId id="492" r:id="rId31"/>
    <p:sldId id="490" r:id="rId32"/>
    <p:sldId id="485" r:id="rId33"/>
    <p:sldId id="486" r:id="rId34"/>
    <p:sldId id="491" r:id="rId35"/>
    <p:sldId id="487" r:id="rId36"/>
    <p:sldId id="499" r:id="rId37"/>
    <p:sldId id="434" r:id="rId38"/>
    <p:sldId id="275" r:id="rId39"/>
    <p:sldId id="458" r:id="rId40"/>
    <p:sldId id="343" r:id="rId41"/>
    <p:sldId id="407" r:id="rId42"/>
    <p:sldId id="451" r:id="rId43"/>
    <p:sldId id="372" r:id="rId44"/>
    <p:sldId id="506" r:id="rId45"/>
    <p:sldId id="447" r:id="rId46"/>
    <p:sldId id="500" r:id="rId47"/>
    <p:sldId id="501" r:id="rId48"/>
    <p:sldId id="502" r:id="rId49"/>
    <p:sldId id="503" r:id="rId50"/>
    <p:sldId id="430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B1"/>
    <a:srgbClr val="A50021"/>
    <a:srgbClr val="00FF00"/>
    <a:srgbClr val="FF0066"/>
    <a:srgbClr val="481224"/>
    <a:srgbClr val="000066"/>
    <a:srgbClr val="0F0F59"/>
    <a:srgbClr val="660033"/>
    <a:srgbClr val="80008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609" autoAdjust="0"/>
  </p:normalViewPr>
  <p:slideViewPr>
    <p:cSldViewPr>
      <p:cViewPr varScale="1">
        <p:scale>
          <a:sx n="99" d="100"/>
          <a:sy n="99" d="100"/>
        </p:scale>
        <p:origin x="3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7B8CF-DC74-4C50-8613-BB0800188671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ED597-4682-4C7C-8F0D-5F32AEA7CA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09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7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94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0116C-B148-4E22-BCB0-EA28D0BBD511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578DB-C06C-4FEF-B7A0-317615AF4E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FD7F78-567B-452E-8BD3-AF26FEDC2D4F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C2461-C1B5-47D7-A49A-BF7D9F4FC8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9C1A7-01C3-4A13-939B-797E88B689DE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82BB7-AAB0-499E-9E2A-039B679EF8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9F9300-93A3-4E97-AA22-276D0FD35084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6E7B3-4323-4528-8E24-ECCDC35A9A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46E68-EBF6-44E1-AC44-7B538EA33963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61CC6-FC03-4E70-903D-24E7B4DF4F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14C50-7887-4753-BE43-7A352B41C80C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B197-4C6A-48E2-A53E-9BEBD6492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02AF9-5B4E-412E-9977-5A044AB31285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285D1-64D1-492F-9EE4-2BFFD5BF8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3DBD9-17FC-45EE-A57C-869ADD6F6CE1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E89C4-ECA3-4D9E-8295-0A3AD62385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EE1390-C24E-4F4B-94B0-FE624B2706F0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33ACB-57CB-4909-9F2A-47FAC171E3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D72525-21AE-44BD-9CEF-8A7E53EE7EF0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C3763-3260-43CB-8228-E050303DAE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3B0B4-B573-42A7-8740-559B0F4BA2A5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846171B0-3CF5-43F2-A758-7FC133123A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AE3348A-DC81-444D-B10D-A90906462812}" type="datetimeFigureOut">
              <a:rPr lang="ru-RU" smtClean="0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135EA93-782F-41CE-85BF-DD6481CA5F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1142976" y="214290"/>
            <a:ext cx="7543824" cy="6110310"/>
          </a:xfrm>
          <a:ln>
            <a:gradFill>
              <a:gsLst>
                <a:gs pos="0">
                  <a:srgbClr val="825600"/>
                </a:gs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8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spcBef>
                <a:spcPct val="0"/>
              </a:spcBef>
              <a:buNone/>
            </a:pP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Комаровой Людмилы Сергеевны</a:t>
            </a:r>
          </a:p>
          <a:p>
            <a:pPr algn="ctr">
              <a:spcBef>
                <a:spcPct val="0"/>
              </a:spcBef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тренера – преподавателя 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лыжным гонкам</a:t>
            </a:r>
            <a:b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Муниципального учреждения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дополнительного образования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«Детско – юношеская 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спортивная 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школа №1»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г.о. Саранск</a:t>
            </a:r>
          </a:p>
          <a:p>
            <a:pPr algn="ctr"/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A500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57166"/>
            <a:ext cx="4429156" cy="607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18" y="500043"/>
            <a:ext cx="3877142" cy="535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2359" y="500042"/>
            <a:ext cx="3645855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0331" y="3244334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02" y="500042"/>
            <a:ext cx="4175860" cy="574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1492" y="500042"/>
            <a:ext cx="420772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116632"/>
            <a:ext cx="4986570" cy="674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64" y="305219"/>
            <a:ext cx="8323754" cy="60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80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6" y="1857364"/>
            <a:ext cx="6786610" cy="3877985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Спортсмены  выполнили</a:t>
            </a:r>
            <a:r>
              <a:rPr lang="ru-RU" sz="20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юношеский разряд:    4 человек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юношеский разряд: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5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юношеский разряд: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спортивный разряд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 человека</a:t>
            </a:r>
            <a:endParaRPr lang="ru-RU" sz="2200" b="1" dirty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000" b="1" u="sng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072362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Выполнение </a:t>
            </a: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воспитанниками требований для присвоения спортивных званий и разрядов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28604"/>
            <a:ext cx="4286280" cy="589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4482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500042"/>
            <a:ext cx="3792145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500042"/>
            <a:ext cx="3778854" cy="519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44824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2"/>
            <a:ext cx="4623980" cy="63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072362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мастер-классов, мероприятий</a:t>
            </a: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1428736"/>
            <a:ext cx="7143800" cy="2846933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 уровне образовательной организации</a:t>
            </a:r>
            <a:endParaRPr lang="ru-RU" sz="2200" b="1" u="sng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Провела мастер-класс для тренеров-преподавателей ДЮСШ №1 по теме: «Изучение и совершенствование горнолыжной техники для юных лыжников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14.02.2020г.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1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Содержимое 2"/>
          <p:cNvSpPr txBox="1">
            <a:spLocks/>
          </p:cNvSpPr>
          <p:nvPr/>
        </p:nvSpPr>
        <p:spPr>
          <a:xfrm>
            <a:off x="957266" y="319086"/>
            <a:ext cx="7543824" cy="6110310"/>
          </a:xfrm>
          <a:prstGeom prst="rect">
            <a:avLst/>
          </a:prstGeom>
          <a:ln>
            <a:gradFill>
              <a:gsLst>
                <a:gs pos="0">
                  <a:srgbClr val="825600"/>
                </a:gs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txBody>
          <a:bodyPr vert="horz">
            <a:normAutofit/>
          </a:bodyPr>
          <a:lstStyle/>
          <a:p>
            <a:pPr>
              <a:buClrTx/>
              <a:buFont typeface="Wingdings" pitchFamily="2" charset="2"/>
              <a:buChar char="v"/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Высшее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ФГБОУ ВПО «МГПИ им. М. Е.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 факультет «Физическая культура» дата выдачи  15.07.1988 года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32 года</a:t>
            </a:r>
          </a:p>
          <a:p>
            <a:pPr>
              <a:buClrTx/>
              <a:buNone/>
            </a:pPr>
            <a:endParaRPr lang="ru-RU" sz="20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Общий стаж работы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40 лет</a:t>
            </a: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</a:pPr>
            <a: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Высшая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категория</a:t>
            </a:r>
          </a:p>
          <a:p>
            <a:pPr>
              <a:buClrTx/>
              <a:buNone/>
            </a:pPr>
            <a:endParaRPr lang="ru-RU" sz="20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2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22.12.2015г.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A500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14290"/>
            <a:ext cx="4643470" cy="638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7215238" cy="92869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8.Выступления  на заседаниях методических советов, конференциях, педагогических чтениях, семинарах, секциях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1538" y="1714488"/>
            <a:ext cx="7215238" cy="4143404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Font typeface="Wingdings 2" pitchFamily="18" charset="2"/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республиканском уровне</a:t>
            </a:r>
            <a:r>
              <a:rPr lang="ru-RU" sz="22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2" pitchFamily="18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Является судьей первой категории, обслуживает соревнования республиканского и Всероссийского уровня по лыжным гонкам, биатлону, легкой атлетике, ГТО.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908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4102449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28604"/>
            <a:ext cx="4143404" cy="581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200500" cy="578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500042"/>
            <a:ext cx="425587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821803"/>
            <a:ext cx="3918310" cy="539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851512"/>
            <a:ext cx="4000528" cy="550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287543" cy="60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1122" y="357166"/>
            <a:ext cx="4307125" cy="608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4095453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7166"/>
            <a:ext cx="4090861" cy="577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00438"/>
            <a:ext cx="351697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28604"/>
            <a:ext cx="4171928" cy="288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8604"/>
            <a:ext cx="3929090" cy="283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358114" cy="85725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9.Результаты участия воспитанников в официальных соревнованиях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57158" y="1196752"/>
            <a:ext cx="8572560" cy="4303950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000" b="1" u="sng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2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 РОССИЙСКОМ УРОВНЕ:</a:t>
            </a:r>
          </a:p>
          <a:p>
            <a:pPr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СУНЯЙКИН ВАДИМ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Всероссийских соревнованиях по лыжным гонкам в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г.Пенза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2020г.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 РЕСПУБЛИКАНСКОМ УРОВНЕ: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СУНЯЙКИН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ВАДИМ 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республиканских с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оревнованиях по лыжным гонкам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.; 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республиканских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соревнованиях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гонкам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2020г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республиканских </a:t>
            </a:r>
            <a:endPara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соревнованиях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гонкам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2019г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республиканских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соревнованиях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гонкам в честь </a:t>
            </a:r>
            <a:endParaRPr lang="ru-RU" sz="19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памяти 2019г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Первенстве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Республики Мордовия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лыжероллерам 2019г.;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endPara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республиканских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соревнованиях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гонкам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2018г.;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республиканских соревнованиях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19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лыжным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гонкам </a:t>
            </a:r>
            <a:r>
              <a:rPr lang="en-US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2018г;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республиканских соревнованиях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гонкам 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2019г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just">
              <a:buNone/>
            </a:pPr>
            <a:endParaRPr lang="ru-RU" sz="19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САФОНКИН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ВАДИМ 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республиканских соревнованиях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гонкам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2019г.;</a:t>
            </a:r>
          </a:p>
          <a:p>
            <a:pPr algn="just">
              <a:buNone/>
            </a:pP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республиканских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соревнованиях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гонкам  2019г.</a:t>
            </a:r>
          </a:p>
          <a:p>
            <a:pPr algn="just">
              <a:buNone/>
            </a:pPr>
            <a:endParaRPr lang="ru-RU" sz="19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КИЯЕВА АЛИСА – </a:t>
            </a:r>
            <a:r>
              <a:rPr lang="en-US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республиканских соревнованиях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2018г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ru-RU" sz="1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ШУВАЛОВ АНДРЕЙ – 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республиканских соревнованиях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лыжным гонкам, 2019г.</a:t>
            </a:r>
          </a:p>
          <a:p>
            <a:pPr algn="just">
              <a:buNone/>
            </a:pPr>
            <a:endParaRPr lang="ru-RU" sz="3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38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1933" y="0"/>
            <a:ext cx="46920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0"/>
            <a:ext cx="48538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43733" cy="684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0164" y="0"/>
            <a:ext cx="48538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426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0"/>
            <a:ext cx="4857752" cy="686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46434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0164" y="0"/>
            <a:ext cx="48538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0165" y="0"/>
            <a:ext cx="48538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-1"/>
            <a:ext cx="4643438" cy="67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4435002" cy="609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286280" cy="609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000924" cy="107157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10.Система взаимодействия с родителями воспитанников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96752"/>
            <a:ext cx="7920880" cy="3888432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Родительские собрания (сентябрь, декабрь, февраль, май)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85728"/>
            <a:ext cx="4500594" cy="618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4160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85728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2.Степень обеспечения повышения уровня подготовленности воспитанников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4260" y="1428736"/>
            <a:ext cx="379641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916439"/>
            <a:ext cx="3357586" cy="244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3" y="1428736"/>
            <a:ext cx="357190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84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142976" y="260647"/>
            <a:ext cx="7286676" cy="8823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11.Наличие публикаций, авторских программ, методических пособий, методических рекомендаций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540692" y="1412776"/>
            <a:ext cx="8135764" cy="5112568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Разработано методическое пособие «Методика начального обучения технике передвижения на лыжах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муниципальных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учреждениях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спортивной направленности».</a:t>
            </a:r>
          </a:p>
          <a:p>
            <a:pPr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Утверждено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ФГБОУ ВПО «МГПИ им. М. Е.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факультет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«Физическая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культура»</a:t>
            </a: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Мамаев А.Р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кандидат педагогических наук,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старший  преподаватель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30.09.2020г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 2" pitchFamily="18" charset="2"/>
              <a:buNone/>
            </a:pPr>
            <a:endParaRPr lang="ru-RU" sz="2800" dirty="0">
              <a:solidFill>
                <a:srgbClr val="0070C0"/>
              </a:solidFill>
            </a:endParaRPr>
          </a:p>
          <a:p>
            <a:pPr algn="just">
              <a:buNone/>
            </a:pPr>
            <a:endParaRPr lang="ru-RU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4439226" cy="627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9" y="357166"/>
            <a:ext cx="428628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85728"/>
            <a:ext cx="4572033" cy="628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072362" cy="4069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14.Награды и поощрения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071546"/>
            <a:ext cx="8064896" cy="5286412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r>
              <a:rPr lang="ru-RU" sz="2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Tx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Награждена Почетной грамотой Правительства Республики Мордовия за многолетний добросовестный труд и достигнутые успехи в профессиональной деятельности 2015 г.</a:t>
            </a:r>
          </a:p>
          <a:p>
            <a:pPr marL="0" indent="0">
              <a:lnSpc>
                <a:spcPct val="150000"/>
              </a:lnSpc>
              <a:buClrTx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Благодарностью Главы Республики Мордовия за большой личный вклад в подготовку и успешное проведение выборов в Государственную Думу РФ 2016г.</a:t>
            </a:r>
          </a:p>
          <a:p>
            <a:pPr marL="0" indent="0">
              <a:lnSpc>
                <a:spcPct val="150000"/>
              </a:lnSpc>
              <a:buClrTx/>
            </a:pPr>
            <a:r>
              <a:rPr lang="ru-RU" sz="22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endParaRPr lang="ru-RU" sz="2200" b="1" u="sng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Tx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Награждена Почетной грамотой 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Зам.Главы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Администрации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.Саранск за большой вклад в развитие и популяризацию физической культуры и спорта в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г.о.Саранск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ClrTx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Благодарность Администрации МУ ДО «ДЮСШ №1» за многолетний добросовестный труд и высокое педагогическое мастерство</a:t>
            </a:r>
          </a:p>
          <a:p>
            <a:pPr marL="0" indent="0">
              <a:lnSpc>
                <a:spcPct val="150000"/>
              </a:lnSpc>
              <a:buClrTx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Награждена Грамотой от городской организации профсоюза работников народного образования и науки РФ за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место в соревнованиях по лыжным гонкам среди женщин в рамках Спартакиады 2015-2016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ClrTx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Награждена Грамотой от городской организации профсоюза работников народного образования и науки РФ за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место в соревнованиях по лыжным гонкам среди женщин в рамках Спартакиады 201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-201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ClrTx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Награждена Грамотой от городской организации профсоюза работников народного образования и науки РФ за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место в соревнованиях по лыжным гонкам среди женщин в рамках Спартакиады 201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-201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ClrTx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Награждена Грамотой от Федерации ЛГ за активное участие в подготовке и проведении  всероссийских и республиканских соревнований по лыжным гонкам</a:t>
            </a:r>
          </a:p>
          <a:p>
            <a:pPr marL="0" indent="0">
              <a:lnSpc>
                <a:spcPct val="150000"/>
              </a:lnSpc>
              <a:buClrTx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Награждена  Грамотой от МРОБ Фонда за добросовестный труд, активное участие в судействе, организации и проведении спортивных мероприятий </a:t>
            </a:r>
          </a:p>
          <a:p>
            <a:pPr marL="0" indent="0">
              <a:lnSpc>
                <a:spcPct val="150000"/>
              </a:lnSpc>
              <a:buClrTx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Награждена Почетной грамотой в честь 80-летия спортивного общества «Спартак» и за большой личный вклад в развитие физической культуры и спорта спартаковского движения</a:t>
            </a:r>
          </a:p>
          <a:p>
            <a:pPr marL="0" indent="0">
              <a:lnSpc>
                <a:spcPct val="150000"/>
              </a:lnSpc>
              <a:buClrTx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Награждена Грамотой Администрации детского спортивного лагеря за подготовку подрастающего поколения  к дальнейшим  спортивным успехам</a:t>
            </a:r>
          </a:p>
          <a:p>
            <a:pPr marL="0" indent="0">
              <a:lnSpc>
                <a:spcPct val="150000"/>
              </a:lnSpc>
              <a:buClrTx/>
            </a:pP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Tx/>
            </a:pP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Tx/>
              <a:buNone/>
            </a:pP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Tx/>
            </a:pP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Tx/>
            </a:pPr>
            <a:endParaRPr lang="ru-RU" sz="2200" b="1" u="sng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Tx/>
            </a:pPr>
            <a:endParaRPr lang="ru-RU" sz="2200" b="1" u="sng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om\Desktop\МамаННН\Комарова\Комарова\грамота Сушк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42852"/>
            <a:ext cx="5011424" cy="647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4139122" cy="584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6300" y="290492"/>
            <a:ext cx="4119550" cy="58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57166"/>
            <a:ext cx="4287543" cy="60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4287543" cy="60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24713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0628" y="357166"/>
            <a:ext cx="4272212" cy="603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4145997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66"/>
            <a:ext cx="4138143" cy="584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4000528" cy="565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500042"/>
            <a:ext cx="4000528" cy="565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88583"/>
            <a:ext cx="4286280" cy="597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9528" y="1785926"/>
            <a:ext cx="74615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249977" y="188640"/>
            <a:ext cx="8785225" cy="6335712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3.Сохранность контингента воспитанников на этапах спортивной подготовки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107026"/>
              </p:ext>
            </p:extLst>
          </p:nvPr>
        </p:nvGraphicFramePr>
        <p:xfrm>
          <a:off x="285721" y="1357298"/>
          <a:ext cx="8282059" cy="4637496"/>
        </p:xfrm>
        <a:graphic>
          <a:graphicData uri="http://schemas.openxmlformats.org/drawingml/2006/table">
            <a:tbl>
              <a:tblPr/>
              <a:tblGrid>
                <a:gridCol w="1567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8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61259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Группа, год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обучения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– 2020 учебный год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2020– 2021 учебный год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9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УТГ– 1 г.о.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ГНП – 3 г.о.</a:t>
                      </a:r>
                    </a:p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ГНП – 1 г.о.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36786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28605"/>
            <a:ext cx="4429156" cy="609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411292" cy="71438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4.Результаты анализа текущей документации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340768"/>
            <a:ext cx="7786742" cy="3139321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  <p:txBody>
          <a:bodyPr wrap="square">
            <a:sp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/>
              <a:buNone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Журнал учета работы учебных групп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Личные дела на  обучающихся (заявление, личные карточки)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Протоколы контрольных переводных нормативов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Календарный план спортивно-массовых мероприятий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Протоколы, положения соревнований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Учебные планы и рабочий план конспект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План воспитательной  и культурно-массовой работы с обучающимися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Перспективный план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endParaRPr lang="ru-RU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2632"/>
            <a:ext cx="4143404" cy="60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36356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4966076</TotalTime>
  <Words>821</Words>
  <Application>Microsoft Office PowerPoint</Application>
  <PresentationFormat>Экран (4:3)</PresentationFormat>
  <Paragraphs>152</Paragraphs>
  <Slides>50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7" baseType="lpstr">
      <vt:lpstr>Arial</vt:lpstr>
      <vt:lpstr>Calibri</vt:lpstr>
      <vt:lpstr>Constantia</vt:lpstr>
      <vt:lpstr>Times New Roman</vt:lpstr>
      <vt:lpstr>Wingdings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4.Результаты анализа текущей документации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6. Выполнение воспитанниками требований для присвоения спортивных званий и разрядов  </vt:lpstr>
      <vt:lpstr>Презентация PowerPoint</vt:lpstr>
      <vt:lpstr>Презентация PowerPoint</vt:lpstr>
      <vt:lpstr>Презентация PowerPoint</vt:lpstr>
      <vt:lpstr> 7.Проведение открытых мастер-классов, мероприятий</vt:lpstr>
      <vt:lpstr>Презентация PowerPoint</vt:lpstr>
      <vt:lpstr>8.Выступления  на заседаниях методических советов, конференциях, педагогических чтениях, семинарах, секциях.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10.Система взаимодействия с родителями воспитанников </vt:lpstr>
      <vt:lpstr>Презентация PowerPoint</vt:lpstr>
      <vt:lpstr>11.Наличие публикаций, авторских программ, методических пособий, методических рекомендаций</vt:lpstr>
      <vt:lpstr>Презентация PowerPoint</vt:lpstr>
      <vt:lpstr>Презентация PowerPoint</vt:lpstr>
      <vt:lpstr>14.Награды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631</cp:revision>
  <dcterms:created xsi:type="dcterms:W3CDTF">2013-09-05T17:59:35Z</dcterms:created>
  <dcterms:modified xsi:type="dcterms:W3CDTF">2020-10-14T12:36:07Z</dcterms:modified>
</cp:coreProperties>
</file>