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81" r:id="rId8"/>
    <p:sldId id="263" r:id="rId9"/>
    <p:sldId id="264" r:id="rId10"/>
    <p:sldId id="265" r:id="rId11"/>
    <p:sldId id="266" r:id="rId12"/>
    <p:sldId id="268" r:id="rId13"/>
    <p:sldId id="270" r:id="rId14"/>
    <p:sldId id="272" r:id="rId15"/>
    <p:sldId id="273" r:id="rId16"/>
    <p:sldId id="276" r:id="rId17"/>
    <p:sldId id="289" r:id="rId18"/>
    <p:sldId id="290" r:id="rId19"/>
    <p:sldId id="291" r:id="rId20"/>
    <p:sldId id="293" r:id="rId21"/>
    <p:sldId id="292" r:id="rId22"/>
    <p:sldId id="294" r:id="rId23"/>
    <p:sldId id="288" r:id="rId24"/>
    <p:sldId id="277" r:id="rId25"/>
    <p:sldId id="282" r:id="rId26"/>
    <p:sldId id="283" r:id="rId27"/>
    <p:sldId id="284" r:id="rId28"/>
    <p:sldId id="286" r:id="rId29"/>
    <p:sldId id="295" r:id="rId30"/>
    <p:sldId id="287" r:id="rId3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1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683" autoAdjust="0"/>
  </p:normalViewPr>
  <p:slideViewPr>
    <p:cSldViewPr>
      <p:cViewPr>
        <p:scale>
          <a:sx n="81" d="100"/>
          <a:sy n="81" d="100"/>
        </p:scale>
        <p:origin x="-10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71546"/>
            <a:ext cx="10215602" cy="3170099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 smtClean="0">
                <a:ln w="12700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Мордовский орнамент </a:t>
            </a:r>
            <a:endParaRPr lang="ru-RU" sz="10000" b="1" dirty="0">
              <a:ln w="12700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3554c62fda592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3186"/>
            <a:ext cx="9144000" cy="170481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3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ВОСЬМИКОНЕЧНАЯ ЗВЕЗДА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28344"/>
            <a:ext cx="5832648" cy="413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19739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РОГОВИДНЫЕ УЗОРЫ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Содержимое 3" descr="259843_html_55780cd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4286279" cy="5214362"/>
          </a:xfrm>
          <a:prstGeom prst="rect">
            <a:avLst/>
          </a:prstGeom>
        </p:spPr>
      </p:pic>
      <p:pic>
        <p:nvPicPr>
          <p:cNvPr id="5" name="Объект 4" descr="http://finnougoria.ru/upload/iblock/2ec/uzor(2)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32040" y="2132856"/>
            <a:ext cx="38100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460739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S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-</a:t>
            </a:r>
            <a:r>
              <a:rPr lang="ru-RU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овидные</a:t>
            </a: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 фигуры</a:t>
            </a:r>
            <a:endParaRPr lang="ru-RU" sz="48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Содержимое 3" descr="9149562b011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709" r="13592"/>
          <a:stretch>
            <a:fillRect/>
          </a:stretch>
        </p:blipFill>
        <p:spPr>
          <a:xfrm>
            <a:off x="1571604" y="1293421"/>
            <a:ext cx="5643602" cy="5460739"/>
          </a:xfrm>
        </p:spPr>
      </p:pic>
      <p:sp>
        <p:nvSpPr>
          <p:cNvPr id="5" name="Овал 4"/>
          <p:cNvSpPr/>
          <p:nvPr/>
        </p:nvSpPr>
        <p:spPr>
          <a:xfrm>
            <a:off x="4018147" y="2339501"/>
            <a:ext cx="714380" cy="100013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323850" y="322560"/>
            <a:ext cx="82089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расцветка мордовской вышивки включает в себя четыре цвета: синий, зачастую чёрный с синим оттенком и тёмно - красный как основные тона, жёлтый и зелёный для расцвечивания </a:t>
            </a:r>
            <a:r>
              <a:rPr lang="ru-RU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узора.</a:t>
            </a:r>
            <a:endParaRPr lang="ru-RU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m0-tub-ru.yandex.net/i?id=3487499e65882f2357fb56c765657bd8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25819" r="11355" b="6480"/>
          <a:stretch/>
        </p:blipFill>
        <p:spPr bwMode="auto">
          <a:xfrm>
            <a:off x="520260" y="1439863"/>
            <a:ext cx="4051740" cy="27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0-tub-ru.yandex.net/i?id=7ff60d098de17e477df7d1cec20a2d92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r="11170" b="13135"/>
          <a:stretch/>
        </p:blipFill>
        <p:spPr bwMode="auto">
          <a:xfrm>
            <a:off x="4572000" y="1439863"/>
            <a:ext cx="4248472" cy="27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0-tub-ru.yandex.net/i?id=5f9f5d8fa47618d233d09750a4dfec87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8" y="4221088"/>
            <a:ext cx="406495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0-tub-ru.yandex.net/i?id=9ebfe211602eef19bf33ee1d640bad60&amp;n=33&amp;w=200&amp;h=1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42484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8592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2571750" y="428625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7624" y="284416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Национальный костюм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im0-tub-ru.yandex.net/i?id=583397957ca982e4f2de56e259ca7f18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4189" r="11644" b="7623"/>
          <a:stretch/>
        </p:blipFill>
        <p:spPr bwMode="auto">
          <a:xfrm>
            <a:off x="251520" y="1124744"/>
            <a:ext cx="244484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0-tub-ru.yandex.net/i?id=288394482e699377333df55c999593b9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1124744"/>
            <a:ext cx="61435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6374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поло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28736"/>
            <a:ext cx="392909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2" descr="полотенце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4813"/>
            <a:ext cx="4033018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2643174" y="428604"/>
            <a:ext cx="4572031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kern="10" dirty="0" smtClean="0">
              <a:ln w="19050">
                <a:solidFill>
                  <a:srgbClr val="000000"/>
                </a:solidFill>
                <a:round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ya-odarennost.ru/code/image.php?width=960&amp;image=19193_14791206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4248472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32069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Полотенце -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Нардамо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1994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сканирование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" r="4562" b="8664"/>
          <a:stretch>
            <a:fillRect/>
          </a:stretch>
        </p:blipFill>
        <p:spPr bwMode="auto">
          <a:xfrm>
            <a:off x="539552" y="1556792"/>
            <a:ext cx="3888432" cy="479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7224" y="357166"/>
            <a:ext cx="8143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Икельга паця – передник, фартук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s://im0-tub-ru.yandex.net/i?id=b0c8f33cd17bd2bd971a109686878cdf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34480"/>
          <a:stretch/>
        </p:blipFill>
        <p:spPr bwMode="auto">
          <a:xfrm flipH="1">
            <a:off x="4716014" y="1556792"/>
            <a:ext cx="3960439" cy="47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1653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juliabelova.ru/wp-content/uploads/2018/07/f7d7956b176112b73116cc1a4a869a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2870"/>
            <a:ext cx="3744416" cy="21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692696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Кедьёнкс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- Посуда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im0-tub-ru.yandex.net/i?id=ebf124c2ddea4f9e326850a2617e163c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799"/>
            <a:ext cx="4608512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0-tub-ru.yandex.net/i?id=7ffb253b21bf58e671f221f9cb4aed16-srl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4886" r="6910"/>
          <a:stretch/>
        </p:blipFill>
        <p:spPr bwMode="auto">
          <a:xfrm flipH="1">
            <a:off x="395536" y="1628800"/>
            <a:ext cx="1728192" cy="23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0-tub-ru.yandex.net/i?id=a9097b8d0ff26b400fd198b5dc0b8aef-l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13874" r="6433" b="16468"/>
          <a:stretch/>
        </p:blipFill>
        <p:spPr bwMode="auto">
          <a:xfrm>
            <a:off x="2123728" y="1628800"/>
            <a:ext cx="2016224" cy="23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02663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913" y="116632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Куклы -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Някат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im0-tub-ru.yandex.net/i?id=f4e023ed66421211e71ef2a2bb5e55c2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7166" r="5769" b="5909"/>
          <a:stretch/>
        </p:blipFill>
        <p:spPr bwMode="auto">
          <a:xfrm>
            <a:off x="189674" y="1052736"/>
            <a:ext cx="4670358" cy="26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m0-tub-ru.yandex.net/i?id=83305dad3a4405b8f22340bad61bc0f6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4741" r="1914"/>
          <a:stretch/>
        </p:blipFill>
        <p:spPr bwMode="auto">
          <a:xfrm>
            <a:off x="189675" y="3933056"/>
            <a:ext cx="467035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im0-tub-ru.yandex.net/i?id=5ed9971b9a7d8b0739da8dc2321fe0fe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74441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9253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332656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Одежда -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Оршамопельть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im0-tub-ru.yandex.net/i?id=0dc470f65f0ebee1a0a6a94eda93408f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9217" b="9929"/>
          <a:stretch/>
        </p:blipFill>
        <p:spPr bwMode="auto">
          <a:xfrm>
            <a:off x="11869" y="1440468"/>
            <a:ext cx="2975956" cy="49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0-tub-ru.yandex.net/i?id=cdfb9ea4f58d4fe21acf6d1cd560a74f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r="15271"/>
          <a:stretch/>
        </p:blipFill>
        <p:spPr bwMode="auto">
          <a:xfrm>
            <a:off x="6084168" y="1494564"/>
            <a:ext cx="2885546" cy="48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0-tub-ru.yandex.net/i?id=7c89555b5488e0660b768af21acd27af-sr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7723" r="10726" b="11982"/>
          <a:stretch/>
        </p:blipFill>
        <p:spPr bwMode="auto">
          <a:xfrm>
            <a:off x="2987825" y="1494564"/>
            <a:ext cx="3096343" cy="48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20327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15279"/>
            <a:ext cx="79928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Чадыковонь</a:t>
            </a:r>
            <a:r>
              <a:rPr lang="ru-RU" sz="6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18-це </a:t>
            </a:r>
            <a:r>
              <a:rPr lang="ru-RU" sz="6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6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im0-tub-ru.yandex.net/i?id=85fe3432660b319c60308bd84477b890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54304"/>
            <a:ext cx="3312368" cy="329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0-tub-ru.yandex.net/i?id=d324490536e660ea97ce0925958d27bb-sr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 r="10527" b="5173"/>
          <a:stretch/>
        </p:blipFill>
        <p:spPr bwMode="auto">
          <a:xfrm>
            <a:off x="0" y="3768969"/>
            <a:ext cx="2987825" cy="28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33265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Украшения –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Украшеният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https://im0-tub-ru.yandex.net/i?id=ec3e51f2294f7768c2f3fbacf9841048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6561" r="9520"/>
          <a:stretch/>
        </p:blipFill>
        <p:spPr bwMode="auto">
          <a:xfrm>
            <a:off x="1" y="1304014"/>
            <a:ext cx="2987824" cy="246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im0-tub-ru.yandex.net/i?id=07beea438cd221e9e2f9e5dc25b5135b-l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" r="8968"/>
          <a:stretch/>
        </p:blipFill>
        <p:spPr bwMode="auto">
          <a:xfrm>
            <a:off x="5580113" y="1269734"/>
            <a:ext cx="3384375" cy="536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im0-tub-ru.yandex.net/i?id=60ac3d7562233b3b803f004223157228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263" y="3768969"/>
            <a:ext cx="2573850" cy="28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im0-tub-ru.yandex.net/i?id=217d8b32189165b1f1c7742698d35ed6-sr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269734"/>
            <a:ext cx="2664297" cy="246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95034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76672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Сувениры -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Сувенирт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im0-tub-ru.yandex.net/i?id=f45785a41f94e2994a05d6e72d49de41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3008" r="6726"/>
          <a:stretch/>
        </p:blipFill>
        <p:spPr bwMode="auto">
          <a:xfrm>
            <a:off x="179512" y="1314872"/>
            <a:ext cx="2215662" cy="54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0-tub-ru.yandex.net/i?id=1643f080dd9ed8fb7eb37c259754a32d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3635" y="1314872"/>
            <a:ext cx="2097794" cy="29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m0-tub-ru.yandex.net/i?id=0925b572b547da99164f89366190203b-l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4" t="9548" r="31734"/>
          <a:stretch/>
        </p:blipFill>
        <p:spPr bwMode="auto">
          <a:xfrm>
            <a:off x="2395174" y="3752982"/>
            <a:ext cx="2168461" cy="29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im0-tub-ru.yandex.net/i?id=c2bf2a2b7b6e2a7c30fa3857efdbcc38-l&amp;n=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6" t="9124" r="8391" b="9346"/>
          <a:stretch/>
        </p:blipFill>
        <p:spPr bwMode="auto">
          <a:xfrm>
            <a:off x="6661429" y="1310716"/>
            <a:ext cx="2231051" cy="291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im0-tub-ru.yandex.net/i?id=f369605a7973de5f5d4673794c77d98a-l&amp;n=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9"/>
          <a:stretch/>
        </p:blipFill>
        <p:spPr bwMode="auto">
          <a:xfrm>
            <a:off x="2395174" y="1309754"/>
            <a:ext cx="21600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im0-tub-ru.yandex.net/i?id=8b3388d89c8f41a110626d5be0244a04-l&amp;n=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260"/>
          <a:stretch/>
        </p:blipFill>
        <p:spPr bwMode="auto">
          <a:xfrm>
            <a:off x="4563635" y="4221088"/>
            <a:ext cx="4328845" cy="24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95968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m0-tub-ru.yandex.net/i?id=a43dc71a221e23e051100fb33501f34f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40466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70493" y="-103168"/>
            <a:ext cx="525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err="1" smtClean="0">
                <a:solidFill>
                  <a:srgbClr val="3114AC"/>
                </a:solidFill>
                <a:latin typeface="Times New Roman" pitchFamily="18" charset="0"/>
                <a:cs typeface="Times New Roman" pitchFamily="18" charset="0"/>
              </a:rPr>
              <a:t>Оймсема</a:t>
            </a:r>
            <a:endParaRPr lang="ru-RU" sz="6000" b="1" i="1" dirty="0">
              <a:solidFill>
                <a:srgbClr val="3114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64910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ksei\Desktop\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33400" y="5410200"/>
            <a:ext cx="8610600" cy="8826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8662" y="285728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Украшение передника узорами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Aleksei\Desktop\Новая папка\20170426_193738.jpg"/>
          <p:cNvPicPr>
            <a:picLocks noChangeAspect="1" noChangeArrowheads="1"/>
          </p:cNvPicPr>
          <p:nvPr/>
        </p:nvPicPr>
        <p:blipFill>
          <a:blip r:embed="rId2" cstate="print"/>
          <a:srcRect l="19835" r="19835"/>
          <a:stretch>
            <a:fillRect/>
          </a:stretch>
        </p:blipFill>
        <p:spPr bwMode="auto">
          <a:xfrm>
            <a:off x="857224" y="1214422"/>
            <a:ext cx="6929486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749131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leksei\Desktop\Новая папка\20170426_193738.jpg"/>
          <p:cNvPicPr>
            <a:picLocks noChangeAspect="1" noChangeArrowheads="1"/>
          </p:cNvPicPr>
          <p:nvPr/>
        </p:nvPicPr>
        <p:blipFill>
          <a:blip r:embed="rId2"/>
          <a:srcRect l="24811" t="53947" r="22323"/>
          <a:stretch>
            <a:fillRect/>
          </a:stretch>
        </p:blipFill>
        <p:spPr bwMode="auto">
          <a:xfrm>
            <a:off x="428596" y="857232"/>
            <a:ext cx="8286808" cy="5786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42852"/>
            <a:ext cx="6696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Украшение передника узорами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428604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Украшение передника узорами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Aleksei\Desktop\Новая папка\20170426_191150.jpg"/>
          <p:cNvPicPr>
            <a:picLocks noChangeAspect="1" noChangeArrowheads="1"/>
          </p:cNvPicPr>
          <p:nvPr/>
        </p:nvPicPr>
        <p:blipFill>
          <a:blip r:embed="rId2" cstate="print"/>
          <a:srcRect l="25472" t="27778" r="19811" b="12280"/>
          <a:stretch>
            <a:fillRect/>
          </a:stretch>
        </p:blipFill>
        <p:spPr bwMode="auto">
          <a:xfrm>
            <a:off x="2143108" y="3571876"/>
            <a:ext cx="4143404" cy="2928958"/>
          </a:xfrm>
          <a:prstGeom prst="rect">
            <a:avLst/>
          </a:prstGeom>
          <a:noFill/>
        </p:spPr>
      </p:pic>
      <p:pic>
        <p:nvPicPr>
          <p:cNvPr id="4" name="Picture 1" descr="C:\Users\Aleksei\Desktop\Новая папка\20170426_193738.jpg"/>
          <p:cNvPicPr>
            <a:picLocks noChangeAspect="1" noChangeArrowheads="1"/>
          </p:cNvPicPr>
          <p:nvPr/>
        </p:nvPicPr>
        <p:blipFill>
          <a:blip r:embed="rId3"/>
          <a:srcRect l="28542" t="32895" r="29164" b="43421"/>
          <a:stretch>
            <a:fillRect/>
          </a:stretch>
        </p:blipFill>
        <p:spPr bwMode="auto">
          <a:xfrm>
            <a:off x="0" y="1000108"/>
            <a:ext cx="9001156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Aleksei\Desktop\Новая папка\20170426_193738.jpg"/>
          <p:cNvPicPr>
            <a:picLocks noChangeAspect="1" noChangeArrowheads="1"/>
          </p:cNvPicPr>
          <p:nvPr/>
        </p:nvPicPr>
        <p:blipFill>
          <a:blip r:embed="rId2"/>
          <a:srcRect l="22323" r="22323" b="63158"/>
          <a:stretch>
            <a:fillRect/>
          </a:stretch>
        </p:blipFill>
        <p:spPr bwMode="auto">
          <a:xfrm>
            <a:off x="0" y="1500174"/>
            <a:ext cx="8786874" cy="464347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642918"/>
            <a:ext cx="664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Украшение передника узорами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33400" y="5410200"/>
            <a:ext cx="8610600" cy="8826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28662" y="285728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Украшение передника узорами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Aleksei\Desktop\Новая папка\20170426_193738.jpg"/>
          <p:cNvPicPr>
            <a:picLocks noChangeAspect="1" noChangeArrowheads="1"/>
          </p:cNvPicPr>
          <p:nvPr/>
        </p:nvPicPr>
        <p:blipFill>
          <a:blip r:embed="rId2" cstate="print"/>
          <a:srcRect l="19835" r="19835"/>
          <a:stretch>
            <a:fillRect/>
          </a:stretch>
        </p:blipFill>
        <p:spPr bwMode="auto">
          <a:xfrm>
            <a:off x="857224" y="1214422"/>
            <a:ext cx="6929486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749131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5.jpg"/>
          <p:cNvPicPr>
            <a:picLocks noChangeAspect="1"/>
          </p:cNvPicPr>
          <p:nvPr/>
        </p:nvPicPr>
        <p:blipFill>
          <a:blip r:embed="rId2"/>
          <a:srcRect t="20833" b="1484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2882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ishivka-1.jpg"/>
          <p:cNvPicPr>
            <a:picLocks noChangeAspect="1"/>
          </p:cNvPicPr>
          <p:nvPr/>
        </p:nvPicPr>
        <p:blipFill>
          <a:blip r:embed="rId2"/>
          <a:srcRect r="19231"/>
          <a:stretch>
            <a:fillRect/>
          </a:stretch>
        </p:blipFill>
        <p:spPr>
          <a:xfrm>
            <a:off x="0" y="3143248"/>
            <a:ext cx="4500562" cy="3714752"/>
          </a:xfrm>
          <a:prstGeom prst="rect">
            <a:avLst/>
          </a:prstGeom>
        </p:spPr>
      </p:pic>
      <p:pic>
        <p:nvPicPr>
          <p:cNvPr id="4" name="Рисунок 3" descr="0a20caea49bc6a0cedc92a20d1c00059.jpg"/>
          <p:cNvPicPr>
            <a:picLocks noChangeAspect="1"/>
          </p:cNvPicPr>
          <p:nvPr/>
        </p:nvPicPr>
        <p:blipFill>
          <a:blip r:embed="rId3"/>
          <a:srcRect t="4883" b="6250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5" name="Рисунок 4" descr="vishivka-4.jpg"/>
          <p:cNvPicPr>
            <a:picLocks noChangeAspect="1"/>
          </p:cNvPicPr>
          <p:nvPr/>
        </p:nvPicPr>
        <p:blipFill>
          <a:blip r:embed="rId4"/>
          <a:srcRect r="3125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1571" y="5013176"/>
            <a:ext cx="6500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i="1" dirty="0" err="1" smtClean="0">
                <a:latin typeface="Times New Roman" pitchFamily="18" charset="0"/>
                <a:cs typeface="Times New Roman" pitchFamily="18" charset="0"/>
              </a:rPr>
              <a:t>Вастомазонок</a:t>
            </a:r>
            <a:r>
              <a:rPr lang="ru-RU" sz="6600" i="1" dirty="0" smtClean="0">
                <a:latin typeface="Times New Roman" pitchFamily="18" charset="0"/>
                <a:cs typeface="Times New Roman" pitchFamily="18" charset="0"/>
              </a:rPr>
              <a:t>!!!</a:t>
            </a:r>
            <a:endParaRPr lang="ru-RU" sz="6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34481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97991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 урока –познакомиться с мордовским орнаментом и его элементами.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https://im0-tub-ru.yandex.net/i?id=85fe3432660b319c60308bd84477b890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2771"/>
            <a:ext cx="3384376" cy="227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00034" y="714356"/>
            <a:ext cx="8229600" cy="5360988"/>
          </a:xfrm>
        </p:spPr>
        <p:txBody>
          <a:bodyPr/>
          <a:lstStyle/>
          <a:p>
            <a:pPr algn="ctr">
              <a:buNone/>
            </a:pPr>
            <a:r>
              <a:rPr lang="ru-RU" alt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Слово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орнамент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происходит от латинского </a:t>
            </a:r>
            <a:r>
              <a:rPr lang="ru-RU" alt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слова 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ornare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украшать,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altLang="ru-RU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ornamentum</a:t>
            </a:r>
            <a:r>
              <a:rPr lang="en-US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переводе – украшение. Это узор ,состоящий из повторяющих </a:t>
            </a:r>
            <a:r>
              <a:rPr lang="ru-RU" alt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ритмически упорядоченных </a:t>
            </a:r>
            <a:r>
              <a:rPr lang="ru-RU" alt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элементов. </a:t>
            </a:r>
            <a:endParaRPr lang="ru-RU" alt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https://im0-tub-ru.yandex.net/i?id=63939ad4593743cecb416adcb70a41eb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8" t="30537" r="8303" b="16125"/>
          <a:stretch/>
        </p:blipFill>
        <p:spPr bwMode="auto">
          <a:xfrm>
            <a:off x="1115616" y="3717033"/>
            <a:ext cx="6840760" cy="25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7958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alt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  <a:t>Виды орнамента</a:t>
            </a:r>
            <a:br>
              <a:rPr lang="ru-RU" altLang="ru-RU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+mn-cs"/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85000" lnSpcReduction="20000"/>
          </a:bodyPr>
          <a:lstStyle/>
          <a:p>
            <a:pPr lvl="0" fontAlgn="base">
              <a:spcAft>
                <a:spcPct val="0"/>
              </a:spcAft>
              <a:buClr>
                <a:srgbClr val="5B8800"/>
              </a:buClr>
              <a:buSzPct val="65000"/>
              <a:buNone/>
              <a:defRPr/>
            </a:pPr>
            <a:r>
              <a:rPr lang="ru-RU" sz="2800" kern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</a:rPr>
              <a:t>По </a:t>
            </a:r>
            <a:r>
              <a:rPr lang="ru-RU" sz="2800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/>
              </a:rPr>
              <a:t>содержанию элементов </a:t>
            </a:r>
            <a:endParaRPr lang="ru-RU" sz="2800" kern="0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/>
            </a:endParaRPr>
          </a:p>
          <a:p>
            <a:pPr lvl="0" fontAlgn="base">
              <a:spcAft>
                <a:spcPct val="0"/>
              </a:spcAft>
              <a:buClr>
                <a:srgbClr val="5B8800"/>
              </a:buClr>
              <a:buSzPct val="65000"/>
              <a:buNone/>
              <a:defRPr/>
            </a:pPr>
            <a:endParaRPr lang="ru-RU" sz="2800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/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Геометрический</a:t>
            </a: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Растительный</a:t>
            </a:r>
          </a:p>
          <a:p>
            <a:pPr marL="0" indent="0">
              <a:buNone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Зооморфный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Антроморфный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80" b="24336"/>
          <a:stretch>
            <a:fillRect/>
          </a:stretch>
        </p:blipFill>
        <p:spPr bwMode="auto">
          <a:xfrm>
            <a:off x="3567499" y="1357298"/>
            <a:ext cx="4929221" cy="1182603"/>
          </a:xfrm>
          <a:prstGeom prst="rect">
            <a:avLst/>
          </a:prstGeom>
          <a:noFill/>
          <a:ln w="19050">
            <a:solidFill>
              <a:srgbClr val="5B8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95635"/>
            <a:ext cx="5000660" cy="112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45650"/>
          <a:stretch>
            <a:fillRect/>
          </a:stretch>
        </p:blipFill>
        <p:spPr bwMode="auto">
          <a:xfrm>
            <a:off x="3481718" y="4077072"/>
            <a:ext cx="5040560" cy="1152128"/>
          </a:xfrm>
          <a:prstGeom prst="rect">
            <a:avLst/>
          </a:prstGeom>
          <a:noFill/>
          <a:ln w="19050">
            <a:solidFill>
              <a:srgbClr val="5B8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2" t="56081"/>
          <a:stretch>
            <a:fillRect/>
          </a:stretch>
        </p:blipFill>
        <p:spPr bwMode="auto">
          <a:xfrm>
            <a:off x="3491880" y="5373216"/>
            <a:ext cx="5040560" cy="1140728"/>
          </a:xfrm>
          <a:prstGeom prst="rect">
            <a:avLst/>
          </a:prstGeom>
          <a:noFill/>
          <a:ln w="19050">
            <a:solidFill>
              <a:srgbClr val="5B88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7090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14282" y="214290"/>
          <a:ext cx="8643998" cy="6294654"/>
        </p:xfrm>
        <a:graphic>
          <a:graphicData uri="http://schemas.openxmlformats.org/drawingml/2006/table">
            <a:tbl>
              <a:tblPr/>
              <a:tblGrid>
                <a:gridCol w="412282"/>
                <a:gridCol w="1748718"/>
                <a:gridCol w="2652802"/>
                <a:gridCol w="2188794"/>
                <a:gridCol w="1641402"/>
              </a:tblGrid>
              <a:tr h="757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Название узора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Изображение узора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Символика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Боги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Ромб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Изобилие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, плодородия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Норов-ава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Зигзаг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Вода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Ведь-ава и Ведь-атя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67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Восьмиконечная звезда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Солнце и огонь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Тол-ава и Тол-атя,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Чиава или Шиава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Роговидные узоры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Деревья 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и трава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Вирь-ава и Вирь-атя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latin typeface="Times New Roman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-овидные фигуры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Птицы 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и конские </a:t>
                      </a:r>
                      <a:r>
                        <a:rPr lang="ru-RU" sz="2400" dirty="0" smtClean="0">
                          <a:latin typeface="Times New Roman"/>
                          <a:ea typeface="Calibri"/>
                          <a:cs typeface="Times New Roman"/>
                        </a:rPr>
                        <a:t>головы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Волцы-Пас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788" marR="58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38200"/>
          </a:xfrm>
        </p:spPr>
        <p:txBody>
          <a:bodyPr/>
          <a:lstStyle/>
          <a:p>
            <a:pPr algn="ctr"/>
            <a: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Ромб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Содержимое 5" descr="Ромб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0556" y="1988839"/>
            <a:ext cx="3934936" cy="2446229"/>
          </a:xfrm>
          <a:prstGeom prst="rect">
            <a:avLst/>
          </a:prstGeom>
        </p:spPr>
      </p:pic>
      <p:pic>
        <p:nvPicPr>
          <p:cNvPr id="5" name="Содержимое 5" descr="Ромб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797153"/>
            <a:ext cx="5760640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7204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latin typeface="Arial Black" pitchFamily="34" charset="0"/>
              </a:rPr>
              <a:t/>
            </a:r>
            <a:br>
              <a:rPr lang="ru-RU" sz="4800" dirty="0" smtClean="0">
                <a:solidFill>
                  <a:prstClr val="black"/>
                </a:solidFill>
                <a:latin typeface="Arial Black" pitchFamily="34" charset="0"/>
              </a:rPr>
            </a:br>
            <a:r>
              <a:rPr lang="ru-RU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ЗИГЗАГ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Содержимое 4" descr="Зигзаг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025" y="2357430"/>
            <a:ext cx="8229600" cy="37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5665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344</TotalTime>
  <Words>163</Words>
  <Application>Microsoft Office PowerPoint</Application>
  <PresentationFormat>Экран (4:3)</PresentationFormat>
  <Paragraphs>67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Презентация PowerPoint</vt:lpstr>
      <vt:lpstr>Презентация PowerPoint</vt:lpstr>
      <vt:lpstr>Презентация PowerPoint</vt:lpstr>
      <vt:lpstr>Цель урока –познакомиться с мордовским орнаментом и его элементами.</vt:lpstr>
      <vt:lpstr>Презентация PowerPoint</vt:lpstr>
      <vt:lpstr>Виды орнамента </vt:lpstr>
      <vt:lpstr>Презентация PowerPoint</vt:lpstr>
      <vt:lpstr>Ромб</vt:lpstr>
      <vt:lpstr> ЗИГЗАГ</vt:lpstr>
      <vt:lpstr>ВОСЬМИКОНЕЧНАЯ ЗВЕЗДА</vt:lpstr>
      <vt:lpstr>РОГОВИДНЫЕ УЗОРЫ</vt:lpstr>
      <vt:lpstr>S-овидные фигуры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Lena</dc:creator>
  <cp:lastModifiedBy>Учитель</cp:lastModifiedBy>
  <cp:revision>31</cp:revision>
  <cp:lastPrinted>2019-01-22T11:16:28Z</cp:lastPrinted>
  <dcterms:created xsi:type="dcterms:W3CDTF">2017-04-23T08:05:54Z</dcterms:created>
  <dcterms:modified xsi:type="dcterms:W3CDTF">2019-04-17T10:23:08Z</dcterms:modified>
</cp:coreProperties>
</file>