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1" r:id="rId1"/>
  </p:sldMasterIdLst>
  <p:notesMasterIdLst>
    <p:notesMasterId r:id="rId18"/>
  </p:notesMasterIdLst>
  <p:sldIdLst>
    <p:sldId id="349" r:id="rId2"/>
    <p:sldId id="357" r:id="rId3"/>
    <p:sldId id="350" r:id="rId4"/>
    <p:sldId id="351" r:id="rId5"/>
    <p:sldId id="352" r:id="rId6"/>
    <p:sldId id="353" r:id="rId7"/>
    <p:sldId id="327" r:id="rId8"/>
    <p:sldId id="347" r:id="rId9"/>
    <p:sldId id="330" r:id="rId10"/>
    <p:sldId id="331" r:id="rId11"/>
    <p:sldId id="332" r:id="rId12"/>
    <p:sldId id="333" r:id="rId13"/>
    <p:sldId id="334" r:id="rId14"/>
    <p:sldId id="354" r:id="rId15"/>
    <p:sldId id="355" r:id="rId16"/>
    <p:sldId id="356" r:id="rId1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Georgia" pitchFamily="18" charset="0"/>
        <a:ea typeface="+mn-ea"/>
        <a:cs typeface="+mn-cs"/>
      </a:defRPr>
    </a:lvl1pPr>
    <a:lvl2pPr marL="457200" algn="l" rtl="0" fontAlgn="base">
      <a:spcBef>
        <a:spcPct val="0"/>
      </a:spcBef>
      <a:spcAft>
        <a:spcPct val="0"/>
      </a:spcAft>
      <a:defRPr kern="1200">
        <a:solidFill>
          <a:schemeClr val="tx1"/>
        </a:solidFill>
        <a:latin typeface="Georgia" pitchFamily="18" charset="0"/>
        <a:ea typeface="+mn-ea"/>
        <a:cs typeface="+mn-cs"/>
      </a:defRPr>
    </a:lvl2pPr>
    <a:lvl3pPr marL="914400" algn="l" rtl="0" fontAlgn="base">
      <a:spcBef>
        <a:spcPct val="0"/>
      </a:spcBef>
      <a:spcAft>
        <a:spcPct val="0"/>
      </a:spcAft>
      <a:defRPr kern="1200">
        <a:solidFill>
          <a:schemeClr val="tx1"/>
        </a:solidFill>
        <a:latin typeface="Georgia" pitchFamily="18" charset="0"/>
        <a:ea typeface="+mn-ea"/>
        <a:cs typeface="+mn-cs"/>
      </a:defRPr>
    </a:lvl3pPr>
    <a:lvl4pPr marL="1371600" algn="l" rtl="0" fontAlgn="base">
      <a:spcBef>
        <a:spcPct val="0"/>
      </a:spcBef>
      <a:spcAft>
        <a:spcPct val="0"/>
      </a:spcAft>
      <a:defRPr kern="1200">
        <a:solidFill>
          <a:schemeClr val="tx1"/>
        </a:solidFill>
        <a:latin typeface="Georgia" pitchFamily="18" charset="0"/>
        <a:ea typeface="+mn-ea"/>
        <a:cs typeface="+mn-cs"/>
      </a:defRPr>
    </a:lvl4pPr>
    <a:lvl5pPr marL="1828800" algn="l" rtl="0" fontAlgn="base">
      <a:spcBef>
        <a:spcPct val="0"/>
      </a:spcBef>
      <a:spcAft>
        <a:spcPct val="0"/>
      </a:spcAft>
      <a:defRPr kern="1200">
        <a:solidFill>
          <a:schemeClr val="tx1"/>
        </a:solidFill>
        <a:latin typeface="Georgia" pitchFamily="18" charset="0"/>
        <a:ea typeface="+mn-ea"/>
        <a:cs typeface="+mn-cs"/>
      </a:defRPr>
    </a:lvl5pPr>
    <a:lvl6pPr marL="2286000" algn="l" defTabSz="914400" rtl="0" eaLnBrk="1" latinLnBrk="0" hangingPunct="1">
      <a:defRPr kern="1200">
        <a:solidFill>
          <a:schemeClr val="tx1"/>
        </a:solidFill>
        <a:latin typeface="Georgia" pitchFamily="18" charset="0"/>
        <a:ea typeface="+mn-ea"/>
        <a:cs typeface="+mn-cs"/>
      </a:defRPr>
    </a:lvl6pPr>
    <a:lvl7pPr marL="2743200" algn="l" defTabSz="914400" rtl="0" eaLnBrk="1" latinLnBrk="0" hangingPunct="1">
      <a:defRPr kern="1200">
        <a:solidFill>
          <a:schemeClr val="tx1"/>
        </a:solidFill>
        <a:latin typeface="Georgia" pitchFamily="18" charset="0"/>
        <a:ea typeface="+mn-ea"/>
        <a:cs typeface="+mn-cs"/>
      </a:defRPr>
    </a:lvl7pPr>
    <a:lvl8pPr marL="3200400" algn="l" defTabSz="914400" rtl="0" eaLnBrk="1" latinLnBrk="0" hangingPunct="1">
      <a:defRPr kern="1200">
        <a:solidFill>
          <a:schemeClr val="tx1"/>
        </a:solidFill>
        <a:latin typeface="Georgia" pitchFamily="18" charset="0"/>
        <a:ea typeface="+mn-ea"/>
        <a:cs typeface="+mn-cs"/>
      </a:defRPr>
    </a:lvl8pPr>
    <a:lvl9pPr marL="3657600" algn="l" defTabSz="914400" rtl="0" eaLnBrk="1" latinLnBrk="0" hangingPunct="1">
      <a:defRPr kern="1200">
        <a:solidFill>
          <a:schemeClr val="tx1"/>
        </a:solidFill>
        <a:latin typeface="Georgi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Rg st="1" end="29"/>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ECFF"/>
    <a:srgbClr val="66FFFF"/>
    <a:srgbClr val="00CCFF"/>
    <a:srgbClr val="0066FF"/>
    <a:srgbClr val="FF00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009" autoAdjust="0"/>
  </p:normalViewPr>
  <p:slideViewPr>
    <p:cSldViewPr>
      <p:cViewPr>
        <p:scale>
          <a:sx n="93" d="100"/>
          <a:sy n="93" d="100"/>
        </p:scale>
        <p:origin x="-276" y="9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ru-RU"/>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ru-RU"/>
          </a:p>
        </p:txBody>
      </p:sp>
      <p:sp>
        <p:nvSpPr>
          <p:cNvPr id="522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57FD85EB-C6F0-42DE-9DA2-CAD2C0F3D999}" type="slidenum">
              <a:rPr lang="ru-RU"/>
              <a:pPr>
                <a:defRPr/>
              </a:pPr>
              <a:t>‹#›</a:t>
            </a:fld>
            <a:endParaRPr lang="ru-RU"/>
          </a:p>
        </p:txBody>
      </p:sp>
    </p:spTree>
    <p:extLst>
      <p:ext uri="{BB962C8B-B14F-4D97-AF65-F5344CB8AC3E}">
        <p14:creationId xmlns:p14="http://schemas.microsoft.com/office/powerpoint/2010/main" val="37356672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pPr>
              <a:defRPr/>
            </a:pPr>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pPr>
              <a:defRPr/>
            </a:pPr>
            <a:fld id="{8E1D8F68-6249-4BEB-8594-647D1857A74F}" type="slidenum">
              <a:rPr lang="ru-RU" smtClean="0"/>
              <a:pPr>
                <a:defRPr/>
              </a:pPr>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strips dir="l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89B44B4-A7CE-4C86-9356-8D9C7AE862DB}" type="slidenum">
              <a:rPr lang="ru-RU" smtClean="0"/>
              <a:pPr>
                <a:defRPr/>
              </a:pPr>
              <a:t>‹#›</a:t>
            </a:fld>
            <a:endParaRPr lang="ru-RU"/>
          </a:p>
        </p:txBody>
      </p:sp>
    </p:spTree>
  </p:cSld>
  <p:clrMapOvr>
    <a:masterClrMapping/>
  </p:clrMapOvr>
  <p:transition spd="med">
    <p:strips dir="l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0E925534-E24D-4906-8C24-A0984DDB582A}" type="slidenum">
              <a:rPr lang="ru-RU" smtClean="0"/>
              <a:pPr>
                <a:defRPr/>
              </a:pPr>
              <a:t>‹#›</a:t>
            </a:fld>
            <a:endParaRPr lang="ru-RU"/>
          </a:p>
        </p:txBody>
      </p:sp>
    </p:spTree>
  </p:cSld>
  <p:clrMapOvr>
    <a:masterClrMapping/>
  </p:clrMapOvr>
  <p:transition spd="med">
    <p:strips dir="l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14488A3E-28E9-484B-B95D-E26DEB4DDC6A}" type="slidenum">
              <a:rPr lang="ru-RU"/>
              <a:pPr>
                <a:defRPr/>
              </a:pPr>
              <a:t>‹#›</a:t>
            </a:fld>
            <a:endParaRPr lang="ru-RU"/>
          </a:p>
        </p:txBody>
      </p:sp>
    </p:spTree>
  </p:cSld>
  <p:clrMapOvr>
    <a:masterClrMapping/>
  </p:clrMapOvr>
  <p:transition spd="med" advClick="0" advTm="6000">
    <p:strips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F1C6ED33-4913-45F9-B3E9-921D43C4B20C}" type="slidenum">
              <a:rPr lang="ru-RU" smtClean="0"/>
              <a:pPr>
                <a:defRPr/>
              </a:pPr>
              <a:t>‹#›</a:t>
            </a:fld>
            <a:endParaRPr lang="ru-RU"/>
          </a:p>
        </p:txBody>
      </p:sp>
    </p:spTree>
  </p:cSld>
  <p:clrMapOvr>
    <a:masterClrMapping/>
  </p:clrMapOvr>
  <p:transition spd="med">
    <p:strips dir="l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69CC5F2F-5FBB-4D93-A5B8-9765D032C07C}" type="slidenum">
              <a:rPr lang="ru-RU" smtClean="0"/>
              <a:pPr>
                <a:defRPr/>
              </a:pPr>
              <a:t>‹#›</a:t>
            </a:fld>
            <a:endParaRPr lang="ru-RU"/>
          </a:p>
        </p:txBody>
      </p:sp>
    </p:spTree>
  </p:cSld>
  <p:clrMapOvr>
    <a:masterClrMapping/>
  </p:clrMapOvr>
  <p:transition spd="med">
    <p:strips dir="l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284243B6-18E0-496F-AF41-4F8B4B8D3039}" type="slidenum">
              <a:rPr lang="ru-RU" smtClean="0"/>
              <a:pPr>
                <a:defRPr/>
              </a:pPr>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ransition spd="med">
    <p:strips dir="l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6D31BE1D-C6B0-415D-BCE2-8E681AF640A6}" type="slidenum">
              <a:rPr lang="ru-RU" smtClean="0"/>
              <a:pPr>
                <a:defRPr/>
              </a:pPr>
              <a:t>‹#›</a:t>
            </a:fld>
            <a:endParaRPr lang="ru-RU"/>
          </a:p>
        </p:txBody>
      </p:sp>
    </p:spTree>
  </p:cSld>
  <p:clrMapOvr>
    <a:masterClrMapping/>
  </p:clrMapOvr>
  <p:transition spd="med">
    <p:strips dir="l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73A0212C-D61A-45E3-BD2B-0F80B0D74149}" type="slidenum">
              <a:rPr lang="ru-RU" smtClean="0"/>
              <a:pPr>
                <a:defRPr/>
              </a:pPr>
              <a:t>‹#›</a:t>
            </a:fld>
            <a:endParaRPr lang="ru-RU"/>
          </a:p>
        </p:txBody>
      </p:sp>
    </p:spTree>
  </p:cSld>
  <p:clrMapOvr>
    <a:masterClrMapping/>
  </p:clrMapOvr>
  <p:transition spd="med">
    <p:strips dir="l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688BA183-53E7-4341-9AFB-175505251383}" type="slidenum">
              <a:rPr lang="ru-RU" smtClean="0"/>
              <a:pPr>
                <a:defRPr/>
              </a:pPr>
              <a:t>‹#›</a:t>
            </a:fld>
            <a:endParaRPr lang="ru-RU"/>
          </a:p>
        </p:txBody>
      </p:sp>
    </p:spTree>
  </p:cSld>
  <p:clrMapOvr>
    <a:masterClrMapping/>
  </p:clrMapOvr>
  <p:transition spd="med">
    <p:strips dir="l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66856BC3-5ED2-4041-8D86-CB3B58C6A589}" type="slidenum">
              <a:rPr lang="ru-RU" smtClean="0"/>
              <a:pPr>
                <a:defRPr/>
              </a:pPr>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transition spd="med">
    <p:strips dir="l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ru-RU"/>
          </a:p>
        </p:txBody>
      </p:sp>
      <p:sp>
        <p:nvSpPr>
          <p:cNvPr id="7" name="Slide Number Placeholder 6"/>
          <p:cNvSpPr>
            <a:spLocks noGrp="1"/>
          </p:cNvSpPr>
          <p:nvPr>
            <p:ph type="sldNum" sz="quarter" idx="12"/>
          </p:nvPr>
        </p:nvSpPr>
        <p:spPr/>
        <p:txBody>
          <a:bodyPr/>
          <a:lstStyle/>
          <a:p>
            <a:pPr>
              <a:defRPr/>
            </a:pPr>
            <a:fld id="{3D21860D-970C-4761-A1DD-D19959ECC658}" type="slidenum">
              <a:rPr lang="ru-RU" smtClean="0"/>
              <a:pPr>
                <a:defRPr/>
              </a:pPr>
              <a:t>‹#›</a:t>
            </a:fld>
            <a:endParaRPr lang="ru-RU"/>
          </a:p>
        </p:txBody>
      </p:sp>
    </p:spTree>
  </p:cSld>
  <p:clrMapOvr>
    <a:masterClrMapping/>
  </p:clrMapOvr>
  <p:transition spd="med">
    <p:strips dir="l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pPr>
              <a:defRPr/>
            </a:pPr>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pPr>
              <a:defRPr/>
            </a:pPr>
            <a:fld id="{FC63F5F1-6C0A-4D66-AA57-373C1FAEE451}"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Lst>
  <p:transition spd="med">
    <p:strips dir="ld"/>
  </p:transition>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4638"/>
            <a:ext cx="7632848" cy="850106"/>
          </a:xfrm>
        </p:spPr>
        <p:txBody>
          <a:bodyPr>
            <a:normAutofit/>
          </a:bodyPr>
          <a:lstStyle/>
          <a:p>
            <a:pPr marL="0" indent="0" algn="ctr">
              <a:buNone/>
            </a:pPr>
            <a:r>
              <a:rPr lang="ru-RU" sz="2800" dirty="0" smtClean="0">
                <a:solidFill>
                  <a:schemeClr val="tx1"/>
                </a:solidFill>
                <a:latin typeface="Times New Roman" pitchFamily="18" charset="0"/>
                <a:cs typeface="Times New Roman" pitchFamily="18" charset="0"/>
              </a:rPr>
              <a:t>МАДОУ «ЦРР -  </a:t>
            </a:r>
            <a:r>
              <a:rPr lang="ru-RU" sz="2800" dirty="0" smtClean="0">
                <a:solidFill>
                  <a:schemeClr val="tx1"/>
                </a:solidFill>
                <a:latin typeface="Times New Roman" pitchFamily="18" charset="0"/>
                <a:cs typeface="Times New Roman" pitchFamily="18" charset="0"/>
              </a:rPr>
              <a:t>Детский сад № </a:t>
            </a:r>
            <a:r>
              <a:rPr lang="ru-RU" sz="2800" dirty="0" smtClean="0">
                <a:solidFill>
                  <a:schemeClr val="tx1"/>
                </a:solidFill>
                <a:latin typeface="Times New Roman" pitchFamily="18" charset="0"/>
                <a:cs typeface="Times New Roman" pitchFamily="18" charset="0"/>
              </a:rPr>
              <a:t>17» </a:t>
            </a:r>
            <a:r>
              <a:rPr lang="ru-RU" sz="2800" dirty="0" err="1" smtClean="0">
                <a:solidFill>
                  <a:schemeClr val="tx1"/>
                </a:solidFill>
                <a:latin typeface="Times New Roman" pitchFamily="18" charset="0"/>
                <a:cs typeface="Times New Roman" pitchFamily="18" charset="0"/>
              </a:rPr>
              <a:t>г.о</a:t>
            </a:r>
            <a:r>
              <a:rPr lang="ru-RU" sz="2800" dirty="0" smtClean="0">
                <a:solidFill>
                  <a:schemeClr val="tx1"/>
                </a:solidFill>
                <a:latin typeface="Times New Roman" pitchFamily="18" charset="0"/>
                <a:cs typeface="Times New Roman" pitchFamily="18" charset="0"/>
              </a:rPr>
              <a:t>. </a:t>
            </a:r>
            <a:r>
              <a:rPr lang="ru-RU" sz="2800" dirty="0" smtClean="0">
                <a:solidFill>
                  <a:schemeClr val="tx1"/>
                </a:solidFill>
                <a:latin typeface="Times New Roman" pitchFamily="18" charset="0"/>
                <a:cs typeface="Times New Roman" pitchFamily="18" charset="0"/>
              </a:rPr>
              <a:t>Саранск         </a:t>
            </a:r>
            <a:endParaRPr lang="ru-RU" dirty="0">
              <a:solidFill>
                <a:schemeClr val="tx1"/>
              </a:solidFill>
            </a:endParaRPr>
          </a:p>
        </p:txBody>
      </p:sp>
      <p:sp>
        <p:nvSpPr>
          <p:cNvPr id="6" name="Содержимое 5"/>
          <p:cNvSpPr>
            <a:spLocks noGrp="1"/>
          </p:cNvSpPr>
          <p:nvPr>
            <p:ph sz="half" idx="1"/>
          </p:nvPr>
        </p:nvSpPr>
        <p:spPr>
          <a:xfrm>
            <a:off x="971600" y="1484784"/>
            <a:ext cx="7776864" cy="1512168"/>
          </a:xfrm>
        </p:spPr>
        <p:txBody>
          <a:bodyPr>
            <a:noAutofit/>
          </a:bodyPr>
          <a:lstStyle/>
          <a:p>
            <a:pPr lvl="4">
              <a:buNone/>
            </a:pPr>
            <a:r>
              <a:rPr lang="ru-RU" sz="4000" dirty="0" smtClean="0">
                <a:solidFill>
                  <a:srgbClr val="FF0000"/>
                </a:solidFill>
                <a:latin typeface="Times New Roman" pitchFamily="18" charset="0"/>
                <a:cs typeface="Times New Roman" pitchFamily="18" charset="0"/>
              </a:rPr>
              <a:t>«Мастер-класс по покраске    пасхальных яиц»</a:t>
            </a:r>
            <a:endParaRPr lang="ru-RU" sz="4000" dirty="0">
              <a:latin typeface="Times New Roman" pitchFamily="18" charset="0"/>
              <a:cs typeface="Times New Roman" pitchFamily="18" charset="0"/>
            </a:endParaRPr>
          </a:p>
        </p:txBody>
      </p:sp>
      <p:sp>
        <p:nvSpPr>
          <p:cNvPr id="4" name="Объект 3"/>
          <p:cNvSpPr>
            <a:spLocks noGrp="1"/>
          </p:cNvSpPr>
          <p:nvPr>
            <p:ph sz="quarter" idx="2"/>
          </p:nvPr>
        </p:nvSpPr>
        <p:spPr>
          <a:xfrm flipH="1">
            <a:off x="4067944" y="4293096"/>
            <a:ext cx="4464496" cy="2088232"/>
          </a:xfrm>
        </p:spPr>
        <p:txBody>
          <a:bodyPr>
            <a:normAutofit/>
          </a:bodyPr>
          <a:lstStyle/>
          <a:p>
            <a:pPr>
              <a:buNone/>
            </a:pPr>
            <a:r>
              <a:rPr lang="ru-RU" sz="2800" dirty="0" smtClean="0">
                <a:solidFill>
                  <a:srgbClr val="002060"/>
                </a:solidFill>
                <a:latin typeface="Times New Roman" pitchFamily="18" charset="0"/>
                <a:cs typeface="Times New Roman" pitchFamily="18" charset="0"/>
              </a:rPr>
              <a:t>Подготовили: воспитатели старшей группы №9</a:t>
            </a:r>
            <a:endParaRPr lang="ru-RU" sz="2800" dirty="0" smtClean="0">
              <a:solidFill>
                <a:srgbClr val="002060"/>
              </a:solidFill>
              <a:latin typeface="Times New Roman" pitchFamily="18" charset="0"/>
              <a:cs typeface="Times New Roman" pitchFamily="18" charset="0"/>
            </a:endParaRPr>
          </a:p>
          <a:p>
            <a:pPr>
              <a:buNone/>
            </a:pPr>
            <a:r>
              <a:rPr lang="ru-RU" sz="2800" dirty="0" smtClean="0">
                <a:solidFill>
                  <a:srgbClr val="002060"/>
                </a:solidFill>
                <a:latin typeface="Times New Roman" pitchFamily="18" charset="0"/>
                <a:cs typeface="Times New Roman" pitchFamily="18" charset="0"/>
              </a:rPr>
              <a:t>Афонькина Л. М., </a:t>
            </a:r>
            <a:endParaRPr lang="ru-RU" sz="2800" dirty="0" smtClean="0">
              <a:solidFill>
                <a:srgbClr val="002060"/>
              </a:solidFill>
              <a:latin typeface="Times New Roman" pitchFamily="18" charset="0"/>
              <a:cs typeface="Times New Roman" pitchFamily="18" charset="0"/>
            </a:endParaRPr>
          </a:p>
          <a:p>
            <a:pPr>
              <a:buNone/>
            </a:pPr>
            <a:r>
              <a:rPr lang="ru-RU" sz="2800" dirty="0" smtClean="0">
                <a:solidFill>
                  <a:srgbClr val="002060"/>
                </a:solidFill>
                <a:latin typeface="Times New Roman" pitchFamily="18" charset="0"/>
                <a:cs typeface="Times New Roman" pitchFamily="18" charset="0"/>
              </a:rPr>
              <a:t>Минеева </a:t>
            </a:r>
            <a:r>
              <a:rPr lang="ru-RU" sz="2800" dirty="0" smtClean="0">
                <a:solidFill>
                  <a:srgbClr val="002060"/>
                </a:solidFill>
                <a:latin typeface="Times New Roman" pitchFamily="18" charset="0"/>
                <a:cs typeface="Times New Roman" pitchFamily="18" charset="0"/>
              </a:rPr>
              <a:t>Е.Н.</a:t>
            </a:r>
          </a:p>
          <a:p>
            <a:pPr marL="45720" indent="0">
              <a:buNone/>
            </a:pPr>
            <a:endParaRPr lang="ru-RU" dirty="0"/>
          </a:p>
        </p:txBody>
      </p:sp>
      <p:pic>
        <p:nvPicPr>
          <p:cNvPr id="8" name="Содержимое 7" descr="big_havkitt4.jpg"/>
          <p:cNvPicPr>
            <a:picLocks noGrp="1" noChangeAspect="1"/>
          </p:cNvPicPr>
          <p:nvPr>
            <p:ph sz="quarter" idx="3"/>
          </p:nvPr>
        </p:nvPicPr>
        <p:blipFill>
          <a:blip r:embed="rId2" cstate="print"/>
          <a:stretch>
            <a:fillRect/>
          </a:stretch>
        </p:blipFill>
        <p:spPr>
          <a:xfrm>
            <a:off x="497660" y="3347252"/>
            <a:ext cx="3210244" cy="2774148"/>
          </a:xfrm>
        </p:spPr>
      </p:pic>
    </p:spTree>
    <p:extLst>
      <p:ext uri="{BB962C8B-B14F-4D97-AF65-F5344CB8AC3E}">
        <p14:creationId xmlns:p14="http://schemas.microsoft.com/office/powerpoint/2010/main" val="44163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050904" cy="1143000"/>
          </a:xfrm>
        </p:spPr>
        <p:txBody>
          <a:bodyPr>
            <a:normAutofit/>
          </a:bodyPr>
          <a:lstStyle/>
          <a:p>
            <a:pPr marL="0" indent="0">
              <a:buNone/>
            </a:pPr>
            <a:r>
              <a:rPr lang="ru-RU" sz="2800" dirty="0" smtClean="0">
                <a:solidFill>
                  <a:schemeClr val="tx1"/>
                </a:solidFill>
                <a:latin typeface="Times New Roman" pitchFamily="18" charset="0"/>
                <a:cs typeface="Times New Roman" pitchFamily="18" charset="0"/>
              </a:rPr>
              <a:t>Украшение из конфетти</a:t>
            </a:r>
            <a:r>
              <a:rPr lang="ru-RU" dirty="0">
                <a:solidFill>
                  <a:schemeClr val="tx1"/>
                </a:solidFill>
                <a:latin typeface="Calibri"/>
                <a:ea typeface="Calibri"/>
                <a:cs typeface="Times New Roman"/>
              </a:rPr>
              <a:t/>
            </a:r>
            <a:br>
              <a:rPr lang="ru-RU" dirty="0">
                <a:solidFill>
                  <a:schemeClr val="tx1"/>
                </a:solidFill>
                <a:latin typeface="Calibri"/>
                <a:ea typeface="Calibri"/>
                <a:cs typeface="Times New Roman"/>
              </a:rPr>
            </a:br>
            <a:endParaRPr lang="ru-RU" dirty="0">
              <a:solidFill>
                <a:schemeClr val="tx1"/>
              </a:solidFill>
            </a:endParaRPr>
          </a:p>
        </p:txBody>
      </p:sp>
      <p:sp>
        <p:nvSpPr>
          <p:cNvPr id="9" name="Содержимое 8"/>
          <p:cNvSpPr>
            <a:spLocks noGrp="1"/>
          </p:cNvSpPr>
          <p:nvPr>
            <p:ph sz="half" idx="1"/>
          </p:nvPr>
        </p:nvSpPr>
        <p:spPr>
          <a:xfrm>
            <a:off x="467544" y="836712"/>
            <a:ext cx="2880320" cy="3240359"/>
          </a:xfrm>
          <a:solidFill>
            <a:srgbClr val="CCECFF"/>
          </a:solidFill>
        </p:spPr>
        <p:txBody>
          <a:bodyPr>
            <a:noAutofit/>
          </a:bodyPr>
          <a:lstStyle/>
          <a:p>
            <a:pPr>
              <a:buNone/>
            </a:pPr>
            <a:r>
              <a:rPr lang="ru-RU" sz="20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Очень ярко и празднично выглядят яйца, украшенные конфетти. Можно использовать готовые конфетти или сделать их самостоятельно, вооружившись дыроколом. Приклеить конфетти можно на клей или клейстер.</a:t>
            </a:r>
          </a:p>
          <a:p>
            <a:endParaRPr lang="ru-RU" sz="2000" dirty="0"/>
          </a:p>
        </p:txBody>
      </p:sp>
      <p:sp>
        <p:nvSpPr>
          <p:cNvPr id="4" name="Объект 3"/>
          <p:cNvSpPr>
            <a:spLocks noGrp="1"/>
          </p:cNvSpPr>
          <p:nvPr>
            <p:ph sz="quarter" idx="2"/>
          </p:nvPr>
        </p:nvSpPr>
        <p:spPr>
          <a:xfrm>
            <a:off x="395536" y="1628800"/>
            <a:ext cx="4248472" cy="2185988"/>
          </a:xfrm>
        </p:spPr>
        <p:txBody>
          <a:bodyPr>
            <a:normAutofit/>
          </a:bodyPr>
          <a:lstStyle/>
          <a:p>
            <a:pPr marL="0" indent="0">
              <a:lnSpc>
                <a:spcPct val="115000"/>
              </a:lnSpc>
              <a:spcAft>
                <a:spcPts val="0"/>
              </a:spcAft>
              <a:buNone/>
            </a:pPr>
            <a:endParaRPr lang="ru-RU" sz="2400" b="1" dirty="0" smtClean="0">
              <a:latin typeface="Calibri"/>
              <a:ea typeface="Calibri"/>
              <a:cs typeface="Times New Roman"/>
            </a:endParaRPr>
          </a:p>
          <a:p>
            <a:endParaRPr lang="ru-RU" sz="2400" b="1" dirty="0"/>
          </a:p>
        </p:txBody>
      </p:sp>
      <p:sp>
        <p:nvSpPr>
          <p:cNvPr id="5" name="Объект 4"/>
          <p:cNvSpPr>
            <a:spLocks noGrp="1"/>
          </p:cNvSpPr>
          <p:nvPr>
            <p:ph sz="quarter" idx="3"/>
          </p:nvPr>
        </p:nvSpPr>
        <p:spPr>
          <a:xfrm>
            <a:off x="467544" y="4293096"/>
            <a:ext cx="8208912" cy="2160240"/>
          </a:xfrm>
          <a:solidFill>
            <a:srgbClr val="CCECFF"/>
          </a:solidFill>
          <a:ln>
            <a:solidFill>
              <a:schemeClr val="accent1"/>
            </a:solidFill>
          </a:ln>
        </p:spPr>
        <p:txBody>
          <a:bodyPr>
            <a:normAutofit fontScale="92500"/>
          </a:bodyPr>
          <a:lstStyle/>
          <a:p>
            <a:pPr marL="45720" indent="0">
              <a:buNone/>
            </a:pPr>
            <a:r>
              <a:rPr lang="ru-RU" dirty="0" smtClean="0">
                <a:latin typeface="Times New Roman" pitchFamily="18" charset="0"/>
                <a:cs typeface="Times New Roman" pitchFamily="18" charset="0"/>
              </a:rPr>
              <a:t>Для приготовления клейстера понадобятся мука и кипяток. Необходимо </a:t>
            </a:r>
            <a:r>
              <a:rPr lang="ru-RU" dirty="0" smtClean="0">
                <a:latin typeface="Times New Roman" pitchFamily="18" charset="0"/>
                <a:cs typeface="Times New Roman" pitchFamily="18" charset="0"/>
              </a:rPr>
              <a:t> взять</a:t>
            </a:r>
            <a:r>
              <a:rPr lang="ru-RU" dirty="0" smtClean="0">
                <a:latin typeface="Times New Roman" pitchFamily="18" charset="0"/>
                <a:cs typeface="Times New Roman" pitchFamily="18" charset="0"/>
              </a:rPr>
              <a:t> 250 г муки, добавить к ней </a:t>
            </a:r>
            <a:r>
              <a:rPr lang="ru-RU" dirty="0" smtClean="0">
                <a:latin typeface="Times New Roman" pitchFamily="18" charset="0"/>
                <a:cs typeface="Times New Roman" pitchFamily="18" charset="0"/>
              </a:rPr>
              <a:t>0,5 ст</a:t>
            </a:r>
            <a:r>
              <a:rPr lang="ru-RU" dirty="0" smtClean="0">
                <a:latin typeface="Times New Roman" pitchFamily="18" charset="0"/>
                <a:cs typeface="Times New Roman" pitchFamily="18" charset="0"/>
              </a:rPr>
              <a:t>. воды, хорошо вымешать до однородности.  Затем тонкой  струйкой, все время помешивая, долить кипяток. Воды надо доливать столько, чтобы получился 1 л  клейстера. Использовать при температуре 40 градусов, не хранить.</a:t>
            </a:r>
          </a:p>
          <a:p>
            <a:pPr marL="45720" indent="0">
              <a:buNone/>
            </a:pPr>
            <a:endParaRPr lang="ru-RU" dirty="0"/>
          </a:p>
        </p:txBody>
      </p:sp>
      <p:pic>
        <p:nvPicPr>
          <p:cNvPr id="8" name="Рисунок 7" descr="https://images.lady.mail.ru/28417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8564" y="476672"/>
            <a:ext cx="2232248" cy="1980220"/>
          </a:xfrm>
          <a:prstGeom prst="rect">
            <a:avLst/>
          </a:prstGeom>
          <a:noFill/>
          <a:ln>
            <a:noFill/>
          </a:ln>
        </p:spPr>
      </p:pic>
      <p:pic>
        <p:nvPicPr>
          <p:cNvPr id="7170" name="Picture 2" descr="http://greenbag.ru/sites/default/files/photos/169/egg_10.jpg"/>
          <p:cNvPicPr>
            <a:picLocks noChangeAspect="1" noChangeArrowheads="1"/>
          </p:cNvPicPr>
          <p:nvPr/>
        </p:nvPicPr>
        <p:blipFill>
          <a:blip r:embed="rId3" cstate="print"/>
          <a:srcRect/>
          <a:stretch>
            <a:fillRect/>
          </a:stretch>
        </p:blipFill>
        <p:spPr bwMode="auto">
          <a:xfrm>
            <a:off x="3563888" y="2060848"/>
            <a:ext cx="2858683" cy="2144012"/>
          </a:xfrm>
          <a:prstGeom prst="rect">
            <a:avLst/>
          </a:prstGeom>
          <a:noFill/>
        </p:spPr>
      </p:pic>
    </p:spTree>
    <p:extLst>
      <p:ext uri="{BB962C8B-B14F-4D97-AF65-F5344CB8AC3E}">
        <p14:creationId xmlns:p14="http://schemas.microsoft.com/office/powerpoint/2010/main" val="145103983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266928" cy="1143000"/>
          </a:xfrm>
        </p:spPr>
        <p:txBody>
          <a:bodyPr/>
          <a:lstStyle/>
          <a:p>
            <a:pPr marL="0" indent="0">
              <a:buNone/>
            </a:pPr>
            <a:r>
              <a:rPr lang="ru-RU" sz="2800" dirty="0" smtClean="0">
                <a:solidFill>
                  <a:schemeClr val="tx1"/>
                </a:solidFill>
                <a:latin typeface="Times New Roman" pitchFamily="18" charset="0"/>
                <a:cs typeface="Times New Roman" pitchFamily="18" charset="0"/>
              </a:rPr>
              <a:t>Листики и травинки</a:t>
            </a:r>
            <a:r>
              <a:rPr lang="ru-RU" dirty="0" smtClean="0">
                <a:solidFill>
                  <a:schemeClr val="tx1"/>
                </a:solidFill>
              </a:rPr>
              <a:t/>
            </a:r>
            <a:br>
              <a:rPr lang="ru-RU" dirty="0" smtClean="0">
                <a:solidFill>
                  <a:schemeClr val="tx1"/>
                </a:solidFill>
              </a:rPr>
            </a:br>
            <a:endParaRPr lang="ru-RU" dirty="0">
              <a:solidFill>
                <a:schemeClr val="tx1"/>
              </a:solidFill>
            </a:endParaRPr>
          </a:p>
        </p:txBody>
      </p:sp>
      <p:sp>
        <p:nvSpPr>
          <p:cNvPr id="4" name="Объект 3"/>
          <p:cNvSpPr>
            <a:spLocks noGrp="1"/>
          </p:cNvSpPr>
          <p:nvPr>
            <p:ph sz="half" idx="1"/>
          </p:nvPr>
        </p:nvSpPr>
        <p:spPr>
          <a:xfrm>
            <a:off x="467544" y="1052736"/>
            <a:ext cx="4320480" cy="4752528"/>
          </a:xfrm>
          <a:solidFill>
            <a:srgbClr val="CCECFF"/>
          </a:solidFill>
        </p:spPr>
        <p:txBody>
          <a:bodyPr>
            <a:noAutofit/>
          </a:bodyPr>
          <a:lstStyle/>
          <a:p>
            <a:pPr marL="45720" indent="0">
              <a:lnSpc>
                <a:spcPct val="115000"/>
              </a:lnSpc>
              <a:spcAft>
                <a:spcPts val="0"/>
              </a:spcAft>
              <a:buNone/>
            </a:pPr>
            <a:r>
              <a:rPr lang="ru-RU" sz="2000" dirty="0" smtClean="0">
                <a:latin typeface="Times New Roman" pitchFamily="18" charset="0"/>
                <a:cs typeface="Times New Roman" pitchFamily="18" charset="0"/>
              </a:rPr>
              <a:t>Из природных средств для украшения можно использовать листики петрушки, укропа, </a:t>
            </a:r>
            <a:r>
              <a:rPr lang="ru-RU" sz="2000" dirty="0" err="1" smtClean="0">
                <a:latin typeface="Times New Roman" pitchFamily="18" charset="0"/>
                <a:cs typeface="Times New Roman" pitchFamily="18" charset="0"/>
              </a:rPr>
              <a:t>кинзы</a:t>
            </a:r>
            <a:r>
              <a:rPr lang="ru-RU" sz="2000" dirty="0" smtClean="0">
                <a:latin typeface="Times New Roman" pitchFamily="18" charset="0"/>
                <a:cs typeface="Times New Roman" pitchFamily="18" charset="0"/>
              </a:rPr>
              <a:t>, тимьяна, розмарина и других специй и трав. Для этого нужно приложить листик к вареному яйцу и обтянуть его марлей, концы завязать ниткой и лишнее отрезать. Окрасить красками или натуральными красителями. Дать высохнуть и аккуратно снять марлю и листики. Марля пропустит краску, а листики нет и на яйцах останутся красивые отпечатки.</a:t>
            </a:r>
          </a:p>
          <a:p>
            <a:pPr marL="45720" indent="0">
              <a:lnSpc>
                <a:spcPct val="115000"/>
              </a:lnSpc>
              <a:spcAft>
                <a:spcPts val="0"/>
              </a:spcAft>
              <a:buNone/>
            </a:pPr>
            <a:endParaRPr lang="ru-RU" sz="2000" b="1" dirty="0"/>
          </a:p>
        </p:txBody>
      </p:sp>
      <p:pic>
        <p:nvPicPr>
          <p:cNvPr id="9" name="Содержимое 8" descr="https://images.lady.mail.ru/284183/"/>
          <p:cNvPicPr>
            <a:picLocks noGrp="1"/>
          </p:cNvPicPr>
          <p:nvPr>
            <p:ph sz="quarter" idx="2"/>
          </p:nvPr>
        </p:nvPicPr>
        <p:blipFill>
          <a:blip r:embed="rId2" cstate="print">
            <a:extLst>
              <a:ext uri="{28A0092B-C50C-407E-A947-70E740481C1C}">
                <a14:useLocalDpi xmlns:a14="http://schemas.microsoft.com/office/drawing/2010/main" val="0"/>
              </a:ext>
            </a:extLst>
          </a:blip>
          <a:stretch>
            <a:fillRect/>
          </a:stretch>
        </p:blipFill>
        <p:spPr bwMode="auto">
          <a:xfrm>
            <a:off x="5292080" y="692696"/>
            <a:ext cx="3282473" cy="2185988"/>
          </a:xfrm>
          <a:prstGeom prst="rect">
            <a:avLst/>
          </a:prstGeom>
          <a:noFill/>
          <a:ln>
            <a:noFill/>
          </a:ln>
        </p:spPr>
      </p:pic>
      <p:pic>
        <p:nvPicPr>
          <p:cNvPr id="6146" name="Picture 2" descr="http://prodmagazin.ru/wp-content/uploads/2014/04/pash_yaica_4.jpg"/>
          <p:cNvPicPr>
            <a:picLocks noChangeAspect="1" noChangeArrowheads="1"/>
          </p:cNvPicPr>
          <p:nvPr/>
        </p:nvPicPr>
        <p:blipFill>
          <a:blip r:embed="rId3" cstate="print"/>
          <a:srcRect/>
          <a:stretch>
            <a:fillRect/>
          </a:stretch>
        </p:blipFill>
        <p:spPr bwMode="auto">
          <a:xfrm>
            <a:off x="5004048" y="3284984"/>
            <a:ext cx="3408313" cy="2556235"/>
          </a:xfrm>
          <a:prstGeom prst="rect">
            <a:avLst/>
          </a:prstGeom>
          <a:noFill/>
        </p:spPr>
      </p:pic>
    </p:spTree>
    <p:extLst>
      <p:ext uri="{BB962C8B-B14F-4D97-AF65-F5344CB8AC3E}">
        <p14:creationId xmlns:p14="http://schemas.microsoft.com/office/powerpoint/2010/main" val="1910704227"/>
      </p:ext>
    </p:extLst>
  </p:cSld>
  <p:clrMapOvr>
    <a:masterClrMapping/>
  </p:clrMapOvr>
  <p:transition spd="med">
    <p:strips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474840" cy="1143000"/>
          </a:xfrm>
        </p:spPr>
        <p:txBody>
          <a:bodyPr>
            <a:normAutofit fontScale="90000"/>
          </a:bodyPr>
          <a:lstStyle/>
          <a:p>
            <a:pPr marL="0" indent="0" algn="ctr">
              <a:buNone/>
            </a:pPr>
            <a:r>
              <a:rPr lang="ru-RU" sz="2800" dirty="0" smtClean="0">
                <a:solidFill>
                  <a:schemeClr val="tx1"/>
                </a:solidFill>
                <a:latin typeface="Times New Roman" pitchFamily="18" charset="0"/>
                <a:cs typeface="Times New Roman" pitchFamily="18" charset="0"/>
              </a:rPr>
              <a:t>Рисунки с помощью      скотча</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
        <p:nvSpPr>
          <p:cNvPr id="7" name="Содержимое 6"/>
          <p:cNvSpPr>
            <a:spLocks noGrp="1"/>
          </p:cNvSpPr>
          <p:nvPr>
            <p:ph sz="half" idx="1"/>
          </p:nvPr>
        </p:nvSpPr>
        <p:spPr>
          <a:xfrm>
            <a:off x="611560" y="1340768"/>
            <a:ext cx="4176464" cy="4104456"/>
          </a:xfrm>
          <a:solidFill>
            <a:srgbClr val="CCECFF"/>
          </a:solidFill>
        </p:spPr>
        <p:txBody>
          <a:bodyPr>
            <a:noAutofit/>
          </a:bodyPr>
          <a:lstStyle/>
          <a:p>
            <a:pPr>
              <a:buNone/>
            </a:pPr>
            <a:r>
              <a:rPr lang="ru-RU" sz="2000" dirty="0" smtClean="0">
                <a:latin typeface="Times New Roman" pitchFamily="18" charset="0"/>
                <a:cs typeface="Times New Roman" pitchFamily="18" charset="0"/>
              </a:rPr>
              <a:t>  С помощью строительного скотча, </a:t>
            </a:r>
            <a:r>
              <a:rPr lang="ru-RU" sz="2000" dirty="0" err="1" smtClean="0">
                <a:latin typeface="Times New Roman" pitchFamily="18" charset="0"/>
                <a:cs typeface="Times New Roman" pitchFamily="18" charset="0"/>
              </a:rPr>
              <a:t>изоленты</a:t>
            </a:r>
            <a:r>
              <a:rPr lang="ru-RU" sz="2000" dirty="0" smtClean="0">
                <a:latin typeface="Times New Roman" pitchFamily="18" charset="0"/>
                <a:cs typeface="Times New Roman" pitchFamily="18" charset="0"/>
              </a:rPr>
              <a:t> или пластыря можно создать геометрические рисунки, очень яркие и сочные. Для этого отваренные яйца нужно обклеить полосками или квадратиками, опустить в первый краситель. После извлечения нужно дать яйцу обсохнуть, а затем снять скотч (можно наклеить на другие места), опустить во второй краситель. Опять дать обсохнуть и снять скотч.</a:t>
            </a:r>
          </a:p>
          <a:p>
            <a:pPr>
              <a:buNone/>
            </a:pPr>
            <a:endParaRPr lang="ru-RU" sz="2000" dirty="0">
              <a:latin typeface="Times New Roman" pitchFamily="18" charset="0"/>
              <a:cs typeface="Times New Roman" pitchFamily="18" charset="0"/>
            </a:endParaRPr>
          </a:p>
        </p:txBody>
      </p:sp>
      <p:pic>
        <p:nvPicPr>
          <p:cNvPr id="12" name="Содержимое 11" descr="https://images.lady.mail.ru/284180/"/>
          <p:cNvPicPr>
            <a:picLocks noGrp="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2204864"/>
            <a:ext cx="3672408" cy="2952328"/>
          </a:xfrm>
          <a:prstGeom prst="rect">
            <a:avLst/>
          </a:prstGeom>
          <a:noFill/>
          <a:ln>
            <a:noFill/>
          </a:ln>
        </p:spPr>
      </p:pic>
    </p:spTree>
    <p:extLst>
      <p:ext uri="{BB962C8B-B14F-4D97-AF65-F5344CB8AC3E}">
        <p14:creationId xmlns:p14="http://schemas.microsoft.com/office/powerpoint/2010/main" val="1436141582"/>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266928" cy="1143000"/>
          </a:xfrm>
        </p:spPr>
        <p:txBody>
          <a:bodyPr/>
          <a:lstStyle/>
          <a:p>
            <a:pPr marL="0" indent="0" algn="ctr">
              <a:buNone/>
            </a:pPr>
            <a:r>
              <a:rPr lang="ru-RU" sz="2800" dirty="0" smtClean="0">
                <a:solidFill>
                  <a:schemeClr val="tx1"/>
                </a:solidFill>
                <a:latin typeface="Times New Roman" pitchFamily="18" charset="0"/>
                <a:cs typeface="Times New Roman" pitchFamily="18" charset="0"/>
              </a:rPr>
              <a:t>            </a:t>
            </a:r>
            <a:r>
              <a:rPr lang="ru-RU" sz="2800" dirty="0" err="1" smtClean="0">
                <a:solidFill>
                  <a:schemeClr val="tx1"/>
                </a:solidFill>
                <a:latin typeface="Times New Roman" pitchFamily="18" charset="0"/>
                <a:cs typeface="Times New Roman" pitchFamily="18" charset="0"/>
              </a:rPr>
              <a:t>Декупаж</a:t>
            </a:r>
            <a:r>
              <a:rPr lang="ru-RU" sz="2800" dirty="0" smtClean="0">
                <a:solidFill>
                  <a:schemeClr val="tx1"/>
                </a:solidFill>
                <a:latin typeface="Times New Roman" pitchFamily="18" charset="0"/>
                <a:cs typeface="Times New Roman" pitchFamily="18" charset="0"/>
              </a:rPr>
              <a:t/>
            </a:r>
            <a:br>
              <a:rPr lang="ru-RU" sz="2800" dirty="0" smtClean="0">
                <a:solidFill>
                  <a:schemeClr val="tx1"/>
                </a:solidFill>
                <a:latin typeface="Times New Roman" pitchFamily="18" charset="0"/>
                <a:cs typeface="Times New Roman" pitchFamily="18" charset="0"/>
              </a:rPr>
            </a:br>
            <a:r>
              <a:rPr lang="ru-RU" dirty="0" smtClean="0"/>
              <a:t> </a:t>
            </a:r>
            <a:endParaRPr lang="ru-RU" dirty="0"/>
          </a:p>
        </p:txBody>
      </p:sp>
      <p:pic>
        <p:nvPicPr>
          <p:cNvPr id="10" name="Содержимое 9" descr="https://images.lady.mail.ru/284177/"/>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476672"/>
            <a:ext cx="2376264" cy="1944216"/>
          </a:xfrm>
          <a:prstGeom prst="rect">
            <a:avLst/>
          </a:prstGeom>
          <a:noFill/>
          <a:ln>
            <a:noFill/>
          </a:ln>
        </p:spPr>
      </p:pic>
      <p:sp>
        <p:nvSpPr>
          <p:cNvPr id="4" name="Объект 3"/>
          <p:cNvSpPr>
            <a:spLocks noGrp="1"/>
          </p:cNvSpPr>
          <p:nvPr>
            <p:ph sz="quarter" idx="2"/>
          </p:nvPr>
        </p:nvSpPr>
        <p:spPr>
          <a:xfrm flipH="1">
            <a:off x="467544" y="1196752"/>
            <a:ext cx="4283968" cy="2448272"/>
          </a:xfrm>
          <a:solidFill>
            <a:srgbClr val="CCECFF"/>
          </a:solidFill>
        </p:spPr>
        <p:txBody>
          <a:bodyPr>
            <a:normAutofit fontScale="25000" lnSpcReduction="20000"/>
          </a:bodyPr>
          <a:lstStyle/>
          <a:p>
            <a:pPr marL="45720" indent="0">
              <a:buNone/>
            </a:pPr>
            <a:r>
              <a:rPr lang="ru-RU" sz="8000" dirty="0" smtClean="0">
                <a:latin typeface="Times New Roman" pitchFamily="18" charset="0"/>
                <a:cs typeface="Times New Roman" pitchFamily="18" charset="0"/>
              </a:rPr>
              <a:t> Для украшения яиц техникой </a:t>
            </a:r>
            <a:r>
              <a:rPr lang="ru-RU" sz="8000" dirty="0" err="1" smtClean="0">
                <a:latin typeface="Times New Roman" pitchFamily="18" charset="0"/>
                <a:cs typeface="Times New Roman" pitchFamily="18" charset="0"/>
              </a:rPr>
              <a:t>декупаж</a:t>
            </a:r>
            <a:r>
              <a:rPr lang="ru-RU" sz="8000" dirty="0" smtClean="0">
                <a:latin typeface="Times New Roman" pitchFamily="18" charset="0"/>
                <a:cs typeface="Times New Roman" pitchFamily="18" charset="0"/>
              </a:rPr>
              <a:t> потребуются красивые столовые бумажные салфетки. Нужно вырезать рисунки небольшими фрагментами. Развести пополам с водой клей ПВА (можно использовать клейстер*), нанести на отваренные яйца и приклеить кусочки салфеток. Дать полностью высохнуть.</a:t>
            </a:r>
          </a:p>
          <a:p>
            <a:pPr>
              <a:buNone/>
            </a:pPr>
            <a:r>
              <a:rPr lang="ru-RU" sz="8000" dirty="0" smtClean="0">
                <a:latin typeface="Times New Roman" pitchFamily="18" charset="0"/>
                <a:cs typeface="Times New Roman" pitchFamily="18" charset="0"/>
              </a:rPr>
              <a:t> </a:t>
            </a:r>
          </a:p>
          <a:p>
            <a:pPr marL="45720" indent="0">
              <a:buNone/>
            </a:pPr>
            <a:endParaRPr lang="ru-RU" dirty="0"/>
          </a:p>
        </p:txBody>
      </p:sp>
      <p:sp>
        <p:nvSpPr>
          <p:cNvPr id="5" name="Объект 4"/>
          <p:cNvSpPr>
            <a:spLocks noGrp="1"/>
          </p:cNvSpPr>
          <p:nvPr>
            <p:ph sz="quarter" idx="3"/>
          </p:nvPr>
        </p:nvSpPr>
        <p:spPr>
          <a:xfrm>
            <a:off x="467544" y="4221088"/>
            <a:ext cx="4176464" cy="2232248"/>
          </a:xfrm>
          <a:solidFill>
            <a:srgbClr val="CCECFF"/>
          </a:solidFill>
        </p:spPr>
        <p:txBody>
          <a:bodyPr>
            <a:normAutofit fontScale="85000" lnSpcReduction="20000"/>
          </a:bodyPr>
          <a:lstStyle/>
          <a:p>
            <a:pPr marL="45720" indent="0">
              <a:buNone/>
            </a:pPr>
            <a:r>
              <a:rPr lang="ru-RU" b="1" i="1" dirty="0" smtClean="0"/>
              <a:t> </a:t>
            </a:r>
            <a:r>
              <a:rPr lang="ru-RU" sz="2400" dirty="0" smtClean="0">
                <a:latin typeface="Times New Roman" pitchFamily="18" charset="0"/>
                <a:cs typeface="Times New Roman" pitchFamily="18" charset="0"/>
              </a:rPr>
              <a:t>Можно сделать забавные мордочки зверушек и порадовать пасхальными яйцами деток. Для этого предварительно отварить и окрасить яйца. Из цветной бумаги вырезать носики и ушки, приклеить к яйцам. Черным фломастером дорисовать детали — глазки, </a:t>
            </a:r>
          </a:p>
          <a:p>
            <a:pPr marL="45720" indent="0">
              <a:buNone/>
            </a:pPr>
            <a:endParaRPr lang="ru-RU" b="1" i="1" dirty="0"/>
          </a:p>
        </p:txBody>
      </p:sp>
      <p:pic>
        <p:nvPicPr>
          <p:cNvPr id="11" name="Рисунок 10" descr="https://images.lady.mail.ru/28417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2492896"/>
            <a:ext cx="2232248" cy="2045220"/>
          </a:xfrm>
          <a:prstGeom prst="rect">
            <a:avLst/>
          </a:prstGeom>
          <a:noFill/>
          <a:ln>
            <a:noFill/>
          </a:ln>
        </p:spPr>
      </p:pic>
      <p:pic>
        <p:nvPicPr>
          <p:cNvPr id="4098" name="Picture 2" descr="пасхальные яйца в технике декупаж, МК"/>
          <p:cNvPicPr>
            <a:picLocks noChangeAspect="1" noChangeArrowheads="1"/>
          </p:cNvPicPr>
          <p:nvPr/>
        </p:nvPicPr>
        <p:blipFill>
          <a:blip r:embed="rId4" cstate="print"/>
          <a:srcRect/>
          <a:stretch>
            <a:fillRect/>
          </a:stretch>
        </p:blipFill>
        <p:spPr bwMode="auto">
          <a:xfrm>
            <a:off x="4734017" y="4581128"/>
            <a:ext cx="2646295" cy="2016225"/>
          </a:xfrm>
          <a:prstGeom prst="rect">
            <a:avLst/>
          </a:prstGeom>
          <a:noFill/>
        </p:spPr>
      </p:pic>
    </p:spTree>
    <p:extLst>
      <p:ext uri="{BB962C8B-B14F-4D97-AF65-F5344CB8AC3E}">
        <p14:creationId xmlns:p14="http://schemas.microsoft.com/office/powerpoint/2010/main" val="44163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8219256" cy="1210146"/>
          </a:xfrm>
        </p:spPr>
        <p:txBody>
          <a:bodyPr>
            <a:normAutofit/>
          </a:bodyPr>
          <a:lstStyle/>
          <a:p>
            <a:pPr algn="l">
              <a:buNone/>
            </a:pPr>
            <a:r>
              <a:rPr lang="ru-RU" sz="2800" b="0" dirty="0" smtClean="0">
                <a:solidFill>
                  <a:schemeClr val="tx1"/>
                </a:solidFill>
                <a:latin typeface="Times New Roman" pitchFamily="18" charset="0"/>
                <a:cs typeface="Times New Roman" pitchFamily="18" charset="0"/>
              </a:rPr>
              <a:t>Декорирование яиц обыкновенными нитями для вязания</a:t>
            </a:r>
            <a:endParaRPr lang="ru-RU" sz="2800" dirty="0">
              <a:solidFill>
                <a:schemeClr val="tx1"/>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511990" y="1268760"/>
            <a:ext cx="2403826" cy="3456384"/>
          </a:xfrm>
        </p:spPr>
        <p:txBody>
          <a:bodyPr>
            <a:noAutofit/>
          </a:bodyPr>
          <a:lstStyle/>
          <a:p>
            <a:pPr>
              <a:buNone/>
            </a:pPr>
            <a:r>
              <a:rPr lang="ru-RU" sz="1800" dirty="0" smtClean="0">
                <a:latin typeface="Times New Roman" pitchFamily="18" charset="0"/>
                <a:cs typeface="Times New Roman" pitchFamily="18" charset="0"/>
              </a:rPr>
              <a:t> </a:t>
            </a:r>
          </a:p>
          <a:p>
            <a:pPr>
              <a:buNone/>
            </a:pPr>
            <a:r>
              <a:rPr lang="ru-RU" sz="1800" dirty="0" smtClean="0">
                <a:latin typeface="Times New Roman" pitchFamily="18" charset="0"/>
                <a:cs typeface="Times New Roman" pitchFamily="18" charset="0"/>
              </a:rPr>
              <a:t>Понадобится:</a:t>
            </a:r>
          </a:p>
          <a:p>
            <a:pPr>
              <a:buNone/>
            </a:pPr>
            <a:r>
              <a:rPr lang="ru-RU" sz="1800" dirty="0" smtClean="0">
                <a:latin typeface="Times New Roman" pitchFamily="18" charset="0"/>
                <a:cs typeface="Times New Roman" pitchFamily="18" charset="0"/>
              </a:rPr>
              <a:t>- куриные </a:t>
            </a:r>
            <a:r>
              <a:rPr lang="ru-RU" sz="1800" dirty="0" smtClean="0">
                <a:latin typeface="Times New Roman" pitchFamily="18" charset="0"/>
                <a:cs typeface="Times New Roman" pitchFamily="18" charset="0"/>
              </a:rPr>
              <a:t>яйца, предварительно </a:t>
            </a:r>
            <a:r>
              <a:rPr lang="ru-RU" sz="1800" dirty="0" smtClean="0">
                <a:latin typeface="Times New Roman" pitchFamily="18" charset="0"/>
                <a:cs typeface="Times New Roman" pitchFamily="18" charset="0"/>
              </a:rPr>
              <a:t>подготовленные</a:t>
            </a:r>
          </a:p>
          <a:p>
            <a:pPr>
              <a:buNone/>
            </a:pPr>
            <a:r>
              <a:rPr lang="ru-RU" sz="1800" dirty="0" smtClean="0">
                <a:latin typeface="Times New Roman" pitchFamily="18" charset="0"/>
                <a:cs typeface="Times New Roman" pitchFamily="18" charset="0"/>
              </a:rPr>
              <a:t>- клей универсальный</a:t>
            </a:r>
          </a:p>
          <a:p>
            <a:pPr>
              <a:buNone/>
            </a:pPr>
            <a:r>
              <a:rPr lang="ru-RU" sz="1800" dirty="0" smtClean="0">
                <a:latin typeface="Times New Roman" pitchFamily="18" charset="0"/>
                <a:cs typeface="Times New Roman" pitchFamily="18" charset="0"/>
              </a:rPr>
              <a:t>- ножницы</a:t>
            </a:r>
          </a:p>
          <a:p>
            <a:pPr>
              <a:buNone/>
            </a:pPr>
            <a:r>
              <a:rPr lang="ru-RU" sz="1800" dirty="0" smtClean="0">
                <a:latin typeface="Times New Roman" pitchFamily="18" charset="0"/>
                <a:cs typeface="Times New Roman" pitchFamily="18" charset="0"/>
              </a:rPr>
              <a:t>- остатки нитей для вязания разных цветов</a:t>
            </a:r>
          </a:p>
          <a:p>
            <a:endParaRPr lang="ru-RU" sz="1600" dirty="0"/>
          </a:p>
        </p:txBody>
      </p:sp>
      <p:pic>
        <p:nvPicPr>
          <p:cNvPr id="1026" name="Picture 2" descr="C:\Users\Татьяна\Downloads\82e88c697008087e22426e75205a0847.jpg.jpg"/>
          <p:cNvPicPr>
            <a:picLocks noGrp="1" noChangeAspect="1" noChangeArrowheads="1"/>
          </p:cNvPicPr>
          <p:nvPr>
            <p:ph sz="quarter" idx="2"/>
          </p:nvPr>
        </p:nvPicPr>
        <p:blipFill>
          <a:blip r:embed="rId2" cstate="print"/>
          <a:srcRect/>
          <a:stretch>
            <a:fillRect/>
          </a:stretch>
        </p:blipFill>
        <p:spPr bwMode="auto">
          <a:xfrm>
            <a:off x="5940152" y="1196752"/>
            <a:ext cx="2751076" cy="1968670"/>
          </a:xfrm>
          <a:prstGeom prst="rect">
            <a:avLst/>
          </a:prstGeom>
          <a:noFill/>
        </p:spPr>
      </p:pic>
      <p:sp>
        <p:nvSpPr>
          <p:cNvPr id="5" name="Содержимое 4"/>
          <p:cNvSpPr>
            <a:spLocks noGrp="1"/>
          </p:cNvSpPr>
          <p:nvPr>
            <p:ph sz="quarter" idx="3"/>
          </p:nvPr>
        </p:nvSpPr>
        <p:spPr>
          <a:xfrm>
            <a:off x="2555492" y="3356992"/>
            <a:ext cx="6131307" cy="3096345"/>
          </a:xfrm>
        </p:spPr>
        <p:txBody>
          <a:bodyPr>
            <a:noAutofit/>
          </a:bodyPr>
          <a:lstStyle/>
          <a:p>
            <a:pPr algn="just">
              <a:buNone/>
            </a:pPr>
            <a:r>
              <a:rPr lang="ru-RU" sz="18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Нанесите немного клея на верхнюю часть яйца, и аккуратно скручивая по спирали, приклейте нить для вязания. Не старайтесь обклеить сразу все яйца нитью, это будет сложно. Намного проще, обклеивать по частям, давая время клею обсохнуть. Пасхальные яйца получились разных цветов, теперь можно приступить непосредственно к самому украшению. Взяв все те же остатки нитей от вязания, на одном из яиц можно сделать кружочки, для этого нанесите клей на яйцо, в виде круга, и все так же намотав по спирали нить, сформируйте круг. Конец нити спрячьте под самим кругом. Так можно сделать 4-6 кружочков, в зависимости от размеров </a:t>
            </a:r>
            <a:r>
              <a:rPr lang="ru-RU" sz="1600" dirty="0" smtClean="0">
                <a:latin typeface="Times New Roman" pitchFamily="18" charset="0"/>
                <a:cs typeface="Times New Roman" pitchFamily="18" charset="0"/>
              </a:rPr>
              <a:t>кружочков.</a:t>
            </a:r>
            <a:endParaRPr lang="ru-RU" sz="1600" dirty="0">
              <a:latin typeface="Times New Roman" pitchFamily="18" charset="0"/>
              <a:cs typeface="Times New Roman" pitchFamily="18" charset="0"/>
            </a:endParaRPr>
          </a:p>
        </p:txBody>
      </p:sp>
      <p:pic>
        <p:nvPicPr>
          <p:cNvPr id="3074" name="Picture 2" descr="http://img-fotki.yandex.ru/get/6203/36259504.ab/0_a23df_9e2279d9_L.jpg"/>
          <p:cNvPicPr>
            <a:picLocks noChangeAspect="1" noChangeArrowheads="1"/>
          </p:cNvPicPr>
          <p:nvPr/>
        </p:nvPicPr>
        <p:blipFill>
          <a:blip r:embed="rId3" cstate="print"/>
          <a:srcRect/>
          <a:stretch>
            <a:fillRect/>
          </a:stretch>
        </p:blipFill>
        <p:spPr bwMode="auto">
          <a:xfrm>
            <a:off x="2915816" y="1196752"/>
            <a:ext cx="2578322" cy="2170923"/>
          </a:xfrm>
          <a:prstGeom prst="rect">
            <a:avLst/>
          </a:prstGeom>
          <a:noFill/>
        </p:spPr>
      </p:pic>
      <p:pic>
        <p:nvPicPr>
          <p:cNvPr id="3078" name="Picture 6" descr="http://www.pokushay.ru/uploads/posts/2016-03/thumbs/1457956830_kak-krasit-yaitsa-9.jpg"/>
          <p:cNvPicPr>
            <a:picLocks noChangeAspect="1" noChangeArrowheads="1"/>
          </p:cNvPicPr>
          <p:nvPr/>
        </p:nvPicPr>
        <p:blipFill>
          <a:blip r:embed="rId4" cstate="print"/>
          <a:srcRect/>
          <a:stretch>
            <a:fillRect/>
          </a:stretch>
        </p:blipFill>
        <p:spPr bwMode="auto">
          <a:xfrm>
            <a:off x="511990" y="4581129"/>
            <a:ext cx="2403826" cy="1800199"/>
          </a:xfrm>
          <a:prstGeom prst="rect">
            <a:avLst/>
          </a:prstGeom>
          <a:noFill/>
        </p:spPr>
      </p:pic>
    </p:spTree>
  </p:cSld>
  <p:clrMapOvr>
    <a:masterClrMapping/>
  </p:clrMapOvr>
  <p:transition spd="med" advClick="0" advTm="6000">
    <p:strips dir="l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8219256" cy="850106"/>
          </a:xfrm>
        </p:spPr>
        <p:txBody>
          <a:bodyPr/>
          <a:lstStyle/>
          <a:p>
            <a:pPr>
              <a:buNone/>
            </a:pPr>
            <a:r>
              <a:rPr lang="ru-RU" sz="3200" b="0" dirty="0" smtClean="0">
                <a:solidFill>
                  <a:schemeClr val="tx1"/>
                </a:solidFill>
                <a:latin typeface="Times New Roman" pitchFamily="18" charset="0"/>
                <a:cs typeface="Times New Roman" pitchFamily="18" charset="0"/>
              </a:rPr>
              <a:t>Пасхальные яйца, украшенные крупой</a:t>
            </a:r>
            <a:endParaRPr lang="ru-RU" sz="3200" dirty="0">
              <a:solidFill>
                <a:schemeClr val="tx1"/>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1475656" y="3140968"/>
            <a:ext cx="3672408" cy="3717032"/>
          </a:xfrm>
        </p:spPr>
        <p:txBody>
          <a:bodyPr>
            <a:normAutofit fontScale="25000" lnSpcReduction="20000"/>
          </a:bodyPr>
          <a:lstStyle/>
          <a:p>
            <a:pPr>
              <a:buNone/>
            </a:pPr>
            <a:r>
              <a:rPr lang="ru-RU" sz="7200" dirty="0" smtClean="0">
                <a:latin typeface="Times New Roman" pitchFamily="18" charset="0"/>
                <a:cs typeface="Times New Roman" pitchFamily="18" charset="0"/>
              </a:rPr>
              <a:t>    </a:t>
            </a:r>
          </a:p>
          <a:p>
            <a:pPr>
              <a:buNone/>
            </a:pPr>
            <a:r>
              <a:rPr lang="ru-RU" sz="7200" dirty="0" smtClean="0">
                <a:latin typeface="Times New Roman" pitchFamily="18" charset="0"/>
                <a:cs typeface="Times New Roman" pitchFamily="18" charset="0"/>
              </a:rPr>
              <a:t>Понадобится для работы:</a:t>
            </a:r>
          </a:p>
          <a:p>
            <a:pPr>
              <a:buNone/>
            </a:pPr>
            <a:r>
              <a:rPr lang="ru-RU" sz="7200" dirty="0" smtClean="0">
                <a:latin typeface="Times New Roman" pitchFamily="18" charset="0"/>
                <a:cs typeface="Times New Roman" pitchFamily="18" charset="0"/>
              </a:rPr>
              <a:t>1. Макаронные изделия (звездочки, рис, горох, чечевица и т. д.</a:t>
            </a:r>
          </a:p>
          <a:p>
            <a:pPr>
              <a:buNone/>
            </a:pPr>
            <a:r>
              <a:rPr lang="ru-RU" sz="7200" dirty="0" smtClean="0">
                <a:latin typeface="Times New Roman" pitchFamily="18" charset="0"/>
                <a:cs typeface="Times New Roman" pitchFamily="18" charset="0"/>
              </a:rPr>
              <a:t>2. Клейстер( 100гр воды( 1 стакан) и 1 столовая ложка муки с горкой) муку перемешать с водой и поставить на медленный огонь, помешивать, когда закипит масса начнет густеть и прокипятить еще минуты  3 </a:t>
            </a:r>
          </a:p>
          <a:p>
            <a:pPr>
              <a:buNone/>
            </a:pPr>
            <a:endParaRPr lang="ru-RU" dirty="0">
              <a:latin typeface="Times New Roman" pitchFamily="18" charset="0"/>
              <a:cs typeface="Times New Roman" pitchFamily="18" charset="0"/>
            </a:endParaRPr>
          </a:p>
        </p:txBody>
      </p:sp>
      <p:sp>
        <p:nvSpPr>
          <p:cNvPr id="4" name="Содержимое 3"/>
          <p:cNvSpPr>
            <a:spLocks noGrp="1"/>
          </p:cNvSpPr>
          <p:nvPr>
            <p:ph sz="quarter" idx="2"/>
          </p:nvPr>
        </p:nvSpPr>
        <p:spPr/>
        <p:txBody>
          <a:bodyPr>
            <a:normAutofit/>
          </a:bodyPr>
          <a:lstStyle/>
          <a:p>
            <a:pPr>
              <a:buNone/>
            </a:pP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pic>
        <p:nvPicPr>
          <p:cNvPr id="2050" name="Picture 2" descr="C:\Users\Татьяна\Downloads\1fcb6b3364e929a3482923e899d9cf5d.jpg.jpg"/>
          <p:cNvPicPr>
            <a:picLocks noGrp="1" noChangeAspect="1" noChangeArrowheads="1"/>
          </p:cNvPicPr>
          <p:nvPr>
            <p:ph sz="quarter" idx="3"/>
          </p:nvPr>
        </p:nvPicPr>
        <p:blipFill>
          <a:blip r:embed="rId2" cstate="print"/>
          <a:srcRect/>
          <a:stretch>
            <a:fillRect/>
          </a:stretch>
        </p:blipFill>
        <p:spPr bwMode="auto">
          <a:xfrm>
            <a:off x="5847642" y="1340768"/>
            <a:ext cx="2777307" cy="2403599"/>
          </a:xfrm>
          <a:prstGeom prst="rect">
            <a:avLst/>
          </a:prstGeom>
          <a:noFill/>
        </p:spPr>
      </p:pic>
      <p:sp>
        <p:nvSpPr>
          <p:cNvPr id="7" name="Прямоугольник 6"/>
          <p:cNvSpPr/>
          <p:nvPr/>
        </p:nvSpPr>
        <p:spPr>
          <a:xfrm>
            <a:off x="6012160" y="4437112"/>
            <a:ext cx="2448272" cy="1938992"/>
          </a:xfrm>
          <a:prstGeom prst="rect">
            <a:avLst/>
          </a:prstGeom>
        </p:spPr>
        <p:txBody>
          <a:bodyPr wrap="square">
            <a:spAutoFit/>
          </a:bodyPr>
          <a:lstStyle/>
          <a:p>
            <a:pPr>
              <a:buNone/>
            </a:pPr>
            <a:r>
              <a:rPr lang="ru-RU" sz="2000" dirty="0" smtClean="0">
                <a:latin typeface="Times New Roman" pitchFamily="18" charset="0"/>
                <a:cs typeface="Times New Roman" pitchFamily="18" charset="0"/>
              </a:rPr>
              <a:t>Намазать яйцо клейстером и наносить узором на него крупу или макароны.   Можно просто обвалять</a:t>
            </a:r>
            <a:endParaRPr lang="ru-RU" sz="2000" dirty="0">
              <a:latin typeface="Times New Roman" pitchFamily="18" charset="0"/>
              <a:cs typeface="Times New Roman" pitchFamily="18" charset="0"/>
            </a:endParaRPr>
          </a:p>
        </p:txBody>
      </p:sp>
      <p:pic>
        <p:nvPicPr>
          <p:cNvPr id="5" name="Picture 2" descr="http://doitcraft.ru/upload/003/u301/010/15e2fd58.jpg"/>
          <p:cNvPicPr>
            <a:picLocks noChangeAspect="1" noChangeArrowheads="1"/>
          </p:cNvPicPr>
          <p:nvPr/>
        </p:nvPicPr>
        <p:blipFill>
          <a:blip r:embed="rId3" cstate="print"/>
          <a:srcRect/>
          <a:stretch>
            <a:fillRect/>
          </a:stretch>
        </p:blipFill>
        <p:spPr bwMode="auto">
          <a:xfrm>
            <a:off x="597819" y="1052736"/>
            <a:ext cx="2880320" cy="2160240"/>
          </a:xfrm>
          <a:prstGeom prst="rect">
            <a:avLst/>
          </a:prstGeom>
          <a:noFill/>
        </p:spPr>
      </p:pic>
    </p:spTree>
  </p:cSld>
  <p:clrMapOvr>
    <a:masterClrMapping/>
  </p:clrMapOvr>
  <p:transition spd="med" advClick="0" advTm="6000">
    <p:strips dir="l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buNone/>
            </a:pPr>
            <a:r>
              <a:rPr lang="ru-RU" sz="3600" b="0" dirty="0" smtClean="0">
                <a:solidFill>
                  <a:schemeClr val="tx1"/>
                </a:solidFill>
                <a:latin typeface="Times New Roman" pitchFamily="18" charset="0"/>
                <a:cs typeface="Times New Roman" pitchFamily="18" charset="0"/>
              </a:rPr>
              <a:t>Украшаем декоративными пуговицами</a:t>
            </a:r>
            <a:endParaRPr lang="ru-RU" sz="3600" dirty="0">
              <a:solidFill>
                <a:schemeClr val="tx1"/>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457200" y="1600200"/>
            <a:ext cx="3826768" cy="4525963"/>
          </a:xfrm>
        </p:spPr>
        <p:txBody>
          <a:bodyPr/>
          <a:lstStyle/>
          <a:p>
            <a:pPr>
              <a:buNone/>
            </a:pPr>
            <a:r>
              <a:rPr lang="ru-RU" sz="2800" dirty="0" smtClean="0">
                <a:latin typeface="Times New Roman" pitchFamily="18" charset="0"/>
                <a:cs typeface="Times New Roman" pitchFamily="18" charset="0"/>
              </a:rPr>
              <a:t> Понадобится:</a:t>
            </a:r>
          </a:p>
          <a:p>
            <a:pPr>
              <a:buNone/>
            </a:pPr>
            <a:r>
              <a:rPr lang="ru-RU" sz="2800" dirty="0" smtClean="0">
                <a:latin typeface="Times New Roman" pitchFamily="18" charset="0"/>
                <a:cs typeface="Times New Roman" pitchFamily="18" charset="0"/>
              </a:rPr>
              <a:t>1.Пуговицы разных форм и цветов</a:t>
            </a:r>
          </a:p>
          <a:p>
            <a:pPr>
              <a:buNone/>
            </a:pPr>
            <a:r>
              <a:rPr lang="ru-RU" sz="2800" dirty="0" smtClean="0">
                <a:latin typeface="Times New Roman" pitchFamily="18" charset="0"/>
                <a:cs typeface="Times New Roman" pitchFamily="18" charset="0"/>
              </a:rPr>
              <a:t>2.Двухсторонний скотч</a:t>
            </a:r>
          </a:p>
          <a:p>
            <a:pPr>
              <a:buNone/>
            </a:pPr>
            <a:r>
              <a:rPr lang="ru-RU" sz="2800" dirty="0" smtClean="0">
                <a:latin typeface="Times New Roman" pitchFamily="18" charset="0"/>
                <a:cs typeface="Times New Roman" pitchFamily="18" charset="0"/>
              </a:rPr>
              <a:t>3.В этой технике все дело фантазии! Кто на что способен</a:t>
            </a:r>
          </a:p>
          <a:p>
            <a:pPr>
              <a:buNone/>
            </a:pPr>
            <a:endParaRPr lang="ru-RU" dirty="0"/>
          </a:p>
        </p:txBody>
      </p:sp>
      <p:pic>
        <p:nvPicPr>
          <p:cNvPr id="3074" name="Picture 2" descr="C:\Users\Татьяна\Downloads\adc014772c278f8e4104813566d1d575.jpg.jpg"/>
          <p:cNvPicPr>
            <a:picLocks noGrp="1" noChangeAspect="1" noChangeArrowheads="1"/>
          </p:cNvPicPr>
          <p:nvPr>
            <p:ph sz="quarter" idx="2"/>
          </p:nvPr>
        </p:nvPicPr>
        <p:blipFill>
          <a:blip r:embed="rId2" cstate="print"/>
          <a:stretch>
            <a:fillRect/>
          </a:stretch>
        </p:blipFill>
        <p:spPr bwMode="auto">
          <a:xfrm>
            <a:off x="5076056" y="1486134"/>
            <a:ext cx="3284858" cy="2185988"/>
          </a:xfrm>
          <a:prstGeom prst="rect">
            <a:avLst/>
          </a:prstGeom>
          <a:noFill/>
        </p:spPr>
      </p:pic>
      <p:pic>
        <p:nvPicPr>
          <p:cNvPr id="1026" name="Picture 2" descr="http://doitcraft.ru/upload/003/u301/010/670194d3.jpg"/>
          <p:cNvPicPr>
            <a:picLocks noChangeAspect="1" noChangeArrowheads="1"/>
          </p:cNvPicPr>
          <p:nvPr/>
        </p:nvPicPr>
        <p:blipFill>
          <a:blip r:embed="rId3" cstate="print"/>
          <a:srcRect/>
          <a:stretch>
            <a:fillRect/>
          </a:stretch>
        </p:blipFill>
        <p:spPr bwMode="auto">
          <a:xfrm>
            <a:off x="4355976" y="3861048"/>
            <a:ext cx="4214447" cy="2574230"/>
          </a:xfrm>
          <a:prstGeom prst="rect">
            <a:avLst/>
          </a:prstGeom>
          <a:noFill/>
        </p:spPr>
      </p:pic>
    </p:spTree>
  </p:cSld>
  <p:clrMapOvr>
    <a:masterClrMapping/>
  </p:clrMapOvr>
  <p:transition spd="med" advClick="0" advTm="6000">
    <p:strips dir="l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buNone/>
            </a:pPr>
            <a:r>
              <a:rPr lang="ru-RU" sz="3600" dirty="0" smtClean="0">
                <a:solidFill>
                  <a:schemeClr val="tx1"/>
                </a:solidFill>
                <a:latin typeface="Times New Roman" pitchFamily="18" charset="0"/>
                <a:cs typeface="Times New Roman" pitchFamily="18" charset="0"/>
              </a:rPr>
              <a:t>Актуальность:</a:t>
            </a:r>
            <a:endParaRPr lang="ru-RU" sz="3600" dirty="0">
              <a:solidFill>
                <a:schemeClr val="tx1"/>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457200" y="1700808"/>
            <a:ext cx="7931224" cy="4425355"/>
          </a:xfrm>
        </p:spPr>
        <p:txBody>
          <a:bodyPr>
            <a:normAutofit/>
          </a:bodyPr>
          <a:lstStyle/>
          <a:p>
            <a:pPr>
              <a:buNone/>
            </a:pPr>
            <a:r>
              <a:rPr lang="ru-RU" sz="2300" dirty="0" smtClean="0">
                <a:latin typeface="Times New Roman" pitchFamily="18" charset="0"/>
                <a:cs typeface="Times New Roman" pitchFamily="18" charset="0"/>
              </a:rPr>
              <a:t>Народные праздники по самой своей природе педагогичны, они всегда включают в единое праздничное действие и детей, и взрослых.</a:t>
            </a:r>
          </a:p>
          <a:p>
            <a:pPr>
              <a:buNone/>
            </a:pPr>
            <a:r>
              <a:rPr lang="ru-RU" sz="2300" dirty="0" smtClean="0">
                <a:latin typeface="Times New Roman" pitchFamily="18" charset="0"/>
                <a:cs typeface="Times New Roman" pitchFamily="18" charset="0"/>
              </a:rPr>
              <a:t>Приходится с печалью и сожалением говорить, что народная культура праздника в наши дни значительно подорвана.</a:t>
            </a:r>
          </a:p>
          <a:p>
            <a:pPr>
              <a:buNone/>
            </a:pPr>
            <a:r>
              <a:rPr lang="ru-RU" sz="2300" dirty="0" smtClean="0">
                <a:latin typeface="Times New Roman" pitchFamily="18" charset="0"/>
                <a:cs typeface="Times New Roman" pitchFamily="18" charset="0"/>
              </a:rPr>
              <a:t>Народные праздники знакомят детей с существующими традициями и обычаями русского народа, помогают донести до ребёнка высокие нравственные идеалы. Мы, взрослые должны познакомить детей с историей нашей Родины, научить пользоваться богатством культурных традиций.</a:t>
            </a:r>
          </a:p>
          <a:p>
            <a:endParaRPr lang="ru-RU" dirty="0"/>
          </a:p>
        </p:txBody>
      </p:sp>
    </p:spTree>
  </p:cSld>
  <p:clrMapOvr>
    <a:masterClrMapping/>
  </p:clrMapOvr>
  <p:transition spd="med" advClick="0" advTm="6000">
    <p:strips dir="l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buNone/>
            </a:pPr>
            <a:r>
              <a:rPr lang="ru-RU" sz="3600" dirty="0" smtClean="0">
                <a:latin typeface="Times New Roman" pitchFamily="18" charset="0"/>
                <a:cs typeface="Times New Roman" pitchFamily="18" charset="0"/>
              </a:rPr>
              <a:t>                 </a:t>
            </a:r>
            <a:r>
              <a:rPr lang="ru-RU" sz="3600" dirty="0" smtClean="0">
                <a:solidFill>
                  <a:schemeClr val="tx1"/>
                </a:solidFill>
                <a:latin typeface="Times New Roman" pitchFamily="18" charset="0"/>
                <a:cs typeface="Times New Roman" pitchFamily="18" charset="0"/>
              </a:rPr>
              <a:t>Цель:</a:t>
            </a:r>
            <a:endParaRPr lang="ru-RU" sz="3600" dirty="0">
              <a:solidFill>
                <a:schemeClr val="tx1"/>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457200" y="1556792"/>
            <a:ext cx="8219256" cy="4569371"/>
          </a:xfrm>
        </p:spPr>
        <p:txBody>
          <a:bodyPr>
            <a:normAutofit/>
          </a:bodyPr>
          <a:lstStyle/>
          <a:p>
            <a:pPr>
              <a:buNone/>
            </a:pPr>
            <a:r>
              <a:rPr lang="ru-RU" sz="3200" dirty="0" smtClean="0">
                <a:latin typeface="Times New Roman" pitchFamily="18" charset="0"/>
                <a:cs typeface="Times New Roman" pitchFamily="18" charset="0"/>
              </a:rPr>
              <a:t>  1.Познакомить воспитателей </a:t>
            </a:r>
            <a:r>
              <a:rPr lang="ru-RU" sz="3200" dirty="0" smtClean="0">
                <a:latin typeface="Times New Roman" pitchFamily="18" charset="0"/>
                <a:cs typeface="Times New Roman" pitchFamily="18" charset="0"/>
              </a:rPr>
              <a:t>с некоторыми </a:t>
            </a:r>
            <a:r>
              <a:rPr lang="ru-RU" sz="3200" dirty="0" smtClean="0">
                <a:latin typeface="Times New Roman" pitchFamily="18" charset="0"/>
                <a:cs typeface="Times New Roman" pitchFamily="18" charset="0"/>
              </a:rPr>
              <a:t>техниками декоративного украшения яиц к празднику Святой </a:t>
            </a:r>
            <a:r>
              <a:rPr lang="ru-RU" sz="3200" dirty="0" smtClean="0">
                <a:latin typeface="Times New Roman" pitchFamily="18" charset="0"/>
                <a:cs typeface="Times New Roman" pitchFamily="18" charset="0"/>
              </a:rPr>
              <a:t>Пасхи.</a:t>
            </a:r>
            <a:endParaRPr lang="ru-RU" sz="3200" dirty="0" smtClean="0">
              <a:latin typeface="Times New Roman" pitchFamily="18" charset="0"/>
              <a:cs typeface="Times New Roman" pitchFamily="18" charset="0"/>
            </a:endParaRPr>
          </a:p>
          <a:p>
            <a:pPr>
              <a:buNone/>
            </a:pPr>
            <a:r>
              <a:rPr lang="ru-RU" sz="3200" dirty="0" smtClean="0">
                <a:latin typeface="Times New Roman" pitchFamily="18" charset="0"/>
                <a:cs typeface="Times New Roman" pitchFamily="18" charset="0"/>
              </a:rPr>
              <a:t>2. Обучить нетрадиционным техникам росписи яиц с целью повышение профессиональной уровня педагогов в изобразительной деятельности</a:t>
            </a:r>
          </a:p>
          <a:p>
            <a:pPr>
              <a:buNone/>
            </a:pPr>
            <a:endParaRPr lang="ru-RU" dirty="0"/>
          </a:p>
        </p:txBody>
      </p:sp>
    </p:spTree>
  </p:cSld>
  <p:clrMapOvr>
    <a:masterClrMapping/>
  </p:clrMapOvr>
  <p:transition spd="med" advClick="0" advTm="6000">
    <p:strips dir="l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buNone/>
            </a:pPr>
            <a:r>
              <a:rPr lang="ru-RU" dirty="0" smtClean="0">
                <a:solidFill>
                  <a:schemeClr val="tx1"/>
                </a:solidFill>
                <a:latin typeface="Times New Roman" pitchFamily="18" charset="0"/>
                <a:cs typeface="Times New Roman" pitchFamily="18" charset="0"/>
              </a:rPr>
              <a:t>                   Задачи:</a:t>
            </a:r>
            <a:endParaRPr lang="ru-RU" dirty="0">
              <a:solidFill>
                <a:schemeClr val="tx1"/>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457200" y="1600200"/>
            <a:ext cx="7643192" cy="4565104"/>
          </a:xfrm>
        </p:spPr>
        <p:txBody>
          <a:bodyPr>
            <a:normAutofit lnSpcReduction="10000"/>
          </a:bodyPr>
          <a:lstStyle/>
          <a:p>
            <a:pPr>
              <a:buNone/>
            </a:pPr>
            <a:r>
              <a:rPr lang="ru-RU" sz="3200" dirty="0" smtClean="0">
                <a:latin typeface="Times New Roman" pitchFamily="18" charset="0"/>
                <a:cs typeface="Times New Roman" pitchFamily="18" charset="0"/>
              </a:rPr>
              <a:t>1.Познакомить с историей возникновения окрашивания яиц к </a:t>
            </a:r>
            <a:r>
              <a:rPr lang="ru-RU" sz="3200" dirty="0" smtClean="0">
                <a:latin typeface="Times New Roman" pitchFamily="18" charset="0"/>
                <a:cs typeface="Times New Roman" pitchFamily="18" charset="0"/>
              </a:rPr>
              <a:t>празднику.</a:t>
            </a:r>
            <a:endParaRPr lang="ru-RU" sz="3200" dirty="0" smtClean="0">
              <a:latin typeface="Times New Roman" pitchFamily="18" charset="0"/>
              <a:cs typeface="Times New Roman" pitchFamily="18" charset="0"/>
            </a:endParaRPr>
          </a:p>
          <a:p>
            <a:pPr>
              <a:buNone/>
            </a:pPr>
            <a:r>
              <a:rPr lang="ru-RU" sz="3200" dirty="0" smtClean="0">
                <a:latin typeface="Times New Roman" pitchFamily="18" charset="0"/>
                <a:cs typeface="Times New Roman" pitchFamily="18" charset="0"/>
              </a:rPr>
              <a:t>2.Познакомить с некоторыми техниками украшения </a:t>
            </a:r>
            <a:r>
              <a:rPr lang="ru-RU" sz="3200" dirty="0" smtClean="0">
                <a:latin typeface="Times New Roman" pitchFamily="18" charset="0"/>
                <a:cs typeface="Times New Roman" pitchFamily="18" charset="0"/>
              </a:rPr>
              <a:t>яиц.</a:t>
            </a:r>
            <a:endParaRPr lang="ru-RU" sz="3200" dirty="0" smtClean="0">
              <a:latin typeface="Times New Roman" pitchFamily="18" charset="0"/>
              <a:cs typeface="Times New Roman" pitchFamily="18" charset="0"/>
            </a:endParaRPr>
          </a:p>
          <a:p>
            <a:pPr>
              <a:buNone/>
            </a:pPr>
            <a:r>
              <a:rPr lang="ru-RU" sz="3200" dirty="0" smtClean="0">
                <a:latin typeface="Times New Roman" pitchFamily="18" charset="0"/>
                <a:cs typeface="Times New Roman" pitchFamily="18" charset="0"/>
              </a:rPr>
              <a:t>3. Развивать мышление, фантазию, художественный вкус.</a:t>
            </a:r>
          </a:p>
          <a:p>
            <a:pPr>
              <a:buNone/>
            </a:pPr>
            <a:r>
              <a:rPr lang="ru-RU" sz="3200" dirty="0" smtClean="0">
                <a:latin typeface="Times New Roman" pitchFamily="18" charset="0"/>
                <a:cs typeface="Times New Roman" pitchFamily="18" charset="0"/>
              </a:rPr>
              <a:t>4. Формировать трудолюбие, самостоятельность и активность в работе.</a:t>
            </a:r>
          </a:p>
          <a:p>
            <a:endParaRPr lang="ru-RU" dirty="0"/>
          </a:p>
        </p:txBody>
      </p:sp>
    </p:spTree>
  </p:cSld>
  <p:clrMapOvr>
    <a:masterClrMapping/>
  </p:clrMapOvr>
  <p:transition spd="med" advClick="0" advTm="6000">
    <p:strips dir="l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143000"/>
          </a:xfrm>
        </p:spPr>
        <p:txBody>
          <a:bodyPr>
            <a:normAutofit/>
          </a:bodyPr>
          <a:lstStyle/>
          <a:p>
            <a:pPr algn="ctr">
              <a:buNone/>
            </a:pPr>
            <a:r>
              <a:rPr lang="ru-RU" sz="6000" b="0" dirty="0" smtClean="0">
                <a:solidFill>
                  <a:schemeClr val="tx1"/>
                </a:solidFill>
                <a:latin typeface="Times New Roman" pitchFamily="18" charset="0"/>
                <a:cs typeface="Times New Roman" pitchFamily="18" charset="0"/>
              </a:rPr>
              <a:t>Методы:</a:t>
            </a:r>
            <a:endParaRPr lang="ru-RU" dirty="0">
              <a:solidFill>
                <a:schemeClr val="tx1"/>
              </a:solidFill>
            </a:endParaRPr>
          </a:p>
        </p:txBody>
      </p:sp>
      <p:sp>
        <p:nvSpPr>
          <p:cNvPr id="3" name="Содержимое 2"/>
          <p:cNvSpPr>
            <a:spLocks noGrp="1"/>
          </p:cNvSpPr>
          <p:nvPr>
            <p:ph sz="half" idx="1"/>
          </p:nvPr>
        </p:nvSpPr>
        <p:spPr>
          <a:xfrm>
            <a:off x="457200" y="1600200"/>
            <a:ext cx="7571184" cy="4525963"/>
          </a:xfrm>
        </p:spPr>
        <p:txBody>
          <a:bodyPr>
            <a:normAutofit/>
          </a:bodyPr>
          <a:lstStyle/>
          <a:p>
            <a:pPr>
              <a:buNone/>
            </a:pPr>
            <a:r>
              <a:rPr lang="ru-RU" sz="4800" dirty="0" smtClean="0">
                <a:latin typeface="Times New Roman" pitchFamily="18" charset="0"/>
                <a:cs typeface="Times New Roman" pitchFamily="18" charset="0"/>
              </a:rPr>
              <a:t> 1.Словесный</a:t>
            </a:r>
          </a:p>
          <a:p>
            <a:pPr>
              <a:buNone/>
            </a:pPr>
            <a:r>
              <a:rPr lang="ru-RU" sz="4800" dirty="0" smtClean="0">
                <a:latin typeface="Times New Roman" pitchFamily="18" charset="0"/>
                <a:cs typeface="Times New Roman" pitchFamily="18" charset="0"/>
              </a:rPr>
              <a:t> 2.Практический</a:t>
            </a:r>
            <a:br>
              <a:rPr lang="ru-RU" sz="4800" dirty="0" smtClean="0">
                <a:latin typeface="Times New Roman" pitchFamily="18" charset="0"/>
                <a:cs typeface="Times New Roman" pitchFamily="18" charset="0"/>
              </a:rPr>
            </a:br>
            <a:endParaRPr lang="ru-RU" sz="4800" dirty="0">
              <a:latin typeface="Times New Roman" pitchFamily="18" charset="0"/>
              <a:cs typeface="Times New Roman" pitchFamily="18" charset="0"/>
            </a:endParaRPr>
          </a:p>
        </p:txBody>
      </p:sp>
    </p:spTree>
  </p:cSld>
  <p:clrMapOvr>
    <a:masterClrMapping/>
  </p:clrMapOvr>
  <p:transition spd="med" advClick="0" advTm="6000">
    <p:strips dir="l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8680"/>
            <a:ext cx="8291264" cy="868958"/>
          </a:xfrm>
        </p:spPr>
        <p:txBody>
          <a:bodyPr>
            <a:normAutofit/>
          </a:bodyPr>
          <a:lstStyle/>
          <a:p>
            <a:pPr algn="ctr">
              <a:buNone/>
            </a:pPr>
            <a:r>
              <a:rPr lang="ru-RU" sz="4400" b="0" dirty="0" smtClean="0">
                <a:solidFill>
                  <a:schemeClr val="tx1"/>
                </a:solidFill>
                <a:latin typeface="Times New Roman" pitchFamily="18" charset="0"/>
                <a:cs typeface="Times New Roman" pitchFamily="18" charset="0"/>
              </a:rPr>
              <a:t>Материалы и оборудование:</a:t>
            </a:r>
            <a:endParaRPr lang="ru-RU" dirty="0">
              <a:solidFill>
                <a:schemeClr val="tx1"/>
              </a:solidFill>
            </a:endParaRPr>
          </a:p>
        </p:txBody>
      </p:sp>
      <p:sp>
        <p:nvSpPr>
          <p:cNvPr id="3" name="Содержимое 2"/>
          <p:cNvSpPr>
            <a:spLocks noGrp="1"/>
          </p:cNvSpPr>
          <p:nvPr>
            <p:ph sz="half" idx="1"/>
          </p:nvPr>
        </p:nvSpPr>
        <p:spPr>
          <a:xfrm>
            <a:off x="457200" y="1600200"/>
            <a:ext cx="7571184" cy="4525963"/>
          </a:xfrm>
        </p:spPr>
        <p:txBody>
          <a:bodyPr>
            <a:noAutofit/>
          </a:bodyPr>
          <a:lstStyle/>
          <a:p>
            <a:pPr>
              <a:buNone/>
            </a:pPr>
            <a:r>
              <a:rPr lang="ru-RU" sz="3600" dirty="0" smtClean="0">
                <a:latin typeface="Times New Roman" pitchFamily="18" charset="0"/>
                <a:cs typeface="Times New Roman" pitchFamily="18" charset="0"/>
              </a:rPr>
              <a:t>  Яйца, гофрированная бумага, салфетки для сервировки стола, ленточка, декоративные пуговицы. двухсторонний скотч, макароны «звездочки</a:t>
            </a:r>
            <a:r>
              <a:rPr lang="ru-RU" sz="3600" dirty="0" smtClean="0">
                <a:latin typeface="Times New Roman" pitchFamily="18" charset="0"/>
                <a:cs typeface="Times New Roman" pitchFamily="18" charset="0"/>
              </a:rPr>
              <a:t>», горох</a:t>
            </a:r>
            <a:r>
              <a:rPr lang="ru-RU" sz="3600" dirty="0" smtClean="0">
                <a:latin typeface="Times New Roman" pitchFamily="18" charset="0"/>
                <a:cs typeface="Times New Roman" pitchFamily="18" charset="0"/>
              </a:rPr>
              <a:t>, рис, салфетки трехслойные, нитки разных цветов, клей ПВА, кисти для клея, стразы и декоративные </a:t>
            </a:r>
            <a:r>
              <a:rPr lang="ru-RU" sz="3600" dirty="0" smtClean="0">
                <a:latin typeface="Times New Roman" pitchFamily="18" charset="0"/>
                <a:cs typeface="Times New Roman" pitchFamily="18" charset="0"/>
              </a:rPr>
              <a:t>украшения.</a:t>
            </a:r>
            <a:endParaRPr lang="ru-RU" sz="3600" dirty="0">
              <a:latin typeface="Times New Roman" pitchFamily="18" charset="0"/>
              <a:cs typeface="Times New Roman" pitchFamily="18" charset="0"/>
            </a:endParaRPr>
          </a:p>
        </p:txBody>
      </p:sp>
    </p:spTree>
  </p:cSld>
  <p:clrMapOvr>
    <a:masterClrMapping/>
  </p:clrMapOvr>
  <p:transition spd="med" advClick="0" advTm="6000">
    <p:strips dir="l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149080"/>
            <a:ext cx="8280920" cy="2016224"/>
          </a:xfrm>
          <a:solidFill>
            <a:srgbClr val="CCECFF"/>
          </a:solidFill>
          <a:ln>
            <a:solidFill>
              <a:schemeClr val="accent1"/>
            </a:solidFill>
          </a:ln>
        </p:spPr>
        <p:txBody>
          <a:bodyPr>
            <a:normAutofit/>
          </a:bodyPr>
          <a:lstStyle/>
          <a:p>
            <a:pPr marL="0" indent="0" algn="l">
              <a:buNone/>
            </a:pPr>
            <a:r>
              <a:rPr lang="ru-RU" sz="2000" b="0" dirty="0" smtClean="0">
                <a:latin typeface="Times New Roman" pitchFamily="18" charset="0"/>
                <a:cs typeface="Times New Roman" pitchFamily="18" charset="0"/>
              </a:rPr>
              <a:t>      </a:t>
            </a:r>
            <a:r>
              <a:rPr lang="ru-RU" sz="2000" b="0" dirty="0" smtClean="0">
                <a:solidFill>
                  <a:schemeClr val="tx1"/>
                </a:solidFill>
                <a:latin typeface="Times New Roman" pitchFamily="18" charset="0"/>
                <a:cs typeface="Times New Roman" pitchFamily="18" charset="0"/>
              </a:rPr>
              <a:t>Существует множество способов украсить яйца к Пасхе. Мы предлагаем забыть про покупные наклейки и своими руками создать настоящие маленькие шедевры, способные порадовать родных и близких в светлый праздник. Все предложенные способы украшения яиц достаточно просты и не трудоемки!</a:t>
            </a:r>
            <a:br>
              <a:rPr lang="ru-RU" sz="2000" b="0" dirty="0" smtClean="0">
                <a:solidFill>
                  <a:schemeClr val="tx1"/>
                </a:solidFill>
                <a:latin typeface="Times New Roman" pitchFamily="18" charset="0"/>
                <a:cs typeface="Times New Roman" pitchFamily="18" charset="0"/>
              </a:rPr>
            </a:br>
            <a:endParaRPr lang="ru-RU" sz="2000" b="0" dirty="0">
              <a:solidFill>
                <a:schemeClr val="tx1"/>
              </a:solidFill>
              <a:latin typeface="Times New Roman" pitchFamily="18" charset="0"/>
              <a:cs typeface="Times New Roman" pitchFamily="18" charset="0"/>
            </a:endParaRPr>
          </a:p>
        </p:txBody>
      </p:sp>
      <p:pic>
        <p:nvPicPr>
          <p:cNvPr id="6" name="Содержимое 5" descr="https://images.lady.mail.ru/284177/"/>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835696" y="764704"/>
            <a:ext cx="4858067" cy="3187005"/>
          </a:xfrm>
          <a:prstGeom prst="rect">
            <a:avLst/>
          </a:prstGeom>
          <a:noFill/>
          <a:ln>
            <a:noFill/>
          </a:ln>
        </p:spPr>
      </p:pic>
    </p:spTree>
  </p:cSld>
  <p:clrMapOvr>
    <a:masterClrMapping/>
  </p:clrMapOvr>
  <p:transition spd="slow" advTm="11341">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Содержимое 7" descr="https://images.lady.mail.ru/284189/"/>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917448" y="692696"/>
            <a:ext cx="2232248" cy="1800200"/>
          </a:xfrm>
          <a:prstGeom prst="rect">
            <a:avLst/>
          </a:prstGeom>
          <a:noFill/>
          <a:ln>
            <a:noFill/>
          </a:ln>
        </p:spPr>
      </p:pic>
      <p:sp>
        <p:nvSpPr>
          <p:cNvPr id="6" name="Заголовок 5"/>
          <p:cNvSpPr>
            <a:spLocks noGrp="1"/>
          </p:cNvSpPr>
          <p:nvPr>
            <p:ph type="title"/>
          </p:nvPr>
        </p:nvSpPr>
        <p:spPr>
          <a:xfrm>
            <a:off x="1187624" y="1"/>
            <a:ext cx="4320480" cy="1628800"/>
          </a:xfrm>
        </p:spPr>
        <p:txBody>
          <a:bodyPr/>
          <a:lstStyle/>
          <a:p>
            <a:pPr>
              <a:buNone/>
            </a:pPr>
            <a:r>
              <a:rPr lang="ru-RU" sz="3200" dirty="0" smtClean="0">
                <a:solidFill>
                  <a:schemeClr val="tx1"/>
                </a:solidFill>
                <a:latin typeface="Times New Roman" pitchFamily="18" charset="0"/>
                <a:cs typeface="Times New Roman" pitchFamily="18" charset="0"/>
              </a:rPr>
              <a:t>Ленты и кружева</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9" name="Текст 8"/>
          <p:cNvSpPr>
            <a:spLocks noGrp="1"/>
          </p:cNvSpPr>
          <p:nvPr>
            <p:ph type="body" sz="half" idx="2"/>
          </p:nvPr>
        </p:nvSpPr>
        <p:spPr>
          <a:xfrm>
            <a:off x="899592" y="1340768"/>
            <a:ext cx="3528392" cy="5301208"/>
          </a:xfrm>
        </p:spPr>
        <p:txBody>
          <a:bodyPr>
            <a:normAutofit/>
          </a:bodyPr>
          <a:lstStyle/>
          <a:p>
            <a:r>
              <a:rPr lang="ru-RU" sz="2400" dirty="0" smtClean="0">
                <a:latin typeface="Times New Roman" pitchFamily="18" charset="0"/>
                <a:cs typeface="Times New Roman" pitchFamily="18" charset="0"/>
              </a:rPr>
              <a:t>Для оформления яиц понадобятся небольшие кусочки лент и кружев. Необходимо отварить яйца и охладить. Обвязать их несколькими лентами по своему усмотрению. Модные </a:t>
            </a:r>
            <a:r>
              <a:rPr lang="ru-RU" sz="2400" dirty="0" err="1" smtClean="0">
                <a:latin typeface="Times New Roman" pitchFamily="18" charset="0"/>
                <a:cs typeface="Times New Roman" pitchFamily="18" charset="0"/>
              </a:rPr>
              <a:t>вентажные</a:t>
            </a:r>
            <a:r>
              <a:rPr lang="ru-RU" sz="2400" dirty="0" smtClean="0">
                <a:latin typeface="Times New Roman" pitchFamily="18" charset="0"/>
                <a:cs typeface="Times New Roman" pitchFamily="18" charset="0"/>
              </a:rPr>
              <a:t> яйца готовы!</a:t>
            </a:r>
          </a:p>
          <a:p>
            <a:endParaRPr lang="ru-RU" dirty="0"/>
          </a:p>
        </p:txBody>
      </p:sp>
      <p:pic>
        <p:nvPicPr>
          <p:cNvPr id="9218" name="Picture 2" descr="http://chto-proishodit.ru/system/files/styles/large-width-600/private/news/imgintext/pokrasit_yaica_7.jpg?itok=QfdM13OB"/>
          <p:cNvPicPr>
            <a:picLocks noChangeAspect="1" noChangeArrowheads="1"/>
          </p:cNvPicPr>
          <p:nvPr/>
        </p:nvPicPr>
        <p:blipFill>
          <a:blip r:embed="rId3" cstate="print"/>
          <a:srcRect/>
          <a:stretch>
            <a:fillRect/>
          </a:stretch>
        </p:blipFill>
        <p:spPr bwMode="auto">
          <a:xfrm>
            <a:off x="4686399" y="2606968"/>
            <a:ext cx="2438655" cy="1902151"/>
          </a:xfrm>
          <a:prstGeom prst="rect">
            <a:avLst/>
          </a:prstGeom>
          <a:noFill/>
        </p:spPr>
      </p:pic>
      <p:pic>
        <p:nvPicPr>
          <p:cNvPr id="7" name="Picture 4" descr="Картинки по запросу фотографии по декорированию пасхальных яиц разными способами"/>
          <p:cNvPicPr>
            <a:picLocks noChangeAspect="1" noChangeArrowheads="1"/>
          </p:cNvPicPr>
          <p:nvPr/>
        </p:nvPicPr>
        <p:blipFill>
          <a:blip r:embed="rId4" cstate="print"/>
          <a:srcRect/>
          <a:stretch>
            <a:fillRect/>
          </a:stretch>
        </p:blipFill>
        <p:spPr bwMode="auto">
          <a:xfrm>
            <a:off x="6100412" y="4509120"/>
            <a:ext cx="2049284" cy="1562879"/>
          </a:xfrm>
          <a:prstGeom prst="rect">
            <a:avLst/>
          </a:prstGeom>
          <a:noFill/>
        </p:spPr>
      </p:pic>
    </p:spTree>
    <p:extLst>
      <p:ext uri="{BB962C8B-B14F-4D97-AF65-F5344CB8AC3E}">
        <p14:creationId xmlns:p14="http://schemas.microsoft.com/office/powerpoint/2010/main" val="4227357739"/>
      </p:ext>
    </p:extLst>
  </p:cSld>
  <p:clrMapOvr>
    <a:masterClrMapping/>
  </p:clrMapOvr>
  <p:transition spd="med">
    <p:strips dir="l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6170"/>
          </a:xfrm>
        </p:spPr>
        <p:txBody>
          <a:bodyPr/>
          <a:lstStyle/>
          <a:p>
            <a:pPr algn="ctr">
              <a:buNone/>
            </a:pPr>
            <a:r>
              <a:rPr lang="ru-RU" sz="2800" dirty="0" smtClean="0">
                <a:solidFill>
                  <a:schemeClr val="tx1"/>
                </a:solidFill>
                <a:latin typeface="Times New Roman" pitchFamily="18" charset="0"/>
                <a:cs typeface="Times New Roman" pitchFamily="18" charset="0"/>
              </a:rPr>
              <a:t>Натуральные красители</a:t>
            </a:r>
            <a:br>
              <a:rPr lang="ru-RU" sz="2800" dirty="0" smtClean="0">
                <a:solidFill>
                  <a:schemeClr val="tx1"/>
                </a:solidFill>
                <a:latin typeface="Times New Roman" pitchFamily="18" charset="0"/>
                <a:cs typeface="Times New Roman" pitchFamily="18" charset="0"/>
              </a:rPr>
            </a:br>
            <a:endParaRPr lang="ru-RU" sz="2800" dirty="0">
              <a:solidFill>
                <a:schemeClr val="tx1"/>
              </a:solidFill>
              <a:latin typeface="Times New Roman" pitchFamily="18" charset="0"/>
              <a:cs typeface="Times New Roman" pitchFamily="18" charset="0"/>
            </a:endParaRPr>
          </a:p>
        </p:txBody>
      </p:sp>
      <p:pic>
        <p:nvPicPr>
          <p:cNvPr id="12" name="Содержимое 11" descr="https://images.lady.mail.ru/284199/"/>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484784"/>
            <a:ext cx="3888432" cy="3384376"/>
          </a:xfrm>
          <a:prstGeom prst="rect">
            <a:avLst/>
          </a:prstGeom>
          <a:noFill/>
          <a:ln>
            <a:noFill/>
          </a:ln>
        </p:spPr>
      </p:pic>
      <p:sp>
        <p:nvSpPr>
          <p:cNvPr id="4" name="Объект 3"/>
          <p:cNvSpPr>
            <a:spLocks noGrp="1"/>
          </p:cNvSpPr>
          <p:nvPr>
            <p:ph sz="quarter" idx="2"/>
          </p:nvPr>
        </p:nvSpPr>
        <p:spPr>
          <a:xfrm>
            <a:off x="467544" y="1196752"/>
            <a:ext cx="4032448" cy="3888432"/>
          </a:xfrm>
          <a:solidFill>
            <a:srgbClr val="CCECFF"/>
          </a:solidFill>
        </p:spPr>
        <p:txBody>
          <a:bodyPr>
            <a:noAutofit/>
          </a:bodyPr>
          <a:lstStyle/>
          <a:p>
            <a:pPr marL="45720" indent="0">
              <a:buNone/>
            </a:pPr>
            <a:r>
              <a:rPr lang="ru-RU" sz="1800" dirty="0" smtClean="0">
                <a:latin typeface="Times New Roman" pitchFamily="18" charset="0"/>
                <a:cs typeface="Times New Roman" pitchFamily="18" charset="0"/>
              </a:rPr>
              <a:t>Многие не хотят окрашивать яйца искусственными красителями, но можно обратиться к истокам покраски яиц и использовать натуральные красители. Чай </a:t>
            </a:r>
            <a:r>
              <a:rPr lang="ru-RU" sz="1800" dirty="0" err="1" smtClean="0">
                <a:latin typeface="Times New Roman" pitchFamily="18" charset="0"/>
                <a:cs typeface="Times New Roman" pitchFamily="18" charset="0"/>
              </a:rPr>
              <a:t>каркаде</a:t>
            </a:r>
            <a:r>
              <a:rPr lang="ru-RU" sz="1800" dirty="0" smtClean="0">
                <a:latin typeface="Times New Roman" pitchFamily="18" charset="0"/>
                <a:cs typeface="Times New Roman" pitchFamily="18" charset="0"/>
              </a:rPr>
              <a:t> даст фиолетовый цвет, черный кофе — от бежевого до коричневого, сок свеклы -от </a:t>
            </a:r>
            <a:r>
              <a:rPr lang="ru-RU" sz="1800" dirty="0" err="1" smtClean="0">
                <a:latin typeface="Times New Roman" pitchFamily="18" charset="0"/>
                <a:cs typeface="Times New Roman" pitchFamily="18" charset="0"/>
              </a:rPr>
              <a:t>розового</a:t>
            </a:r>
            <a:r>
              <a:rPr lang="ru-RU" sz="1800" dirty="0" smtClean="0">
                <a:latin typeface="Times New Roman" pitchFamily="18" charset="0"/>
                <a:cs typeface="Times New Roman" pitchFamily="18" charset="0"/>
              </a:rPr>
              <a:t>  до красного, куркума — желтый, сок синей капусты — от </a:t>
            </a:r>
            <a:r>
              <a:rPr lang="ru-RU" sz="1800" dirty="0" err="1" smtClean="0">
                <a:latin typeface="Times New Roman" pitchFamily="18" charset="0"/>
                <a:cs typeface="Times New Roman" pitchFamily="18" charset="0"/>
              </a:rPr>
              <a:t>голубого</a:t>
            </a:r>
            <a:r>
              <a:rPr lang="ru-RU" sz="1800" dirty="0" smtClean="0">
                <a:latin typeface="Times New Roman" pitchFamily="18" charset="0"/>
                <a:cs typeface="Times New Roman" pitchFamily="18" charset="0"/>
              </a:rPr>
              <a:t> до темно-синего. Чтобы получить зеленый цвет, нужно сначала окрасить яйца в желтый, а затем в синий. Для оранжевого — сначала в красный, затем в желтый.</a:t>
            </a:r>
          </a:p>
          <a:p>
            <a:pPr marL="45720" indent="0">
              <a:buNone/>
            </a:pPr>
            <a:endParaRPr lang="ru-RU" sz="1600" b="1" dirty="0"/>
          </a:p>
        </p:txBody>
      </p:sp>
      <p:sp>
        <p:nvSpPr>
          <p:cNvPr id="5" name="Объект 4"/>
          <p:cNvSpPr>
            <a:spLocks noGrp="1"/>
          </p:cNvSpPr>
          <p:nvPr>
            <p:ph sz="quarter" idx="3"/>
          </p:nvPr>
        </p:nvSpPr>
        <p:spPr>
          <a:xfrm>
            <a:off x="431032" y="5229200"/>
            <a:ext cx="8389440" cy="1296144"/>
          </a:xfrm>
          <a:solidFill>
            <a:srgbClr val="CCECFF"/>
          </a:solidFill>
          <a:ln>
            <a:solidFill>
              <a:schemeClr val="accent1"/>
            </a:solidFill>
          </a:ln>
        </p:spPr>
        <p:txBody>
          <a:bodyPr>
            <a:normAutofit/>
          </a:bodyPr>
          <a:lstStyle/>
          <a:p>
            <a:pPr marL="45720" indent="0">
              <a:buNone/>
            </a:pPr>
            <a:r>
              <a:rPr lang="ru-RU" sz="1900" dirty="0" smtClean="0">
                <a:latin typeface="Times New Roman" pitchFamily="18" charset="0"/>
                <a:cs typeface="Times New Roman" pitchFamily="18" charset="0"/>
              </a:rPr>
              <a:t>Для того чтобы яйца равномерно окрасились, раствор с краской должен быть горячим, а также на 1 л раствора необходимо добавить 4 ст.л. уксуса и 1 ст.л. соли. Время окраски зависит от желаемой интенсивности цвета и может составлять от получаса до ночи.</a:t>
            </a:r>
          </a:p>
          <a:p>
            <a:pPr marL="45720" indent="0">
              <a:buNone/>
            </a:pPr>
            <a:endParaRPr lang="ru-RU" dirty="0"/>
          </a:p>
        </p:txBody>
      </p:sp>
    </p:spTree>
    <p:extLst>
      <p:ext uri="{BB962C8B-B14F-4D97-AF65-F5344CB8AC3E}">
        <p14:creationId xmlns:p14="http://schemas.microsoft.com/office/powerpoint/2010/main" val="27317877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1610</TotalTime>
  <Words>959</Words>
  <Application>Microsoft Office PowerPoint</Application>
  <PresentationFormat>Экран (4:3)</PresentationFormat>
  <Paragraphs>59</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Остин</vt:lpstr>
      <vt:lpstr>МАДОУ «ЦРР -  Детский сад № 17» г.о. Саранск         </vt:lpstr>
      <vt:lpstr>Актуальность:</vt:lpstr>
      <vt:lpstr>                 Цель:</vt:lpstr>
      <vt:lpstr>                   Задачи:</vt:lpstr>
      <vt:lpstr>Методы:</vt:lpstr>
      <vt:lpstr>Материалы и оборудование:</vt:lpstr>
      <vt:lpstr>      Существует множество способов украсить яйца к Пасхе. Мы предлагаем забыть про покупные наклейки и своими руками создать настоящие маленькие шедевры, способные порадовать родных и близких в светлый праздник. Все предложенные способы украшения яиц достаточно просты и не трудоемки! </vt:lpstr>
      <vt:lpstr>Ленты и кружева </vt:lpstr>
      <vt:lpstr>Натуральные красители </vt:lpstr>
      <vt:lpstr>Украшение из конфетти </vt:lpstr>
      <vt:lpstr>Листики и травинки </vt:lpstr>
      <vt:lpstr>Рисунки с помощью      скотча </vt:lpstr>
      <vt:lpstr>            Декупаж  </vt:lpstr>
      <vt:lpstr>Декорирование яиц обыкновенными нитями для вязания</vt:lpstr>
      <vt:lpstr>Пасхальные яйца, украшенные крупой</vt:lpstr>
      <vt:lpstr>Украшаем декоративными пуговицами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дом</dc:creator>
  <cp:lastModifiedBy>aleksei-byakinaleksei-byakin@outlook.com</cp:lastModifiedBy>
  <cp:revision>120</cp:revision>
  <dcterms:created xsi:type="dcterms:W3CDTF">2008-01-02T07:01:34Z</dcterms:created>
  <dcterms:modified xsi:type="dcterms:W3CDTF">2020-04-14T17:38:10Z</dcterms:modified>
</cp:coreProperties>
</file>