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16" r:id="rId1"/>
  </p:sldMasterIdLst>
  <p:notesMasterIdLst>
    <p:notesMasterId r:id="rId53"/>
  </p:notesMasterIdLst>
  <p:sldIdLst>
    <p:sldId id="256" r:id="rId2"/>
    <p:sldId id="257" r:id="rId3"/>
    <p:sldId id="259" r:id="rId4"/>
    <p:sldId id="424" r:id="rId5"/>
    <p:sldId id="338" r:id="rId6"/>
    <p:sldId id="266" r:id="rId7"/>
    <p:sldId id="404" r:id="rId8"/>
    <p:sldId id="417" r:id="rId9"/>
    <p:sldId id="409" r:id="rId10"/>
    <p:sldId id="270" r:id="rId11"/>
    <p:sldId id="307" r:id="rId12"/>
    <p:sldId id="308" r:id="rId13"/>
    <p:sldId id="345" r:id="rId14"/>
    <p:sldId id="346" r:id="rId15"/>
    <p:sldId id="390" r:id="rId16"/>
    <p:sldId id="309" r:id="rId17"/>
    <p:sldId id="419" r:id="rId18"/>
    <p:sldId id="411" r:id="rId19"/>
    <p:sldId id="410" r:id="rId20"/>
    <p:sldId id="349" r:id="rId21"/>
    <p:sldId id="351" r:id="rId22"/>
    <p:sldId id="391" r:id="rId23"/>
    <p:sldId id="347" r:id="rId24"/>
    <p:sldId id="353" r:id="rId25"/>
    <p:sldId id="354" r:id="rId26"/>
    <p:sldId id="311" r:id="rId27"/>
    <p:sldId id="355" r:id="rId28"/>
    <p:sldId id="361" r:id="rId29"/>
    <p:sldId id="359" r:id="rId30"/>
    <p:sldId id="360" r:id="rId31"/>
    <p:sldId id="412" r:id="rId32"/>
    <p:sldId id="363" r:id="rId33"/>
    <p:sldId id="365" r:id="rId34"/>
    <p:sldId id="366" r:id="rId35"/>
    <p:sldId id="413" r:id="rId36"/>
    <p:sldId id="368" r:id="rId37"/>
    <p:sldId id="370" r:id="rId38"/>
    <p:sldId id="326" r:id="rId39"/>
    <p:sldId id="420" r:id="rId40"/>
    <p:sldId id="372" r:id="rId41"/>
    <p:sldId id="414" r:id="rId42"/>
    <p:sldId id="374" r:id="rId43"/>
    <p:sldId id="285" r:id="rId44"/>
    <p:sldId id="375" r:id="rId45"/>
    <p:sldId id="376" r:id="rId46"/>
    <p:sldId id="421" r:id="rId47"/>
    <p:sldId id="377" r:id="rId48"/>
    <p:sldId id="379" r:id="rId49"/>
    <p:sldId id="382" r:id="rId50"/>
    <p:sldId id="426" r:id="rId51"/>
    <p:sldId id="422" r:id="rId5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60"/>
    <a:srgbClr val="00007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497" autoAdjust="0"/>
    <p:restoredTop sz="94662" autoAdjust="0"/>
  </p:normalViewPr>
  <p:slideViewPr>
    <p:cSldViewPr>
      <p:cViewPr>
        <p:scale>
          <a:sx n="71" d="100"/>
          <a:sy n="71" d="100"/>
        </p:scale>
        <p:origin x="-868" y="-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4A42C7-AE92-44F4-B470-B1F02E6EBDB8}" type="datetimeFigureOut">
              <a:rPr lang="ru-RU" smtClean="0"/>
              <a:pPr/>
              <a:t>14.02.2022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AF49F9-8B05-4DD3-8C85-42E13C59344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43049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AF49F9-8B05-4DD3-8C85-42E13C593441}" type="slidenum">
              <a:rPr lang="ru-RU" smtClean="0"/>
              <a:pPr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43649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AF49F9-8B05-4DD3-8C85-42E13C593441}" type="slidenum">
              <a:rPr lang="ru-RU" smtClean="0"/>
              <a:pPr/>
              <a:t>38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12696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AF49F9-8B05-4DD3-8C85-42E13C593441}" type="slidenum">
              <a:rPr lang="ru-RU" smtClean="0"/>
              <a:pPr/>
              <a:t>48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1234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6"/>
            <a:ext cx="5637011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E2267-B517-49B7-8FA3-ED4127BD7A8B}" type="datetimeFigureOut">
              <a:rPr lang="ru-RU" smtClean="0"/>
              <a:pPr/>
              <a:t>14.02.2022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02B49C-DA39-449E-9141-936A7B65CF5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2" y="3132291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E2267-B517-49B7-8FA3-ED4127BD7A8B}" type="datetimeFigureOut">
              <a:rPr lang="ru-RU" smtClean="0"/>
              <a:pPr/>
              <a:t>14.02.2022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02B49C-DA39-449E-9141-936A7B65CF5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9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4" y="731520"/>
            <a:ext cx="4829287" cy="489472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E2267-B517-49B7-8FA3-ED4127BD7A8B}" type="datetimeFigureOut">
              <a:rPr lang="ru-RU" smtClean="0"/>
              <a:pPr/>
              <a:t>14.02.2022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02B49C-DA39-449E-9141-936A7B65CF5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E2267-B517-49B7-8FA3-ED4127BD7A8B}" type="datetimeFigureOut">
              <a:rPr lang="ru-RU" smtClean="0"/>
              <a:pPr/>
              <a:t>14.02.2022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02B49C-DA39-449E-9141-936A7B65CF5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7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2"/>
            <a:ext cx="5970495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E2267-B517-49B7-8FA3-ED4127BD7A8B}" type="datetimeFigureOut">
              <a:rPr lang="ru-RU" smtClean="0"/>
              <a:pPr/>
              <a:t>14.02.2022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02B49C-DA39-449E-9141-936A7B65CF5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E2267-B517-49B7-8FA3-ED4127BD7A8B}" type="datetimeFigureOut">
              <a:rPr lang="ru-RU" smtClean="0"/>
              <a:pPr/>
              <a:t>14.02.2022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02B49C-DA39-449E-9141-936A7B65CF5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3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E2267-B517-49B7-8FA3-ED4127BD7A8B}" type="datetimeFigureOut">
              <a:rPr lang="ru-RU" smtClean="0"/>
              <a:pPr/>
              <a:t>14.02.2022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02B49C-DA39-449E-9141-936A7B65CF5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E2267-B517-49B7-8FA3-ED4127BD7A8B}" type="datetimeFigureOut">
              <a:rPr lang="ru-RU" smtClean="0"/>
              <a:pPr/>
              <a:t>14.02.2022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02B49C-DA39-449E-9141-936A7B65CF5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E2267-B517-49B7-8FA3-ED4127BD7A8B}" type="datetimeFigureOut">
              <a:rPr lang="ru-RU" smtClean="0"/>
              <a:pPr/>
              <a:t>14.02.2022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02B49C-DA39-449E-9141-936A7B65CF5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6" y="2209801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6" y="731521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6" y="3497803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E2267-B517-49B7-8FA3-ED4127BD7A8B}" type="datetimeFigureOut">
              <a:rPr lang="ru-RU" smtClean="0"/>
              <a:pPr/>
              <a:t>14.02.2022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02B49C-DA39-449E-9141-936A7B65CF5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7"/>
            <a:ext cx="3694115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E2267-B517-49B7-8FA3-ED4127BD7A8B}" type="datetimeFigureOut">
              <a:rPr lang="ru-RU" smtClean="0"/>
              <a:pPr/>
              <a:t>14.02.2022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02B49C-DA39-449E-9141-936A7B65CF5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9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90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1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1E3E2267-B517-49B7-8FA3-ED4127BD7A8B}" type="datetimeFigureOut">
              <a:rPr lang="ru-RU" smtClean="0"/>
              <a:pPr/>
              <a:t>14.02.2022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1" y="6172201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1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6C02B49C-DA39-449E-9141-936A7B65CF54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hyperlink" Target="https://upload2.schoolrm.ru/iblock/ad1/ad18f9539aaa4a1d4b055193c4a0841c/innovatsionyy-opyt-NIGINA-_1_-_1_.pdf" TargetMode="Externa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14701" y="209726"/>
            <a:ext cx="730744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</a:rPr>
              <a:t>Министерство образования</a:t>
            </a:r>
          </a:p>
          <a:p>
            <a:pPr algn="ctr"/>
            <a:r>
              <a:rPr lang="ru-RU" sz="2400" b="1" dirty="0">
                <a:solidFill>
                  <a:srgbClr val="002060"/>
                </a:solidFill>
              </a:rPr>
              <a:t> Республики Мордовия</a:t>
            </a:r>
          </a:p>
          <a:p>
            <a:pPr algn="ctr"/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 rot="10800000" flipV="1">
            <a:off x="1547664" y="4171582"/>
            <a:ext cx="6408712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rgbClr val="002060"/>
                </a:solidFill>
              </a:rPr>
              <a:t>ПОРТФОЛИО </a:t>
            </a:r>
          </a:p>
          <a:p>
            <a:pPr algn="ctr"/>
            <a:r>
              <a:rPr lang="ru-RU" sz="2400" b="1" dirty="0" err="1" smtClean="0">
                <a:solidFill>
                  <a:srgbClr val="002060"/>
                </a:solidFill>
              </a:rPr>
              <a:t>Лушкиной</a:t>
            </a:r>
            <a:r>
              <a:rPr lang="ru-RU" sz="2400" b="1" dirty="0" smtClean="0">
                <a:solidFill>
                  <a:srgbClr val="002060"/>
                </a:solidFill>
              </a:rPr>
              <a:t> </a:t>
            </a:r>
            <a:r>
              <a:rPr lang="ru-RU" sz="2400" b="1" dirty="0" err="1" smtClean="0">
                <a:solidFill>
                  <a:srgbClr val="002060"/>
                </a:solidFill>
              </a:rPr>
              <a:t>Нигины</a:t>
            </a:r>
            <a:r>
              <a:rPr lang="ru-RU" sz="2400" b="1" dirty="0" smtClean="0">
                <a:solidFill>
                  <a:srgbClr val="002060"/>
                </a:solidFill>
              </a:rPr>
              <a:t> </a:t>
            </a:r>
            <a:r>
              <a:rPr lang="ru-RU" sz="2400" b="1" dirty="0" err="1" smtClean="0">
                <a:solidFill>
                  <a:srgbClr val="002060"/>
                </a:solidFill>
              </a:rPr>
              <a:t>Абдулхафизовны</a:t>
            </a:r>
            <a:endParaRPr lang="ru-RU" sz="2400" b="1" dirty="0">
              <a:solidFill>
                <a:srgbClr val="002060"/>
              </a:solidFill>
            </a:endParaRPr>
          </a:p>
          <a:p>
            <a:pPr algn="ctr"/>
            <a:r>
              <a:rPr lang="ru-RU" sz="2000" b="1" i="1" dirty="0">
                <a:solidFill>
                  <a:srgbClr val="002060"/>
                </a:solidFill>
              </a:rPr>
              <a:t>воспитателя муниципального бюджетного дошкольного образовательного учреждения </a:t>
            </a:r>
          </a:p>
          <a:p>
            <a:pPr algn="ctr"/>
            <a:r>
              <a:rPr lang="ru-RU" sz="2000" b="1" i="1" dirty="0">
                <a:solidFill>
                  <a:srgbClr val="002060"/>
                </a:solidFill>
              </a:rPr>
              <a:t>«Детский сад «Радуга»</a:t>
            </a:r>
          </a:p>
          <a:p>
            <a:pPr algn="ctr"/>
            <a:r>
              <a:rPr lang="ru-RU" sz="2000" b="1" i="1" dirty="0">
                <a:solidFill>
                  <a:srgbClr val="002060"/>
                </a:solidFill>
              </a:rPr>
              <a:t> комбинированного вида»</a:t>
            </a:r>
          </a:p>
          <a:p>
            <a:pPr algn="ctr"/>
            <a:r>
              <a:rPr lang="ru-RU" sz="2000" b="1" i="1" dirty="0">
                <a:solidFill>
                  <a:srgbClr val="002060"/>
                </a:solidFill>
              </a:rPr>
              <a:t>Рузаевского муниципального района</a:t>
            </a:r>
          </a:p>
          <a:p>
            <a:pPr algn="ctr"/>
            <a:endParaRPr lang="ru-RU" sz="2000" b="1" i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59" t="22278" r="4435"/>
          <a:stretch/>
        </p:blipFill>
        <p:spPr>
          <a:xfrm>
            <a:off x="3131840" y="1171085"/>
            <a:ext cx="3053807" cy="3000497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171733" y="1657908"/>
            <a:ext cx="508856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r>
              <a:rPr lang="ru-RU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</a:p>
          <a:p>
            <a:r>
              <a:rPr 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ru-RU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Наставничество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051720" y="1988840"/>
            <a:ext cx="5184576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ru-RU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Наличие публикаций</a:t>
            </a:r>
          </a:p>
          <a:p>
            <a:pPr lvl="0"/>
            <a:endParaRPr lang="ru-RU" sz="28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</a:p>
          <a:p>
            <a:pPr lvl="0" algn="just"/>
            <a:r>
              <a:rPr lang="ru-RU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Республиканский уровень-1</a:t>
            </a:r>
          </a:p>
          <a:p>
            <a:pPr algn="just"/>
            <a:r>
              <a:rPr lang="ru-RU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Всероссийский уровень – 1</a:t>
            </a:r>
          </a:p>
          <a:p>
            <a:pPr algn="just"/>
            <a:r>
              <a:rPr lang="ru-RU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Международный уровень - 1</a:t>
            </a:r>
            <a:endParaRPr lang="ru-RU" sz="20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endParaRPr lang="ru-RU" sz="28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2020 r_page-00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22318" y="188639"/>
            <a:ext cx="5385986" cy="6513467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 rot="10800000" flipV="1">
            <a:off x="1763688" y="-136267"/>
            <a:ext cx="691276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Республиканский  уровень  </a:t>
            </a:r>
            <a:endParaRPr lang="ru-RU" sz="2800" dirty="0"/>
          </a:p>
        </p:txBody>
      </p:sp>
      <p:pic>
        <p:nvPicPr>
          <p:cNvPr id="4" name="Рисунок 3" descr="IMG_330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332656"/>
            <a:ext cx="4320480" cy="6525344"/>
          </a:xfrm>
          <a:prstGeom prst="rect">
            <a:avLst/>
          </a:prstGeom>
        </p:spPr>
      </p:pic>
      <p:pic>
        <p:nvPicPr>
          <p:cNvPr id="5" name="Рисунок 4" descr="Отсканированные документы (3)_page-000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4008" y="404664"/>
            <a:ext cx="4320480" cy="6264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75128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23728" y="-57472"/>
            <a:ext cx="460851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Всероссийский уровень</a:t>
            </a:r>
            <a:endParaRPr lang="ru-RU" sz="28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286000" y="771189"/>
            <a:ext cx="3294112" cy="5386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dirty="0"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ru-RU" sz="1100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ru-RU" dirty="0"/>
          </a:p>
        </p:txBody>
      </p:sp>
      <p:pic>
        <p:nvPicPr>
          <p:cNvPr id="5" name="Рисунок 4" descr="Диплом-ЕВ №11445-20.07.2020 (1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411760" y="548680"/>
            <a:ext cx="4350337" cy="6150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00164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23728" y="-57472"/>
            <a:ext cx="460851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Международный уровень</a:t>
            </a:r>
            <a:endParaRPr lang="ru-RU" sz="28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286000" y="771189"/>
            <a:ext cx="3294112" cy="5386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dirty="0"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ru-RU" sz="1100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ru-RU" dirty="0"/>
          </a:p>
        </p:txBody>
      </p:sp>
      <p:pic>
        <p:nvPicPr>
          <p:cNvPr id="5" name="Рисунок 4" descr="doc (1)-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47849" y="476672"/>
            <a:ext cx="4848301" cy="6120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73788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547664" y="404664"/>
            <a:ext cx="6456621" cy="71096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ru-RU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участия воспитанников в:</a:t>
            </a:r>
            <a:br>
              <a:rPr lang="ru-RU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конкурсах;</a:t>
            </a:r>
            <a:br>
              <a:rPr lang="ru-RU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выставках;</a:t>
            </a:r>
            <a:br>
              <a:rPr lang="ru-RU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турнирах;</a:t>
            </a:r>
            <a:br>
              <a:rPr lang="ru-RU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соревнованиях;</a:t>
            </a:r>
            <a:br>
              <a:rPr lang="ru-RU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акциях;</a:t>
            </a:r>
            <a:br>
              <a:rPr lang="ru-RU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фестивалях</a:t>
            </a:r>
          </a:p>
          <a:p>
            <a:pPr algn="ctr"/>
            <a:endParaRPr lang="ru-RU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Республиканский уровень-3 </a:t>
            </a:r>
            <a:endParaRPr lang="ru-RU" sz="24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Всероссийский уровень-3</a:t>
            </a:r>
          </a:p>
          <a:p>
            <a:pPr algn="ctr"/>
            <a:r>
              <a:rPr lang="ru-RU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Международный </a:t>
            </a:r>
            <a:r>
              <a:rPr lang="ru-RU" sz="2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уровень-4 </a:t>
            </a:r>
            <a:endParaRPr lang="ru-RU" sz="24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4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4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2.01.2021r_page-00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260648"/>
            <a:ext cx="4320480" cy="6336704"/>
          </a:xfrm>
          <a:prstGeom prst="rect">
            <a:avLst/>
          </a:prstGeom>
        </p:spPr>
      </p:pic>
      <p:pic>
        <p:nvPicPr>
          <p:cNvPr id="3" name="Рисунок 2" descr="19.03.2020r_page-000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4008" y="260648"/>
            <a:ext cx="4248472" cy="6264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729047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3"/>
          <p:cNvSpPr>
            <a:spLocks noGrp="1"/>
          </p:cNvSpPr>
          <p:nvPr>
            <p:ph type="subTitle" idx="1"/>
          </p:nvPr>
        </p:nvSpPr>
        <p:spPr>
          <a:xfrm>
            <a:off x="1259632" y="1"/>
            <a:ext cx="7272808" cy="476672"/>
          </a:xfrm>
        </p:spPr>
        <p:txBody>
          <a:bodyPr>
            <a:normAutofit fontScale="92500" lnSpcReduction="20000"/>
          </a:bodyPr>
          <a:lstStyle/>
          <a:p>
            <a:pPr algn="ctr"/>
            <a:r>
              <a:rPr lang="ru-RU" sz="28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Республиканский уровень</a:t>
            </a:r>
          </a:p>
          <a:p>
            <a:pPr algn="ctr"/>
            <a:endParaRPr lang="ru-RU" dirty="0"/>
          </a:p>
        </p:txBody>
      </p:sp>
      <p:pic>
        <p:nvPicPr>
          <p:cNvPr id="6" name="Рисунок 5" descr="9.B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1" y="548680"/>
            <a:ext cx="4392487" cy="6120680"/>
          </a:xfrm>
          <a:prstGeom prst="rect">
            <a:avLst/>
          </a:prstGeom>
        </p:spPr>
      </p:pic>
      <p:pic>
        <p:nvPicPr>
          <p:cNvPr id="7" name="Рисунок 6" descr="10.BMP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88024" y="548680"/>
            <a:ext cx="4172299" cy="612068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11.B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67744" y="620688"/>
            <a:ext cx="4824536" cy="6048672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 rot="10800000" flipV="1">
            <a:off x="2483765" y="65952"/>
            <a:ext cx="417646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Республиканский уровень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755576" y="176975"/>
            <a:ext cx="7848873" cy="800219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  </a:t>
            </a:r>
            <a:r>
              <a:rPr lang="ru-RU" sz="2800" b="1" dirty="0">
                <a:solidFill>
                  <a:srgbClr val="0070C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</a:t>
            </a:r>
            <a:r>
              <a:rPr kumimoji="0" lang="ru-RU" sz="2800" b="1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ОБЩИЕ СВЕДЕНИЯ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18289170"/>
              </p:ext>
            </p:extLst>
          </p:nvPr>
        </p:nvGraphicFramePr>
        <p:xfrm>
          <a:off x="755576" y="836715"/>
          <a:ext cx="7848873" cy="590465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3099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41787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394677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Фамилия, имя, отчество</a:t>
                      </a:r>
                    </a:p>
                  </a:txBody>
                  <a:tcPr marL="121920" marR="12192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Лушкина</a:t>
                      </a:r>
                      <a:r>
                        <a:rPr lang="ru-RU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Нигина Абдулхафизовна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34290" marB="34290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84504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Дата рождения</a:t>
                      </a:r>
                    </a:p>
                  </a:txBody>
                  <a:tcPr marL="121920" marR="12192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14.06.1991г.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34290" marB="34290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145706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Образование,</a:t>
                      </a:r>
                      <a:r>
                        <a:rPr lang="ru-RU" sz="1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квалификация по диплому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34290" marB="34290"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Высшее, </a:t>
                      </a:r>
                      <a:r>
                        <a:rPr lang="ru-RU" sz="1400" u="none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МГПИ им. </a:t>
                      </a:r>
                      <a:r>
                        <a:rPr lang="ru-RU" sz="1400" u="none" kern="1200" dirty="0" err="1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М.Е.Евсевьева</a:t>
                      </a:r>
                      <a:r>
                        <a:rPr lang="ru-RU" sz="1400" u="none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. Квалификация по диплому:</a:t>
                      </a:r>
                    </a:p>
                    <a:p>
                      <a:r>
                        <a:rPr lang="ru-RU" sz="1400" u="none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Организатор-методист дошкольного образования и педагог по физической культуре. Специальность "Педагогика и методика дошкольного образования " </a:t>
                      </a:r>
                    </a:p>
                    <a:p>
                      <a:r>
                        <a:rPr lang="ru-RU" sz="1400" u="none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  дополнительной специальностью Физическая культура.</a:t>
                      </a:r>
                    </a:p>
                  </a:txBody>
                  <a:tcPr marL="121920" marR="121920" marT="34290" marB="34290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95888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Место работы по уставу</a:t>
                      </a:r>
                    </a:p>
                  </a:txBody>
                  <a:tcPr marL="121920" marR="12192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МБДОУ «Детский сад «Радуга» комбинированного вида»</a:t>
                      </a:r>
                    </a:p>
                  </a:txBody>
                  <a:tcPr marL="121920" marR="121920" marT="34290" marB="34290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588231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Занимаемая должность, дата назначения на эту должность</a:t>
                      </a:r>
                    </a:p>
                  </a:txBody>
                  <a:tcPr marL="121920" marR="12192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Воспитатель,</a:t>
                      </a:r>
                      <a:r>
                        <a:rPr lang="ru-RU" sz="1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 </a:t>
                      </a:r>
                      <a:r>
                        <a:rPr lang="ru-RU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30.09.2020г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34290" marB="34290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588231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Стаж педагогической работы </a:t>
                      </a:r>
                    </a:p>
                    <a:p>
                      <a:pPr algn="ctr"/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(по</a:t>
                      </a:r>
                      <a:r>
                        <a:rPr lang="ru-RU" sz="1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специальности)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lang="ru-RU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лет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34290" marB="34290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588231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Стаж педагогической работы в данном дошкольном учреждении</a:t>
                      </a:r>
                    </a:p>
                  </a:txBody>
                  <a:tcPr marL="121920" marR="12192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лет</a:t>
                      </a:r>
                    </a:p>
                  </a:txBody>
                  <a:tcPr marL="121920" marR="121920" marT="34290" marB="34290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284504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Общий трудовой стаж</a:t>
                      </a:r>
                    </a:p>
                  </a:txBody>
                  <a:tcPr marL="121920" marR="12192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</a:t>
                      </a:r>
                      <a:r>
                        <a:rPr lang="ru-RU" sz="1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лет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34290" marB="34290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298207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Наличие</a:t>
                      </a:r>
                      <a:r>
                        <a:rPr lang="ru-RU" sz="1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квалификационной категории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121920" marR="121920" marT="34290" marB="34290"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720080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Последние курсы повышения квалификации</a:t>
                      </a:r>
                    </a:p>
                  </a:txBody>
                  <a:tcPr marL="121920" marR="121920" marT="34290" marB="3429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ГБОУ ДПО (ПК) МРИО</a:t>
                      </a:r>
                      <a:r>
                        <a:rPr lang="ru-RU" sz="14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ru-RU" sz="1400" b="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«Проектная и познавательно-исследовательская деятельность в ДОО».</a:t>
                      </a:r>
                    </a:p>
                    <a:p>
                      <a:pPr algn="ctr"/>
                      <a:r>
                        <a:rPr lang="ru-RU" sz="14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08.11.2021г.-12.11.2021г</a:t>
                      </a:r>
                      <a:r>
                        <a:rPr lang="ru-RU" sz="14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</a:p>
                  </a:txBody>
                  <a:tcPr marL="121920" marR="121920" marT="34290" marB="34290"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 rot="10800000" flipV="1">
            <a:off x="1475656" y="-23273"/>
            <a:ext cx="655272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ru-RU" sz="28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Всероссийский уровень    </a:t>
            </a:r>
            <a:endParaRPr lang="ru-RU" sz="2800" dirty="0"/>
          </a:p>
        </p:txBody>
      </p:sp>
      <p:pic>
        <p:nvPicPr>
          <p:cNvPr id="8" name="Рисунок 7" descr="140406_page-0001 (1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1" y="476672"/>
            <a:ext cx="4536504" cy="6192688"/>
          </a:xfrm>
          <a:prstGeom prst="rect">
            <a:avLst/>
          </a:prstGeom>
        </p:spPr>
      </p:pic>
      <p:pic>
        <p:nvPicPr>
          <p:cNvPr id="10" name="Рисунок 9" descr="140413_page-000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889683" y="476672"/>
            <a:ext cx="4066984" cy="6120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751167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140414_page-00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339752" y="404664"/>
            <a:ext cx="4494680" cy="6264696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 rot="10800000" flipV="1">
            <a:off x="2339751" y="-43200"/>
            <a:ext cx="446449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Всероссийский уровень 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328745355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 rot="10800000" flipV="1">
            <a:off x="971600" y="0"/>
            <a:ext cx="7704856" cy="537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sz="28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Международный уровень   </a:t>
            </a:r>
            <a:endParaRPr lang="ru-RU" sz="2800" dirty="0"/>
          </a:p>
        </p:txBody>
      </p:sp>
      <p:pic>
        <p:nvPicPr>
          <p:cNvPr id="5" name="Рисунок 4" descr="lushkina14061991@mail,ru}ВОЛЧКОВ ВЛАДИСЛАВ-242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1" y="548680"/>
            <a:ext cx="4320479" cy="6048672"/>
          </a:xfrm>
          <a:prstGeom prst="rect">
            <a:avLst/>
          </a:prstGeom>
        </p:spPr>
      </p:pic>
      <p:pic>
        <p:nvPicPr>
          <p:cNvPr id="6" name="Рисунок 5" descr="611402К1.1.2020.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16016" y="548680"/>
            <a:ext cx="4187598" cy="5976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859541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75656" y="0"/>
            <a:ext cx="648072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ru-RU" sz="28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Международный уровень</a:t>
            </a:r>
            <a:endParaRPr lang="ru-RU" sz="2800" dirty="0"/>
          </a:p>
        </p:txBody>
      </p:sp>
      <p:pic>
        <p:nvPicPr>
          <p:cNvPr id="7" name="Рисунок 6" descr="635548К1.1.2020.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764704"/>
            <a:ext cx="4320480" cy="5877272"/>
          </a:xfrm>
          <a:prstGeom prst="rect">
            <a:avLst/>
          </a:prstGeom>
        </p:spPr>
      </p:pic>
      <p:pic>
        <p:nvPicPr>
          <p:cNvPr id="14" name="Рисунок 13" descr="1056813К1.1.2021.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4008" y="836712"/>
            <a:ext cx="4274192" cy="5760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712336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691680" y="1988841"/>
            <a:ext cx="6624736" cy="2431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Наличие авторских программ, методических пособий</a:t>
            </a:r>
          </a:p>
          <a:p>
            <a:pPr lvl="0"/>
            <a:endParaRPr lang="ru-RU" sz="32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endParaRPr lang="ru-RU" sz="28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</a:p>
        </p:txBody>
      </p:sp>
    </p:spTree>
    <p:extLst>
      <p:ext uri="{BB962C8B-B14F-4D97-AF65-F5344CB8AC3E}">
        <p14:creationId xmlns:p14="http://schemas.microsoft.com/office/powerpoint/2010/main" val="122593145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691680" y="1700807"/>
            <a:ext cx="6336704" cy="51398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Выступления на заседаниях методических советов, научно-практических конференциях, педагогических чтениях, семинарах, секциях, форумах, радиопередачах</a:t>
            </a:r>
          </a:p>
          <a:p>
            <a:pPr lvl="0" algn="ctr"/>
            <a:endParaRPr lang="ru-RU" sz="28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r>
              <a:rPr lang="ru-RU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Уровень образовательной организации-2 </a:t>
            </a:r>
          </a:p>
          <a:p>
            <a:pPr lvl="0" algn="ctr"/>
            <a:r>
              <a:rPr lang="ru-RU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Муниципальный уровень - 1</a:t>
            </a:r>
          </a:p>
          <a:p>
            <a:pPr lvl="0" algn="ctr"/>
            <a:endParaRPr lang="ru-RU" sz="28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endParaRPr lang="ru-RU" sz="28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endParaRPr lang="ru-RU" sz="28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endParaRPr lang="ru-RU" sz="28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175837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NOCTOAHHO 3AHMMAETCA CBOHM_page-000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22318" y="260648"/>
            <a:ext cx="5299364" cy="6336704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 rot="10800000" flipV="1">
            <a:off x="1763688" y="-136267"/>
            <a:ext cx="691276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Уровень образовательной организации</a:t>
            </a:r>
            <a:endParaRPr lang="ru-RU" sz="2800" dirty="0"/>
          </a:p>
        </p:txBody>
      </p:sp>
      <p:pic>
        <p:nvPicPr>
          <p:cNvPr id="8" name="Рисунок 7" descr="Отсканированные документы (2)_page-000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404664"/>
            <a:ext cx="4248472" cy="6264696"/>
          </a:xfrm>
          <a:prstGeom prst="rect">
            <a:avLst/>
          </a:prstGeom>
        </p:spPr>
      </p:pic>
      <p:pic>
        <p:nvPicPr>
          <p:cNvPr id="9" name="Рисунок 8" descr="Отсканированные документы (2)_page-000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4008" y="404664"/>
            <a:ext cx="4320480" cy="6342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260023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 rot="10800000" flipV="1">
            <a:off x="1763688" y="-136267"/>
            <a:ext cx="691276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Муниципальный уровень   </a:t>
            </a:r>
            <a:endParaRPr lang="ru-RU" sz="2800" dirty="0"/>
          </a:p>
        </p:txBody>
      </p:sp>
      <p:pic>
        <p:nvPicPr>
          <p:cNvPr id="8" name="Рисунок 7" descr="r.Py3aeBka, 2019 r_page-000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427984" y="404664"/>
            <a:ext cx="4536504" cy="6120680"/>
          </a:xfrm>
          <a:prstGeom prst="rect">
            <a:avLst/>
          </a:prstGeom>
        </p:spPr>
      </p:pic>
      <p:pic>
        <p:nvPicPr>
          <p:cNvPr id="9" name="Рисунок 8" descr="r.Py3aeBka, 2019 r_page-000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6200000">
            <a:off x="-792596" y="1376772"/>
            <a:ext cx="6192688" cy="4248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673585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187624" y="1340768"/>
            <a:ext cx="7056784" cy="37240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</a:p>
          <a:p>
            <a:pPr lvl="0"/>
            <a:r>
              <a:rPr lang="ru-RU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7</a:t>
            </a:r>
            <a:r>
              <a:rPr 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Проведение открытых занятий, </a:t>
            </a:r>
          </a:p>
          <a:p>
            <a:pPr lvl="0"/>
            <a:r>
              <a:rPr lang="ru-RU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мастер-классов, мероприятий</a:t>
            </a:r>
            <a:r>
              <a:rPr 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32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endParaRPr lang="ru-RU" sz="32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</a:p>
          <a:p>
            <a:pPr lvl="0"/>
            <a:r>
              <a:rPr lang="ru-RU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ru-RU" sz="26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Муниципальный уровень-1</a:t>
            </a:r>
            <a:endParaRPr lang="ru-RU" sz="26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6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Республиканский уровень - 1</a:t>
            </a:r>
          </a:p>
          <a:p>
            <a:pPr lvl="0"/>
            <a:endParaRPr lang="ru-RU" sz="26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92763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NOCTOAHHO 3AHMMAETCA CBOHM_page-00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188640"/>
            <a:ext cx="4464496" cy="6480720"/>
          </a:xfrm>
          <a:prstGeom prst="rect">
            <a:avLst/>
          </a:prstGeom>
        </p:spPr>
      </p:pic>
      <p:pic>
        <p:nvPicPr>
          <p:cNvPr id="7" name="Рисунок 6" descr="NOCTOAHHO 3AHMMAETCA CBOHM_page-000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88024" y="260648"/>
            <a:ext cx="4104456" cy="6336704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19.03.2020r_page-000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63688" y="188640"/>
            <a:ext cx="5457994" cy="6669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036554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>
          <a:xfrm>
            <a:off x="1115617" y="1"/>
            <a:ext cx="6696744" cy="476671"/>
          </a:xfrm>
        </p:spPr>
        <p:txBody>
          <a:bodyPr>
            <a:normAutofit lnSpcReduction="10000"/>
          </a:bodyPr>
          <a:lstStyle/>
          <a:p>
            <a:pPr algn="ctr"/>
            <a:r>
              <a:rPr lang="ru-RU" sz="28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Муниципальный уровень</a:t>
            </a:r>
            <a:endParaRPr lang="ru-RU" sz="2800" dirty="0"/>
          </a:p>
        </p:txBody>
      </p:sp>
      <p:pic>
        <p:nvPicPr>
          <p:cNvPr id="4" name="Рисунок 3" descr="r.Py3aeBka, 2019 r_page-000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-540568" y="1268760"/>
            <a:ext cx="6048672" cy="4608512"/>
          </a:xfrm>
          <a:prstGeom prst="rect">
            <a:avLst/>
          </a:prstGeom>
        </p:spPr>
      </p:pic>
      <p:pic>
        <p:nvPicPr>
          <p:cNvPr id="5" name="Рисунок 4" descr="r.Py3aeBka, 2019 r_page-000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88024" y="548679"/>
            <a:ext cx="4104456" cy="6120680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 rot="10800000" flipV="1">
            <a:off x="1763688" y="-136267"/>
            <a:ext cx="691276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Республиканский уровень   </a:t>
            </a:r>
            <a:endParaRPr lang="ru-RU" sz="2800" dirty="0"/>
          </a:p>
        </p:txBody>
      </p:sp>
      <p:pic>
        <p:nvPicPr>
          <p:cNvPr id="6" name="Рисунок 5" descr="r.Py3aeBka, 2019 r_page-000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22318" y="404664"/>
            <a:ext cx="5299364" cy="6192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09807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187624" y="1340768"/>
            <a:ext cx="705678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</a:p>
          <a:p>
            <a:pPr lvl="0"/>
            <a:r>
              <a:rPr lang="ru-RU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8.</a:t>
            </a:r>
            <a:r>
              <a:rPr lang="ru-RU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Экспертная деятельность</a:t>
            </a:r>
          </a:p>
        </p:txBody>
      </p:sp>
    </p:spTree>
    <p:extLst>
      <p:ext uri="{BB962C8B-B14F-4D97-AF65-F5344CB8AC3E}">
        <p14:creationId xmlns:p14="http://schemas.microsoft.com/office/powerpoint/2010/main" val="153335188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787691" y="1592797"/>
            <a:ext cx="6432715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9. </a:t>
            </a:r>
            <a:r>
              <a:rPr lang="ru-RU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Общественно-педагогическая активность педагога: участие в комиссиях, педагогических сообществах, в жюри конкурсов</a:t>
            </a:r>
          </a:p>
          <a:p>
            <a:r>
              <a:rPr lang="ru-RU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endParaRPr lang="en-US" sz="28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Муниципальный уровень – 1</a:t>
            </a:r>
          </a:p>
          <a:p>
            <a:pPr algn="ctr"/>
            <a:r>
              <a:rPr lang="ru-RU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Всероссийский уровень-1</a:t>
            </a:r>
          </a:p>
        </p:txBody>
      </p:sp>
    </p:spTree>
    <p:extLst>
      <p:ext uri="{BB962C8B-B14F-4D97-AF65-F5344CB8AC3E}">
        <p14:creationId xmlns:p14="http://schemas.microsoft.com/office/powerpoint/2010/main" val="102643101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2"/>
          <p:cNvSpPr>
            <a:spLocks noGrp="1"/>
          </p:cNvSpPr>
          <p:nvPr>
            <p:ph type="subTitle" idx="1"/>
          </p:nvPr>
        </p:nvSpPr>
        <p:spPr>
          <a:xfrm>
            <a:off x="1043608" y="1"/>
            <a:ext cx="7632848" cy="548680"/>
          </a:xfrm>
        </p:spPr>
        <p:txBody>
          <a:bodyPr>
            <a:normAutofit/>
          </a:bodyPr>
          <a:lstStyle/>
          <a:p>
            <a:pPr algn="ctr"/>
            <a:r>
              <a:rPr lang="ru-RU" sz="20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Муниципальный уровень </a:t>
            </a:r>
            <a:endParaRPr lang="ru-RU" sz="2800" dirty="0"/>
          </a:p>
        </p:txBody>
      </p:sp>
      <p:pic>
        <p:nvPicPr>
          <p:cNvPr id="5" name="Рисунок 4" descr="TOM, 4TO_page-00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22318" y="476672"/>
            <a:ext cx="5313978" cy="6192688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23728" y="-57472"/>
            <a:ext cx="460851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Всероссийский уровень</a:t>
            </a:r>
            <a:endParaRPr lang="ru-RU" sz="2800" dirty="0"/>
          </a:p>
        </p:txBody>
      </p:sp>
      <p:pic>
        <p:nvPicPr>
          <p:cNvPr id="7" name="Рисунок 6" descr="3639_page-00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465748"/>
            <a:ext cx="4392487" cy="6131604"/>
          </a:xfrm>
          <a:prstGeom prst="rect">
            <a:avLst/>
          </a:prstGeom>
        </p:spPr>
      </p:pic>
      <p:pic>
        <p:nvPicPr>
          <p:cNvPr id="6" name="Рисунок 5" descr="7babd2b564a08f56c417a2cecf689352 (1)_page-000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15980" y="476672"/>
            <a:ext cx="4148508" cy="6192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80123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187624" y="1340768"/>
            <a:ext cx="7056784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</a:p>
          <a:p>
            <a:pPr lvl="0" algn="ctr"/>
            <a:r>
              <a:rPr lang="ru-RU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10</a:t>
            </a:r>
            <a:r>
              <a:rPr 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Позитивные результаты    работы с воспитанниками</a:t>
            </a:r>
            <a:r>
              <a:rPr 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32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endParaRPr lang="ru-RU" sz="32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</a:p>
          <a:p>
            <a:pPr lvl="0"/>
            <a:r>
              <a:rPr lang="ru-RU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</a:p>
          <a:p>
            <a:pPr lvl="0"/>
            <a:r>
              <a:rPr lang="ru-RU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endParaRPr lang="ru-RU" sz="24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632184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Отсканированные документы (2)_page-000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188640"/>
            <a:ext cx="4320480" cy="6480720"/>
          </a:xfrm>
          <a:prstGeom prst="rect">
            <a:avLst/>
          </a:prstGeom>
        </p:spPr>
      </p:pic>
      <p:pic>
        <p:nvPicPr>
          <p:cNvPr id="6" name="Рисунок 5" descr="Отсканированные документы (2)_page-000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44008" y="188640"/>
            <a:ext cx="4291252" cy="6480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882890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Отсканированные документы (2)_page-000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55776" y="404664"/>
            <a:ext cx="4320480" cy="6309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72993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дзаголовок 1"/>
          <p:cNvSpPr>
            <a:spLocks noGrp="1"/>
          </p:cNvSpPr>
          <p:nvPr>
            <p:ph type="subTitle" idx="1"/>
          </p:nvPr>
        </p:nvSpPr>
        <p:spPr>
          <a:xfrm>
            <a:off x="827584" y="620688"/>
            <a:ext cx="7344815" cy="5256584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ПЕРЕДОВОЙ ПЕДАГОГИЧЕСКИЙ ОПЫТ ПО ТЕМЕ:</a:t>
            </a:r>
          </a:p>
          <a:p>
            <a:pPr algn="ctr"/>
            <a:endParaRPr lang="ru-RU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«Экспериментирование как средство развития познавательной активности дошкольников»</a:t>
            </a:r>
          </a:p>
          <a:p>
            <a:pPr algn="ctr"/>
            <a:endParaRPr lang="ru-RU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Ссылка размещения опыта</a:t>
            </a:r>
            <a:r>
              <a:rPr lang="ru-RU" sz="1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:</a:t>
            </a:r>
          </a:p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https://upload2.schoolrm.ru/iblock/ad1/ad18f9539aaa4a1d4b055193c4a0841c/innovatsionyy-opyt-NIGINA-_1_-_1_.pdf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187624" y="1340768"/>
            <a:ext cx="7056784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</a:p>
          <a:p>
            <a:pPr lvl="0" algn="ctr"/>
            <a:r>
              <a:rPr lang="ru-RU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11</a:t>
            </a:r>
            <a:r>
              <a:rPr 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Качество взаимодействия с родителями</a:t>
            </a:r>
            <a:r>
              <a:rPr 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32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endParaRPr lang="ru-RU" sz="32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</a:p>
          <a:p>
            <a:pPr lvl="0"/>
            <a:r>
              <a:rPr lang="ru-RU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</a:p>
          <a:p>
            <a:pPr lvl="0"/>
            <a:r>
              <a:rPr lang="ru-RU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endParaRPr lang="ru-RU" sz="24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543571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Отсканированные документы_page-00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188640"/>
            <a:ext cx="4464496" cy="6480720"/>
          </a:xfrm>
          <a:prstGeom prst="rect">
            <a:avLst/>
          </a:prstGeom>
        </p:spPr>
      </p:pic>
      <p:pic>
        <p:nvPicPr>
          <p:cNvPr id="4" name="Рисунок 3" descr="Отсканированные документы (1)_page-000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355976" y="188640"/>
            <a:ext cx="4788024" cy="6480720"/>
          </a:xfrm>
          <a:prstGeom prst="rect">
            <a:avLst/>
          </a:prstGeo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187624" y="1340768"/>
            <a:ext cx="7056784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</a:p>
          <a:p>
            <a:pPr lvl="0" algn="ctr"/>
            <a:r>
              <a:rPr lang="ru-RU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12</a:t>
            </a:r>
            <a:r>
              <a:rPr 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Работа с детьми из социально-неблагополучных семей</a:t>
            </a:r>
          </a:p>
          <a:p>
            <a:pPr lvl="0"/>
            <a:endParaRPr lang="ru-RU" sz="32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</a:p>
          <a:p>
            <a:pPr lvl="0"/>
            <a:r>
              <a:rPr lang="ru-RU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</a:p>
          <a:p>
            <a:pPr lvl="0"/>
            <a:r>
              <a:rPr lang="ru-RU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endParaRPr lang="ru-RU" sz="24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000640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06.12.2021r_page-00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22318" y="188640"/>
            <a:ext cx="5299364" cy="6480720"/>
          </a:xfrm>
          <a:prstGeom prst="rect">
            <a:avLst/>
          </a:prstGeo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547664" y="404664"/>
            <a:ext cx="6456621" cy="72635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32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32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32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 . Участие педагога в профессиональных конкурсах</a:t>
            </a:r>
            <a:r>
              <a:rPr lang="ru-RU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Муниципальный уровень-1</a:t>
            </a:r>
          </a:p>
          <a:p>
            <a:pPr algn="ctr"/>
            <a:r>
              <a:rPr lang="ru-RU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Республиканский </a:t>
            </a:r>
            <a:r>
              <a:rPr lang="ru-RU" sz="28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уровень-1</a:t>
            </a:r>
            <a:endParaRPr lang="ru-RU" sz="28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Всероссийский </a:t>
            </a:r>
            <a:r>
              <a:rPr lang="ru-RU" sz="28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уровень-3</a:t>
            </a:r>
            <a:endParaRPr lang="ru-RU" sz="28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Международный </a:t>
            </a:r>
            <a:r>
              <a:rPr lang="ru-RU" sz="28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уровень-3</a:t>
            </a:r>
            <a:endParaRPr lang="ru-RU" sz="28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pPr algn="ctr"/>
            <a:endParaRPr lang="ru-RU" sz="24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4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9407986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06.12.2021r_page-000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22318" y="188640"/>
            <a:ext cx="5299364" cy="6480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784649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r.Py3aeBka, 2019 r_page-000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22318" y="980728"/>
            <a:ext cx="5299364" cy="5688632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200502" y="332656"/>
            <a:ext cx="417981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Муниципальный  </a:t>
            </a:r>
            <a:r>
              <a:rPr lang="ru-RU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уровень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424594851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 rot="10800000" flipV="1">
            <a:off x="1763688" y="-136267"/>
            <a:ext cx="691276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ru-RU" sz="28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Республиканскийуровень</a:t>
            </a:r>
            <a:r>
              <a:rPr lang="ru-RU" sz="28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endParaRPr lang="ru-RU" sz="2800" dirty="0"/>
          </a:p>
        </p:txBody>
      </p:sp>
      <p:pic>
        <p:nvPicPr>
          <p:cNvPr id="5" name="Рисунок 4" descr="Лушкина_page-00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47277" y="404664"/>
            <a:ext cx="4849446" cy="6192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350326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 rot="10800000" flipV="1">
            <a:off x="1763688" y="-136267"/>
            <a:ext cx="691276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ru-RU" sz="28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Всероссийский уровень  </a:t>
            </a:r>
            <a:endParaRPr lang="ru-RU" sz="2800" dirty="0"/>
          </a:p>
        </p:txBody>
      </p:sp>
      <p:pic>
        <p:nvPicPr>
          <p:cNvPr id="14" name="Рисунок 13" descr="н.а.грамота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99992" y="404664"/>
            <a:ext cx="4392488" cy="6192688"/>
          </a:xfrm>
          <a:prstGeom prst="rect">
            <a:avLst/>
          </a:prstGeom>
        </p:spPr>
      </p:pic>
      <p:pic>
        <p:nvPicPr>
          <p:cNvPr id="5" name="Рисунок 4" descr="Диплом-ЕВ №11445-20.07.2020 (1)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51520" y="548680"/>
            <a:ext cx="4248472" cy="6120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671869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91680" y="-57472"/>
            <a:ext cx="525658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ru-RU" sz="28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Международный уровень</a:t>
            </a:r>
            <a:endParaRPr lang="ru-RU" sz="2800" dirty="0"/>
          </a:p>
        </p:txBody>
      </p:sp>
      <p:pic>
        <p:nvPicPr>
          <p:cNvPr id="18" name="Рисунок 17" descr="doc (1)-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1" y="404664"/>
            <a:ext cx="4392487" cy="6264696"/>
          </a:xfrm>
          <a:prstGeom prst="rect">
            <a:avLst/>
          </a:prstGeom>
        </p:spPr>
      </p:pic>
      <p:pic>
        <p:nvPicPr>
          <p:cNvPr id="5" name="Рисунок 4" descr="diplom_175832_page-000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4008" y="476672"/>
            <a:ext cx="3960440" cy="6192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59413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27585" y="296653"/>
            <a:ext cx="7872875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Педагогический опыт</a:t>
            </a:r>
          </a:p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«Экспериментирование как средство развития познавательной активности дошкольников»: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43609" y="1988840"/>
            <a:ext cx="7128792" cy="3960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60763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03648" y="260648"/>
            <a:ext cx="612067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28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13. Награды и поощрения</a:t>
            </a:r>
            <a:endParaRPr lang="ru-RU" sz="2800" b="1" i="1" dirty="0">
              <a:solidFill>
                <a:srgbClr val="00206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0" y="1052736"/>
            <a:ext cx="702027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2800" i="1" dirty="0">
                <a:solidFill>
                  <a:srgbClr val="22228B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Порталах сети Интернет</a:t>
            </a:r>
            <a:endParaRPr lang="ru-RU" sz="2800" dirty="0"/>
          </a:p>
        </p:txBody>
      </p:sp>
      <p:pic>
        <p:nvPicPr>
          <p:cNvPr id="5" name="Рисунок 4" descr="Благодарственное письмо (1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355977" y="980728"/>
            <a:ext cx="4536503" cy="5688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328024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7babd2b564a08f56c417a2cecf689352_page-0001 (1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55576" y="836712"/>
            <a:ext cx="3312368" cy="5832648"/>
          </a:xfrm>
          <a:prstGeom prst="rect">
            <a:avLst/>
          </a:prstGeom>
        </p:spPr>
      </p:pic>
      <p:pic>
        <p:nvPicPr>
          <p:cNvPr id="3" name="Рисунок 2" descr="1056813К1.Б.2021.2 (1)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88024" y="836712"/>
            <a:ext cx="4104456" cy="5832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7324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787691" y="1592797"/>
            <a:ext cx="6432715" cy="29238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AutoNum type="arabicPeriod"/>
            </a:pPr>
            <a:endParaRPr lang="en-US" sz="28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AutoNum type="arabicPeriod"/>
            </a:pPr>
            <a:r>
              <a:rPr lang="ru-RU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в инновационной (экспериментальной) </a:t>
            </a:r>
            <a:r>
              <a:rPr lang="ru-RU" sz="32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деятельности</a:t>
            </a:r>
          </a:p>
          <a:p>
            <a:pPr marL="342900" indent="-342900">
              <a:buAutoNum type="arabicPeriod"/>
            </a:pPr>
            <a:endParaRPr lang="ru-RU" sz="3200" b="1" i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Всероссийский </a:t>
            </a:r>
            <a:r>
              <a:rPr lang="ru-RU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уровень - 1</a:t>
            </a:r>
            <a:endParaRPr lang="ru-RU" sz="20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79711" y="44624"/>
            <a:ext cx="5400601" cy="576064"/>
          </a:xfrm>
        </p:spPr>
        <p:txBody>
          <a:bodyPr/>
          <a:lstStyle/>
          <a:p>
            <a:pPr marL="0" indent="0" algn="ctr">
              <a:buNone/>
            </a:pPr>
            <a:r>
              <a:rPr lang="ru-RU" sz="28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Всероссийский уровень</a:t>
            </a:r>
            <a:endParaRPr lang="ru-RU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20688"/>
            <a:ext cx="4688230" cy="643183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08183" y="620869"/>
            <a:ext cx="4535817" cy="6431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82358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Отсканированные документы (1)_page-00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620688"/>
            <a:ext cx="4248472" cy="6266620"/>
          </a:xfrm>
          <a:prstGeom prst="rect">
            <a:avLst/>
          </a:prstGeom>
        </p:spPr>
      </p:pic>
      <p:pic>
        <p:nvPicPr>
          <p:cNvPr id="3" name="Рисунок 2" descr="Отсканированные документы (2)_page-000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25407" y="620688"/>
            <a:ext cx="3936958" cy="6073877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348556" y="188640"/>
            <a:ext cx="489585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Всероссийский уровень</a:t>
            </a:r>
            <a:endParaRPr lang="ru-RU" sz="2800" b="1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79711" y="44624"/>
            <a:ext cx="5400601" cy="576064"/>
          </a:xfrm>
        </p:spPr>
        <p:txBody>
          <a:bodyPr/>
          <a:lstStyle/>
          <a:p>
            <a:pPr marL="0" indent="0" algn="ctr">
              <a:buNone/>
            </a:pPr>
            <a:r>
              <a:rPr lang="ru-RU" sz="28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Всероссийский уровень</a:t>
            </a:r>
            <a:endParaRPr lang="ru-RU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 descr="image-07-02-22-02-19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67744" y="548680"/>
            <a:ext cx="4536504" cy="6120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2885893"/>
      </p:ext>
    </p:extLst>
  </p:cSld>
  <p:clrMapOvr>
    <a:masterClrMapping/>
  </p:clrMapOvr>
</p:sld>
</file>

<file path=ppt/theme/theme1.xml><?xml version="1.0" encoding="utf-8"?>
<a:theme xmlns:a="http://schemas.openxmlformats.org/drawingml/2006/main" name="Воздушный поток">
  <a:themeElements>
    <a:clrScheme name="NewsPrint">
      <a:dk1>
        <a:sysClr val="windowText" lastClr="000000"/>
      </a:dk1>
      <a:lt1>
        <a:sysClr val="window" lastClr="FFFFFF"/>
      </a:lt1>
      <a:dk2>
        <a:srgbClr val="303030"/>
      </a:dk2>
      <a:lt2>
        <a:srgbClr val="DEDEE0"/>
      </a:lt2>
      <a:accent1>
        <a:srgbClr val="AD0101"/>
      </a:accent1>
      <a:accent2>
        <a:srgbClr val="726056"/>
      </a:accent2>
      <a:accent3>
        <a:srgbClr val="AC956E"/>
      </a:accent3>
      <a:accent4>
        <a:srgbClr val="808DA9"/>
      </a:accent4>
      <a:accent5>
        <a:srgbClr val="424E5B"/>
      </a:accent5>
      <a:accent6>
        <a:srgbClr val="730E00"/>
      </a:accent6>
      <a:hlink>
        <a:srgbClr val="D26900"/>
      </a:hlink>
      <a:folHlink>
        <a:srgbClr val="D89243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4146</TotalTime>
  <Words>444</Words>
  <Application>Microsoft Office PowerPoint</Application>
  <PresentationFormat>Экран (4:3)</PresentationFormat>
  <Paragraphs>149</Paragraphs>
  <Slides>51</Slides>
  <Notes>3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51</vt:i4>
      </vt:variant>
    </vt:vector>
  </HeadingPairs>
  <TitlesOfParts>
    <vt:vector size="52" baseType="lpstr">
      <vt:lpstr>Воздушный поток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Всероссийский уровень</vt:lpstr>
      <vt:lpstr>Презентация PowerPoint</vt:lpstr>
      <vt:lpstr>Всероссийский уровень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Алсу</dc:creator>
  <cp:lastModifiedBy>Наталья Катаева</cp:lastModifiedBy>
  <cp:revision>328</cp:revision>
  <dcterms:created xsi:type="dcterms:W3CDTF">2016-10-19T07:32:52Z</dcterms:created>
  <dcterms:modified xsi:type="dcterms:W3CDTF">2022-02-14T11:59:55Z</dcterms:modified>
</cp:coreProperties>
</file>