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59" r:id="rId5"/>
    <p:sldId id="260" r:id="rId6"/>
    <p:sldId id="289" r:id="rId7"/>
    <p:sldId id="290" r:id="rId8"/>
    <p:sldId id="262" r:id="rId9"/>
    <p:sldId id="286" r:id="rId10"/>
    <p:sldId id="263" r:id="rId11"/>
    <p:sldId id="288" r:id="rId12"/>
    <p:sldId id="267" r:id="rId13"/>
    <p:sldId id="265" r:id="rId14"/>
    <p:sldId id="266" r:id="rId15"/>
    <p:sldId id="270" r:id="rId16"/>
    <p:sldId id="272" r:id="rId17"/>
    <p:sldId id="284" r:id="rId18"/>
    <p:sldId id="291" r:id="rId19"/>
    <p:sldId id="278" r:id="rId20"/>
    <p:sldId id="282"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D63DA4-5C91-4A9A-8255-19D5DFAC3E6B}" type="datetimeFigureOut">
              <a:rPr lang="ru-RU" smtClean="0"/>
              <a:t>16.02.2024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768BE3-09BA-480C-91EA-C8DA511CFF65}" type="slidenum">
              <a:rPr lang="ru-RU" smtClean="0"/>
              <a:t>‹#›</a:t>
            </a:fld>
            <a:endParaRPr lang="ru-RU"/>
          </a:p>
        </p:txBody>
      </p:sp>
    </p:spTree>
    <p:extLst>
      <p:ext uri="{BB962C8B-B14F-4D97-AF65-F5344CB8AC3E}">
        <p14:creationId xmlns:p14="http://schemas.microsoft.com/office/powerpoint/2010/main" val="320710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768BE3-09BA-480C-91EA-C8DA511CFF65}" type="slidenum">
              <a:rPr lang="ru-RU" smtClean="0"/>
              <a:t>5</a:t>
            </a:fld>
            <a:endParaRPr lang="ru-RU" dirty="0"/>
          </a:p>
        </p:txBody>
      </p:sp>
    </p:spTree>
    <p:extLst>
      <p:ext uri="{BB962C8B-B14F-4D97-AF65-F5344CB8AC3E}">
        <p14:creationId xmlns:p14="http://schemas.microsoft.com/office/powerpoint/2010/main" val="359223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725C68B6-61C2-468F-89AB-4B9F7531AA68}"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106E36-FD25-4E2D-B0AA-010F637433A0}" type="datetimeFigureOut">
              <a:rPr lang="ru-RU" smtClean="0"/>
              <a:pPr/>
              <a:t>16.02.2024</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5C68B6-61C2-468F-89AB-4B9F7531AA68}"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8" name="Picture 16" descr="Картинки по запросу зима клипарт дети"/>
          <p:cNvPicPr>
            <a:picLocks noChangeAspect="1" noChangeArrowheads="1"/>
          </p:cNvPicPr>
          <p:nvPr/>
        </p:nvPicPr>
        <p:blipFill>
          <a:blip r:embed="rId2" cstate="print"/>
          <a:srcRect/>
          <a:stretch>
            <a:fillRect/>
          </a:stretch>
        </p:blipFill>
        <p:spPr bwMode="auto">
          <a:xfrm>
            <a:off x="5364088" y="2996952"/>
            <a:ext cx="3006637" cy="3206130"/>
          </a:xfrm>
          <a:prstGeom prst="rect">
            <a:avLst/>
          </a:prstGeom>
          <a:noFill/>
        </p:spPr>
      </p:pic>
      <p:pic>
        <p:nvPicPr>
          <p:cNvPr id="13326" name="Picture 14" descr="Картинки по запросу зима клипарт дети"/>
          <p:cNvPicPr>
            <a:picLocks noChangeAspect="1" noChangeArrowheads="1"/>
          </p:cNvPicPr>
          <p:nvPr/>
        </p:nvPicPr>
        <p:blipFill>
          <a:blip r:embed="rId3" cstate="print"/>
          <a:srcRect/>
          <a:stretch>
            <a:fillRect/>
          </a:stretch>
        </p:blipFill>
        <p:spPr bwMode="auto">
          <a:xfrm>
            <a:off x="1619672" y="3212976"/>
            <a:ext cx="3645024" cy="3645024"/>
          </a:xfrm>
          <a:prstGeom prst="rect">
            <a:avLst/>
          </a:prstGeom>
          <a:noFill/>
        </p:spPr>
      </p:pic>
      <p:sp>
        <p:nvSpPr>
          <p:cNvPr id="2" name="Заголовок 1"/>
          <p:cNvSpPr>
            <a:spLocks noGrp="1"/>
          </p:cNvSpPr>
          <p:nvPr>
            <p:ph type="ctrTitle"/>
          </p:nvPr>
        </p:nvSpPr>
        <p:spPr>
          <a:xfrm>
            <a:off x="1331640" y="1196752"/>
            <a:ext cx="7406640" cy="1472184"/>
          </a:xfrm>
        </p:spPr>
        <p:txBody>
          <a:bodyPr>
            <a:noAutofit/>
          </a:bodyPr>
          <a:lstStyle/>
          <a:p>
            <a:pPr algn="ctr"/>
            <a:r>
              <a:rPr lang="ru-RU" sz="7200" b="1" dirty="0">
                <a:solidFill>
                  <a:schemeClr val="accent6">
                    <a:lumMod val="75000"/>
                  </a:schemeClr>
                </a:solidFill>
                <a:latin typeface="Monotype Corsiva" pitchFamily="66" charset="0"/>
              </a:rPr>
              <a:t>Зимняя площадка</a:t>
            </a:r>
            <a:br>
              <a:rPr lang="ru-RU" sz="7200" dirty="0">
                <a:latin typeface="Monotype Corsiva" pitchFamily="66" charset="0"/>
              </a:rPr>
            </a:br>
            <a:endParaRPr lang="ru-RU" sz="7200" dirty="0">
              <a:latin typeface="Monotype Corsiva" pitchFamily="66" charset="0"/>
            </a:endParaRPr>
          </a:p>
        </p:txBody>
      </p:sp>
      <p:sp>
        <p:nvSpPr>
          <p:cNvPr id="3" name="Подзаголовок 2"/>
          <p:cNvSpPr>
            <a:spLocks noGrp="1"/>
          </p:cNvSpPr>
          <p:nvPr>
            <p:ph type="subTitle" idx="1"/>
          </p:nvPr>
        </p:nvSpPr>
        <p:spPr>
          <a:xfrm>
            <a:off x="1331640" y="1916832"/>
            <a:ext cx="7406640" cy="1752600"/>
          </a:xfrm>
        </p:spPr>
        <p:txBody>
          <a:bodyPr>
            <a:noAutofit/>
          </a:bodyPr>
          <a:lstStyle/>
          <a:p>
            <a:pPr algn="ctr"/>
            <a:r>
              <a:rPr lang="ru-RU" sz="3600" b="1" dirty="0">
                <a:solidFill>
                  <a:srgbClr val="002060"/>
                </a:solidFill>
                <a:latin typeface="Monotype Corsiva" pitchFamily="66" charset="0"/>
              </a:rPr>
              <a:t>МДОУ «Детский сад №29»</a:t>
            </a:r>
          </a:p>
        </p:txBody>
      </p:sp>
      <p:sp>
        <p:nvSpPr>
          <p:cNvPr id="13314" name="AutoShape 2" descr="Картинки по запросу зима клипар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3316" name="AutoShape 4" descr="Картинки по запросу зима клипар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3318" name="AutoShape 6" descr="Картинки по запросу зима клипар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3320" name="AutoShape 8"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3322" name="AutoShape 10" descr="Картинки по запросу зима клипар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3324" name="AutoShape 12" descr="Картинки по запросу зима клипарт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3330" name="AutoShape 18"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3332" name="AutoShape 20"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3334" name="Picture 22" descr="Похожее изображение"/>
          <p:cNvPicPr>
            <a:picLocks noChangeAspect="1" noChangeArrowheads="1" noCrop="1"/>
          </p:cNvPicPr>
          <p:nvPr/>
        </p:nvPicPr>
        <p:blipFill>
          <a:blip r:embed="rId4" cstate="print"/>
          <a:srcRect/>
          <a:stretch>
            <a:fillRect/>
          </a:stretch>
        </p:blipFill>
        <p:spPr bwMode="auto">
          <a:xfrm>
            <a:off x="1475656" y="0"/>
            <a:ext cx="6840760" cy="6858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59832" y="142968"/>
            <a:ext cx="3704860" cy="369332"/>
          </a:xfrm>
          <a:prstGeom prst="rect">
            <a:avLst/>
          </a:prstGeom>
        </p:spPr>
        <p:txBody>
          <a:bodyPr wrap="none">
            <a:spAutoFit/>
          </a:bodyPr>
          <a:lstStyle/>
          <a:p>
            <a:r>
              <a:rPr lang="ru-RU" b="1" i="1" dirty="0">
                <a:solidFill>
                  <a:schemeClr val="accent6">
                    <a:lumMod val="50000"/>
                  </a:schemeClr>
                </a:solidFill>
                <a:latin typeface="Monotype Corsiva" panose="03010101010201010101" pitchFamily="66" charset="0"/>
                <a:cs typeface="Times New Roman" pitchFamily="18" charset="0"/>
              </a:rPr>
              <a:t>Участок  подготовительной группы №3</a:t>
            </a:r>
            <a:endParaRPr lang="ru-RU" dirty="0">
              <a:latin typeface="Monotype Corsiva" panose="03010101010201010101" pitchFamily="66" charset="0"/>
            </a:endParaRPr>
          </a:p>
        </p:txBody>
      </p:sp>
      <p:pic>
        <p:nvPicPr>
          <p:cNvPr id="4" name="Рисунок 3">
            <a:extLst>
              <a:ext uri="{FF2B5EF4-FFF2-40B4-BE49-F238E27FC236}">
                <a16:creationId xmlns:a16="http://schemas.microsoft.com/office/drawing/2014/main" id="{FFB2D904-E43A-4E16-B9B8-5332BC8839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3861048"/>
            <a:ext cx="4322624" cy="2853984"/>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C8156812-A1DB-472D-811C-D8AB41933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0944" y="620688"/>
            <a:ext cx="5364088" cy="345840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314208"/>
            <a:ext cx="4968552" cy="369332"/>
          </a:xfrm>
          <a:prstGeom prst="rect">
            <a:avLst/>
          </a:prstGeom>
        </p:spPr>
        <p:txBody>
          <a:bodyPr wrap="square">
            <a:spAutoFit/>
          </a:bodyPr>
          <a:lstStyle/>
          <a:p>
            <a:pPr algn="ctr"/>
            <a:r>
              <a:rPr lang="ru-RU" b="1" i="1" dirty="0">
                <a:solidFill>
                  <a:schemeClr val="accent6">
                    <a:lumMod val="50000"/>
                  </a:schemeClr>
                </a:solidFill>
                <a:latin typeface="Monotype Corsiva" panose="03010101010201010101" pitchFamily="66" charset="0"/>
                <a:cs typeface="Times New Roman" pitchFamily="18" charset="0"/>
              </a:rPr>
              <a:t>«На участке  второй младшей  группы №2»</a:t>
            </a:r>
            <a:endParaRPr lang="ru-RU" b="1" dirty="0">
              <a:solidFill>
                <a:schemeClr val="accent6">
                  <a:lumMod val="50000"/>
                </a:schemeClr>
              </a:solidFill>
              <a:latin typeface="Monotype Corsiva" panose="03010101010201010101" pitchFamily="66" charset="0"/>
              <a:cs typeface="Times New Roman" pitchFamily="18" charset="0"/>
            </a:endParaRPr>
          </a:p>
        </p:txBody>
      </p:sp>
      <p:pic>
        <p:nvPicPr>
          <p:cNvPr id="4" name="Рисунок 3">
            <a:extLst>
              <a:ext uri="{FF2B5EF4-FFF2-40B4-BE49-F238E27FC236}">
                <a16:creationId xmlns:a16="http://schemas.microsoft.com/office/drawing/2014/main" id="{50381445-B54F-4D74-A4D5-F016D8A484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76"/>
          <a:stretch/>
        </p:blipFill>
        <p:spPr>
          <a:xfrm>
            <a:off x="2267744" y="4645000"/>
            <a:ext cx="3417366" cy="2078485"/>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33C20E75-A6EB-4A18-BF8C-6B418747B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1" r="10818" b="5900"/>
          <a:stretch/>
        </p:blipFill>
        <p:spPr>
          <a:xfrm>
            <a:off x="6058189" y="3501008"/>
            <a:ext cx="1860434" cy="3230613"/>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0BF71191-499E-47A4-B8B5-48D1753CD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7885" y="2507754"/>
            <a:ext cx="3274115" cy="1842492"/>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a16="http://schemas.microsoft.com/office/drawing/2014/main" id="{8E69608F-B0AB-441E-93CC-74DFA7F6F2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914492"/>
            <a:ext cx="4334358" cy="24391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8502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1800" y="434900"/>
            <a:ext cx="4896544" cy="646331"/>
          </a:xfrm>
          <a:prstGeom prst="rect">
            <a:avLst/>
          </a:prstGeom>
          <a:noFill/>
        </p:spPr>
        <p:txBody>
          <a:bodyPr wrap="square" rtlCol="0">
            <a:spAutoFit/>
          </a:bodyPr>
          <a:lstStyle/>
          <a:p>
            <a:pPr algn="ctr"/>
            <a:r>
              <a:rPr lang="ru-RU" b="1" dirty="0">
                <a:solidFill>
                  <a:schemeClr val="accent6">
                    <a:lumMod val="75000"/>
                  </a:schemeClr>
                </a:solidFill>
                <a:latin typeface="Monotype Corsiva" pitchFamily="66" charset="0"/>
              </a:rPr>
              <a:t>На участке  второй младшей</a:t>
            </a:r>
          </a:p>
          <a:p>
            <a:pPr algn="ctr"/>
            <a:r>
              <a:rPr lang="ru-RU" b="1" dirty="0">
                <a:solidFill>
                  <a:schemeClr val="accent6">
                    <a:lumMod val="75000"/>
                  </a:schemeClr>
                </a:solidFill>
                <a:latin typeface="Monotype Corsiva" pitchFamily="66" charset="0"/>
              </a:rPr>
              <a:t>группы №4</a:t>
            </a:r>
          </a:p>
        </p:txBody>
      </p:sp>
      <p:pic>
        <p:nvPicPr>
          <p:cNvPr id="4098" name="Picture 2" descr="ÐÐ°ÑÑÐ¸Ð½ÐºÐ¸ Ð¿Ð¾ Ð·Ð°Ð¿ÑÐ¾ÑÑ ÑÐ¸Ð½Ð¸ÑÑ ÐºÐ»Ð¸Ð¿Ð°Ñ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88640"/>
            <a:ext cx="1896793" cy="1552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ÐÐ°ÑÑÐ¸Ð½ÐºÐ¸ Ð¿Ð¾ Ð·Ð°Ð¿ÑÐ¾ÑÑ ÑÐ¸Ð½Ð¸ÑÑ ÐºÐ»Ð¸Ð¿Ð°Ñ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193" y="548680"/>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ÐÐ°ÑÑÐ¸Ð½ÐºÐ¸ Ð¿Ð¾ Ð·Ð°Ð¿ÑÐ¾ÑÑ ÑÐ½ÐµÐ³Ð¾Ð²Ð¸Ðº ÐºÐ»Ð¸Ð¿Ð°Ñ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252" y="4725144"/>
            <a:ext cx="1788704" cy="178870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3C35C93E-7499-4770-B68B-7D091D9A2A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0059" y="1844824"/>
            <a:ext cx="3655516" cy="2741637"/>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DC76EAE8-2790-4AB8-9792-BF49B80728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1929" y="4365104"/>
            <a:ext cx="3131840" cy="2348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31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339752" y="287582"/>
            <a:ext cx="4572000" cy="369332"/>
          </a:xfrm>
          <a:prstGeom prst="rect">
            <a:avLst/>
          </a:prstGeom>
        </p:spPr>
        <p:txBody>
          <a:bodyPr>
            <a:spAutoFit/>
          </a:bodyPr>
          <a:lstStyle/>
          <a:p>
            <a:pPr algn="ctr"/>
            <a:r>
              <a:rPr lang="ru-RU" b="1" i="1" u="sng" dirty="0">
                <a:solidFill>
                  <a:schemeClr val="accent6">
                    <a:lumMod val="50000"/>
                  </a:schemeClr>
                </a:solidFill>
                <a:latin typeface="Times New Roman" pitchFamily="18" charset="0"/>
                <a:cs typeface="Times New Roman" pitchFamily="18" charset="0"/>
              </a:rPr>
              <a:t>«Спортивная площадка ДОО»</a:t>
            </a:r>
            <a:endParaRPr lang="ru-RU" b="1" dirty="0">
              <a:solidFill>
                <a:schemeClr val="accent6">
                  <a:lumMod val="50000"/>
                </a:schemeClr>
              </a:solidFill>
              <a:latin typeface="Times New Roman" pitchFamily="18" charset="0"/>
              <a:cs typeface="Times New Roman" pitchFamily="18" charset="0"/>
            </a:endParaRPr>
          </a:p>
        </p:txBody>
      </p:sp>
      <p:pic>
        <p:nvPicPr>
          <p:cNvPr id="2050" name="Picture 2" descr="Картинки по запросу &quot;зимние олимпийские виды спорта&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1340768"/>
            <a:ext cx="2964292" cy="1485234"/>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A075B431-6DB0-413F-B92F-32E6221635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79" r="6951" b="4193"/>
          <a:stretch/>
        </p:blipFill>
        <p:spPr>
          <a:xfrm>
            <a:off x="1331640" y="980728"/>
            <a:ext cx="3185891" cy="2952328"/>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E6E9B18A-CCEC-422E-9725-4F696B706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429000"/>
            <a:ext cx="3140968" cy="31409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99792" y="676541"/>
            <a:ext cx="5407249" cy="646331"/>
          </a:xfrm>
          <a:prstGeom prst="rect">
            <a:avLst/>
          </a:prstGeom>
          <a:noFill/>
        </p:spPr>
        <p:txBody>
          <a:bodyPr wrap="none" rtlCol="0">
            <a:spAutoFit/>
          </a:bodyPr>
          <a:lstStyle/>
          <a:p>
            <a:r>
              <a:rPr lang="ru-RU" sz="3600" b="1" i="1" dirty="0">
                <a:solidFill>
                  <a:schemeClr val="accent6">
                    <a:lumMod val="75000"/>
                  </a:schemeClr>
                </a:solidFill>
                <a:latin typeface="Monotype Corsiva" pitchFamily="66" charset="0"/>
              </a:rPr>
              <a:t>Мы за здоровый образ жизни!</a:t>
            </a:r>
          </a:p>
        </p:txBody>
      </p:sp>
      <p:pic>
        <p:nvPicPr>
          <p:cNvPr id="6146" name="Picture 2" descr="ÐÐ°ÑÑÐ¸Ð½ÐºÐ¸ Ð¿Ð¾ Ð·Ð°Ð¿ÑÐ¾ÑÑ ÑÐ½ÐµÐ³Ð¸ÑÑ ÐºÐ»Ð¸Ð¿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489"/>
            <a:ext cx="1894614" cy="198043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70FDE3E7-6FFA-4156-892D-04CC3BE57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915" y="1772816"/>
            <a:ext cx="6356454" cy="488382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03648" y="188640"/>
            <a:ext cx="7200800" cy="1200329"/>
          </a:xfrm>
          <a:prstGeom prst="rect">
            <a:avLst/>
          </a:prstGeom>
        </p:spPr>
        <p:txBody>
          <a:bodyPr wrap="square">
            <a:spAutoFit/>
          </a:bodyPr>
          <a:lstStyle/>
          <a:p>
            <a:pPr lvl="1"/>
            <a:r>
              <a:rPr lang="ru-RU" b="1" u="sng" dirty="0">
                <a:solidFill>
                  <a:srgbClr val="002060"/>
                </a:solidFill>
                <a:latin typeface="Times New Roman" panose="02020603050405020304" pitchFamily="18" charset="0"/>
                <a:cs typeface="Times New Roman" panose="02020603050405020304" pitchFamily="18" charset="0"/>
              </a:rPr>
              <a:t>Состояние территории ДО:</a:t>
            </a:r>
            <a:endParaRPr lang="ru-RU" sz="1400" b="1" u="sng" dirty="0">
              <a:solidFill>
                <a:srgbClr val="002060"/>
              </a:solidFill>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 состояние </a:t>
            </a:r>
            <a:r>
              <a:rPr lang="ru-RU" dirty="0" err="1">
                <a:solidFill>
                  <a:srgbClr val="002060"/>
                </a:solidFill>
                <a:latin typeface="Times New Roman" panose="02020603050405020304" pitchFamily="18" charset="0"/>
                <a:cs typeface="Times New Roman" panose="02020603050405020304" pitchFamily="18" charset="0"/>
              </a:rPr>
              <a:t>отмостки</a:t>
            </a:r>
            <a:r>
              <a:rPr lang="ru-RU" dirty="0">
                <a:solidFill>
                  <a:srgbClr val="002060"/>
                </a:solidFill>
                <a:latin typeface="Times New Roman" panose="02020603050405020304" pitchFamily="18" charset="0"/>
                <a:cs typeface="Times New Roman" panose="02020603050405020304" pitchFamily="18" charset="0"/>
              </a:rPr>
              <a:t>, пешеходных дорожек, </a:t>
            </a:r>
            <a:r>
              <a:rPr lang="ru-RU" dirty="0" err="1">
                <a:solidFill>
                  <a:srgbClr val="002060"/>
                </a:solidFill>
                <a:latin typeface="Times New Roman" panose="02020603050405020304" pitchFamily="18" charset="0"/>
                <a:cs typeface="Times New Roman" panose="02020603050405020304" pitchFamily="18" charset="0"/>
              </a:rPr>
              <a:t>поребрики</a:t>
            </a:r>
            <a:r>
              <a:rPr lang="ru-RU" dirty="0">
                <a:solidFill>
                  <a:srgbClr val="002060"/>
                </a:solidFill>
                <a:latin typeface="Times New Roman" panose="02020603050405020304" pitchFamily="18" charset="0"/>
                <a:cs typeface="Times New Roman" panose="02020603050405020304" pitchFamily="18" charset="0"/>
              </a:rPr>
              <a:t>;</a:t>
            </a:r>
            <a:endParaRPr lang="ru-RU" sz="1400" dirty="0">
              <a:solidFill>
                <a:srgbClr val="002060"/>
              </a:solidFill>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 обеспечение безопасности на территории детского сада (отсутствие сосулек, обозначение опасных мест, отсутствие скользких дорожек).</a:t>
            </a:r>
            <a:endParaRPr lang="ru-RU" sz="1400"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E67FCA08-8BA8-4880-8CC1-6354A6D1F5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556792"/>
            <a:ext cx="3616016" cy="4447811"/>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598F4021-329B-4F7E-9B72-336087F49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1558677"/>
            <a:ext cx="2808312" cy="4986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7762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69AE938-F989-460E-A88B-3F3F84A9FA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16632"/>
            <a:ext cx="3801947" cy="4845877"/>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8D441E41-413A-4CF9-B3D3-11A7CC92B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700808"/>
            <a:ext cx="3157840" cy="4355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986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BC635B1-24DF-45CE-A452-7E8A95B0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340768"/>
            <a:ext cx="6873600" cy="38708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1430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CB83689-56F4-451C-86A0-E79E74028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88640"/>
            <a:ext cx="2880320" cy="5114669"/>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A6CBD95F-62F6-44B0-ACDB-7B438EB29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3645024"/>
            <a:ext cx="5264225" cy="2964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197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107340"/>
            <a:ext cx="2488566" cy="369332"/>
          </a:xfrm>
          <a:prstGeom prst="rect">
            <a:avLst/>
          </a:prstGeom>
          <a:noFill/>
        </p:spPr>
        <p:txBody>
          <a:bodyPr wrap="none" rtlCol="0">
            <a:spAutoFit/>
          </a:bodyPr>
          <a:lstStyle/>
          <a:p>
            <a:r>
              <a:rPr lang="ru-RU" dirty="0">
                <a:solidFill>
                  <a:srgbClr val="002060"/>
                </a:solidFill>
                <a:latin typeface="Times New Roman" panose="02020603050405020304" pitchFamily="18" charset="0"/>
                <a:cs typeface="Times New Roman" panose="02020603050405020304" pitchFamily="18" charset="0"/>
              </a:rPr>
              <a:t>Прогулочные веранды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774" y="643986"/>
            <a:ext cx="5137441" cy="2889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504" y="3212976"/>
            <a:ext cx="4785421" cy="3460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88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descr="Картинки по запросу зима клипарт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14339" name="Rectangle 3"/>
          <p:cNvSpPr>
            <a:spLocks noChangeArrowheads="1"/>
          </p:cNvSpPr>
          <p:nvPr/>
        </p:nvSpPr>
        <p:spPr bwMode="auto">
          <a:xfrm>
            <a:off x="1331640" y="163379"/>
            <a:ext cx="7415808" cy="2554545"/>
          </a:xfrm>
          <a:prstGeom prst="rect">
            <a:avLst/>
          </a:prstGeom>
          <a:solidFill>
            <a:srgbClr val="F4F4F4"/>
          </a:solidFill>
          <a:ln w="9525">
            <a:noFill/>
            <a:miter lim="800000"/>
            <a:headEnd/>
            <a:tailEnd/>
          </a:ln>
          <a:effectLst/>
        </p:spPr>
        <p:txBody>
          <a:bodyPr vert="horz" wrap="square" lIns="95220" tIns="45720" rIns="9522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tab pos="3448050" algn="l"/>
              </a:tabLst>
            </a:pPr>
            <a:r>
              <a:rPr kumimoji="0" lang="ru-RU" sz="2200" b="1" i="1" u="none" strike="noStrike" cap="none" normalizeH="0" baseline="0" dirty="0">
                <a:ln>
                  <a:noFill/>
                </a:ln>
                <a:solidFill>
                  <a:schemeClr val="accent6">
                    <a:lumMod val="75000"/>
                  </a:schemeClr>
                </a:solidFill>
                <a:effectLst/>
                <a:latin typeface="Times New Roman" pitchFamily="18" charset="0"/>
                <a:ea typeface="Times New Roman" pitchFamily="18" charset="0"/>
                <a:cs typeface="Times New Roman" pitchFamily="18" charset="0"/>
              </a:rPr>
              <a:t>Зимняя фантазия на участке в детском саду</a:t>
            </a:r>
          </a:p>
          <a:p>
            <a:pPr marL="0" marR="0" lvl="0" indent="450850" algn="ctr" defTabSz="914400" rtl="0" eaLnBrk="1" fontAlgn="base" latinLnBrk="0" hangingPunct="1">
              <a:lnSpc>
                <a:spcPct val="100000"/>
              </a:lnSpc>
              <a:spcBef>
                <a:spcPct val="0"/>
              </a:spcBef>
              <a:spcAft>
                <a:spcPct val="0"/>
              </a:spcAft>
              <a:buClrTx/>
              <a:buSzTx/>
              <a:buFontTx/>
              <a:buNone/>
              <a:tabLst>
                <a:tab pos="3448050" algn="l"/>
              </a:tabLst>
            </a:pPr>
            <a:r>
              <a:rPr kumimoji="0" lang="ru-RU"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ru-RU" sz="9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defTabSz="914400" rtl="0" eaLnBrk="0" fontAlgn="base" latinLnBrk="0" hangingPunct="0">
              <a:lnSpc>
                <a:spcPct val="100000"/>
              </a:lnSpc>
              <a:spcBef>
                <a:spcPct val="0"/>
              </a:spcBef>
              <a:spcAft>
                <a:spcPct val="0"/>
              </a:spcAft>
              <a:buClrTx/>
              <a:buSzTx/>
              <a:buFontTx/>
              <a:buNone/>
              <a:tabLst>
                <a:tab pos="3448050" algn="l"/>
              </a:tabLst>
            </a:pPr>
            <a:r>
              <a:rPr kumimoji="0" lang="ru-RU" sz="1400" b="1" i="1"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Каждую зиму  участок  нашего ДОО  превращается в замечательный снежный городок, и прогулка зимой становится интереснее и веселее,  и мороз совсем не страшен...</a:t>
            </a:r>
            <a:endParaRPr kumimoji="0" lang="ru-RU" sz="9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450850" defTabSz="914400" rtl="0" eaLnBrk="0" fontAlgn="base" latinLnBrk="0" hangingPunct="0">
              <a:lnSpc>
                <a:spcPct val="100000"/>
              </a:lnSpc>
              <a:spcBef>
                <a:spcPct val="0"/>
              </a:spcBef>
              <a:spcAft>
                <a:spcPct val="0"/>
              </a:spcAft>
              <a:buClrTx/>
              <a:buSzTx/>
              <a:buFontTx/>
              <a:buNone/>
              <a:tabLst>
                <a:tab pos="3448050" algn="l"/>
              </a:tabLst>
            </a:pPr>
            <a:r>
              <a:rPr kumimoji="0" lang="ru-RU" sz="1400" b="1" i="1"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На территории сада – 8 участков по возрастным группам, есть небольшая физкультурная площадка. Некоторые  участки оборудованы современными игровыми модулями.</a:t>
            </a:r>
            <a:br>
              <a:rPr kumimoji="0" lang="ru-RU" sz="1400" b="1" i="1"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br>
            <a:r>
              <a:rPr kumimoji="0" lang="ru-RU" sz="1400" b="1" i="1"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Зима для наших детей – долгожданная и любимая пора, они знают, как только выпадет снег, участки детского сада превращаются в особую снежную страну.</a:t>
            </a:r>
            <a:endParaRPr kumimoji="0" lang="ru-RU" sz="9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tab pos="3448050" algn="l"/>
              </a:tabLst>
            </a:pPr>
            <a:endParaRPr kumimoji="0" lang="ru-RU" sz="1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52682A9B-3556-4BA2-A63E-70D4F75FD083}"/>
              </a:ext>
            </a:extLst>
          </p:cNvPr>
          <p:cNvPicPr>
            <a:picLocks noChangeAspect="1"/>
          </p:cNvPicPr>
          <p:nvPr/>
        </p:nvPicPr>
        <p:blipFill rotWithShape="1">
          <a:blip r:embed="rId2">
            <a:extLst>
              <a:ext uri="{28A0092B-C50C-407E-A947-70E740481C1C}">
                <a14:useLocalDpi xmlns:a14="http://schemas.microsoft.com/office/drawing/2010/main" val="0"/>
              </a:ext>
            </a:extLst>
          </a:blip>
          <a:srcRect t="1914" b="-1"/>
          <a:stretch/>
        </p:blipFill>
        <p:spPr>
          <a:xfrm>
            <a:off x="2483768" y="2717924"/>
            <a:ext cx="4896544" cy="36899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692696"/>
            <a:ext cx="7128792" cy="1877437"/>
          </a:xfrm>
          <a:prstGeom prst="rect">
            <a:avLst/>
          </a:prstGeom>
        </p:spPr>
        <p:txBody>
          <a:bodyPr wrap="square">
            <a:spAutoFit/>
          </a:bodyPr>
          <a:lstStyle/>
          <a:p>
            <a:pPr algn="just"/>
            <a:r>
              <a:rPr lang="ru-RU" dirty="0"/>
              <a:t>     </a:t>
            </a:r>
            <a:r>
              <a:rPr lang="ru-RU" sz="1400" dirty="0">
                <a:solidFill>
                  <a:srgbClr val="002060"/>
                </a:solidFill>
                <a:latin typeface="Times New Roman" panose="02020603050405020304" pitchFamily="18" charset="0"/>
                <a:cs typeface="Times New Roman" panose="02020603050405020304" pitchFamily="18" charset="0"/>
              </a:rPr>
              <a:t>В МДОУ «Детский сад №29» с 01.09.2023 г. по настоящее время отсутствуют случаи травматизма во время проведении прогулки. </a:t>
            </a:r>
          </a:p>
          <a:p>
            <a:pPr algn="just"/>
            <a:r>
              <a:rPr lang="ru-RU" sz="1400" dirty="0">
                <a:solidFill>
                  <a:srgbClr val="002060"/>
                </a:solidFill>
                <a:latin typeface="Times New Roman" panose="02020603050405020304" pitchFamily="18" charset="0"/>
                <a:cs typeface="Times New Roman" panose="02020603050405020304" pitchFamily="18" charset="0"/>
              </a:rPr>
              <a:t>     Ежедневно перед выходом детей на прогулку зам. заведующей  по АХЧ  осматривает территорию участка, игровое оборудование  на предмет соответствия требованиям безопасности, периодически проводит осмотр  крыш всех построек  на предмет наличия снежных наносов и  сосулек.</a:t>
            </a:r>
          </a:p>
          <a:p>
            <a:pPr algn="just"/>
            <a:r>
              <a:rPr lang="ru-RU" sz="1400" dirty="0">
                <a:solidFill>
                  <a:srgbClr val="002060"/>
                </a:solidFill>
                <a:latin typeface="Times New Roman" panose="02020603050405020304" pitchFamily="18" charset="0"/>
                <a:cs typeface="Times New Roman" panose="02020603050405020304" pitchFamily="18" charset="0"/>
              </a:rPr>
              <a:t>     Инструктор по физической культуре  обеспечивает технику безопасности при проведении физкультурно - спортивной работы.</a:t>
            </a:r>
          </a:p>
        </p:txBody>
      </p:sp>
    </p:spTree>
    <p:extLst>
      <p:ext uri="{BB962C8B-B14F-4D97-AF65-F5344CB8AC3E}">
        <p14:creationId xmlns:p14="http://schemas.microsoft.com/office/powerpoint/2010/main" val="4017419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85392" y="1988840"/>
            <a:ext cx="7632848" cy="3323987"/>
          </a:xfrm>
          <a:prstGeom prst="rect">
            <a:avLst/>
          </a:prstGeom>
        </p:spPr>
        <p:txBody>
          <a:bodyPr wrap="square">
            <a:spAutoFit/>
          </a:bodyPr>
          <a:lstStyle/>
          <a:p>
            <a:r>
              <a:rPr lang="ru-RU" sz="1500" b="1" dirty="0">
                <a:solidFill>
                  <a:srgbClr val="C00000"/>
                </a:solidFill>
                <a:latin typeface="Times New Roman" panose="02020603050405020304" pitchFamily="18" charset="0"/>
                <a:cs typeface="Times New Roman" pitchFamily="18" charset="0"/>
              </a:rPr>
              <a:t>Цель:</a:t>
            </a:r>
            <a:r>
              <a:rPr lang="ru-RU" sz="1500" dirty="0">
                <a:solidFill>
                  <a:srgbClr val="C00000"/>
                </a:solidFill>
                <a:latin typeface="Times New Roman" pitchFamily="18" charset="0"/>
                <a:cs typeface="Times New Roman" pitchFamily="18" charset="0"/>
              </a:rPr>
              <a:t>  </a:t>
            </a:r>
          </a:p>
          <a:p>
            <a:pPr marL="285750" indent="-285750">
              <a:buFont typeface="Wingdings" panose="05000000000000000000" pitchFamily="2" charset="2"/>
              <a:buChar char="Ø"/>
            </a:pPr>
            <a:r>
              <a:rPr lang="ru-RU" sz="1500" b="1" dirty="0">
                <a:solidFill>
                  <a:srgbClr val="002060"/>
                </a:solidFill>
                <a:latin typeface="Times New Roman" panose="02020603050405020304" pitchFamily="18" charset="0"/>
                <a:cs typeface="Times New Roman" panose="02020603050405020304" pitchFamily="18" charset="0"/>
              </a:rPr>
              <a:t>совместная разработка проектов плана и украшение участка дошкольной образовательной организации воспитателями, родителями и детьми; </a:t>
            </a:r>
            <a:endParaRPr lang="ru-RU" sz="15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ru-RU" sz="1500" b="1" dirty="0">
                <a:solidFill>
                  <a:srgbClr val="002060"/>
                </a:solidFill>
                <a:latin typeface="Times New Roman" pitchFamily="18" charset="0"/>
                <a:cs typeface="Times New Roman" pitchFamily="18" charset="0"/>
              </a:rPr>
              <a:t>создание максимальных условий для воспитательной и образовательной работы с детьми на воздухе в зимний период.</a:t>
            </a:r>
            <a:endParaRPr lang="ru-RU" sz="1500" dirty="0">
              <a:solidFill>
                <a:srgbClr val="002060"/>
              </a:solidFill>
              <a:latin typeface="Times New Roman" pitchFamily="18" charset="0"/>
              <a:cs typeface="Times New Roman" pitchFamily="18" charset="0"/>
            </a:endParaRPr>
          </a:p>
          <a:p>
            <a:r>
              <a:rPr lang="ru-RU" sz="1500" b="1" dirty="0">
                <a:solidFill>
                  <a:srgbClr val="C00000"/>
                </a:solidFill>
                <a:latin typeface="Times New Roman" pitchFamily="18" charset="0"/>
                <a:cs typeface="Times New Roman" pitchFamily="18" charset="0"/>
              </a:rPr>
              <a:t>Задачи:</a:t>
            </a:r>
          </a:p>
          <a:p>
            <a:pPr marL="285750" indent="-285750">
              <a:buFont typeface="Wingdings" panose="05000000000000000000" pitchFamily="2" charset="2"/>
              <a:buChar char="Ø"/>
            </a:pPr>
            <a:r>
              <a:rPr lang="ru-RU" sz="1500" b="1" dirty="0">
                <a:solidFill>
                  <a:srgbClr val="002060"/>
                </a:solidFill>
                <a:latin typeface="Times New Roman" pitchFamily="18" charset="0"/>
                <a:cs typeface="Times New Roman" pitchFamily="18" charset="0"/>
              </a:rPr>
              <a:t> создание условий для воспитательно-образовательной деятельности с детьми в зимний период;</a:t>
            </a:r>
          </a:p>
          <a:p>
            <a:pPr marL="285750" indent="-285750">
              <a:buFont typeface="Wingdings" panose="05000000000000000000" pitchFamily="2" charset="2"/>
              <a:buChar char="Ø"/>
            </a:pPr>
            <a:r>
              <a:rPr lang="ru-RU" sz="1500" b="1" dirty="0">
                <a:solidFill>
                  <a:srgbClr val="002060"/>
                </a:solidFill>
                <a:latin typeface="Times New Roman" pitchFamily="18" charset="0"/>
                <a:cs typeface="Times New Roman" pitchFamily="18" charset="0"/>
              </a:rPr>
              <a:t>повышение двигательной активности детей дошкольного возраста на прогулочных участках в зимнее время;</a:t>
            </a:r>
          </a:p>
          <a:p>
            <a:pPr marL="285750" indent="-285750">
              <a:buFont typeface="Wingdings" panose="05000000000000000000" pitchFamily="2" charset="2"/>
              <a:buChar char="Ø"/>
            </a:pPr>
            <a:r>
              <a:rPr lang="ru-RU" sz="1500" b="1" dirty="0">
                <a:solidFill>
                  <a:srgbClr val="002060"/>
                </a:solidFill>
                <a:latin typeface="Times New Roman" pitchFamily="18" charset="0"/>
                <a:cs typeface="Times New Roman" pitchFamily="18" charset="0"/>
              </a:rPr>
              <a:t>выявление и распространение лучшего опыта работы педагогических коллективов по организации физкультурно-спортивной и оздоровительной работы на прогулке в зимнее время;</a:t>
            </a:r>
          </a:p>
          <a:p>
            <a:pPr marL="285750" indent="-285750">
              <a:buFont typeface="Wingdings" panose="05000000000000000000" pitchFamily="2" charset="2"/>
              <a:buChar char="Ø"/>
            </a:pPr>
            <a:r>
              <a:rPr lang="ru-RU" sz="1500" b="1" dirty="0">
                <a:solidFill>
                  <a:srgbClr val="002060"/>
                </a:solidFill>
                <a:latin typeface="Times New Roman" pitchFamily="18" charset="0"/>
                <a:cs typeface="Times New Roman" pitchFamily="18" charset="0"/>
              </a:rPr>
              <a:t>формирование культуры здорового образа жизни у детей дошкольного возраста.</a:t>
            </a:r>
          </a:p>
        </p:txBody>
      </p:sp>
      <p:sp>
        <p:nvSpPr>
          <p:cNvPr id="4" name="Прямоугольник 3"/>
          <p:cNvSpPr/>
          <p:nvPr/>
        </p:nvSpPr>
        <p:spPr>
          <a:xfrm>
            <a:off x="2915816" y="404664"/>
            <a:ext cx="4572000" cy="646331"/>
          </a:xfrm>
          <a:prstGeom prst="rect">
            <a:avLst/>
          </a:prstGeom>
        </p:spPr>
        <p:txBody>
          <a:bodyPr>
            <a:spAutoFit/>
          </a:bodyPr>
          <a:lstStyle/>
          <a:p>
            <a:pPr algn="ctr"/>
            <a:r>
              <a:rPr lang="ru-RU"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Цели и задачи </a:t>
            </a:r>
          </a:p>
          <a:p>
            <a:pPr algn="ctr"/>
            <a:r>
              <a:rPr lang="ru-RU"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оформления зимнего участка</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260648"/>
            <a:ext cx="6984776" cy="1915909"/>
          </a:xfrm>
          <a:prstGeom prst="rect">
            <a:avLst/>
          </a:prstGeom>
        </p:spPr>
        <p:txBody>
          <a:bodyPr wrap="square">
            <a:spAutoFit/>
          </a:bodyPr>
          <a:lstStyle/>
          <a:p>
            <a:pPr lvl="0" indent="450850" eaLnBrk="0" fontAlgn="base" hangingPunct="0">
              <a:spcBef>
                <a:spcPct val="0"/>
              </a:spcBef>
              <a:spcAft>
                <a:spcPct val="0"/>
              </a:spcAft>
              <a:tabLst>
                <a:tab pos="3448050" algn="l"/>
              </a:tabLst>
            </a:pPr>
            <a:r>
              <a:rPr lang="ru-RU" b="1" i="1" dirty="0">
                <a:solidFill>
                  <a:srgbClr val="002060"/>
                </a:solidFill>
                <a:latin typeface="Times New Roman" pitchFamily="18" charset="0"/>
                <a:ea typeface="Times New Roman" pitchFamily="18" charset="0"/>
                <a:cs typeface="Times New Roman" pitchFamily="18" charset="0"/>
              </a:rPr>
              <a:t>Все дети по-разному реагируют на перепады температуры воздуха, силу ветра и длительное пребывание на морозном воздухе. Поэтому мы считаем нашей главной задачей создание благоприятных условий и режима максимальной двигательной и познавательной активности детей на прогулке.</a:t>
            </a:r>
          </a:p>
          <a:p>
            <a:pPr lvl="0" indent="450850" eaLnBrk="0" fontAlgn="base" hangingPunct="0">
              <a:spcBef>
                <a:spcPct val="0"/>
              </a:spcBef>
              <a:spcAft>
                <a:spcPct val="0"/>
              </a:spcAft>
              <a:tabLst>
                <a:tab pos="3448050" algn="l"/>
              </a:tabLst>
            </a:pPr>
            <a:endParaRPr lang="ru-RU" sz="1050" dirty="0">
              <a:latin typeface="Times New Roman" pitchFamily="18" charset="0"/>
              <a:cs typeface="Times New Roman" pitchFamily="18" charset="0"/>
            </a:endParaRPr>
          </a:p>
          <a:p>
            <a:pPr lvl="0" indent="450850" eaLnBrk="0" fontAlgn="base" hangingPunct="0">
              <a:spcBef>
                <a:spcPct val="0"/>
              </a:spcBef>
              <a:spcAft>
                <a:spcPct val="0"/>
              </a:spcAft>
              <a:tabLst>
                <a:tab pos="3448050" algn="l"/>
              </a:tabLst>
            </a:pPr>
            <a:endParaRPr lang="ru-RU" dirty="0"/>
          </a:p>
        </p:txBody>
      </p:sp>
      <p:pic>
        <p:nvPicPr>
          <p:cNvPr id="4" name="Рисунок 3">
            <a:extLst>
              <a:ext uri="{FF2B5EF4-FFF2-40B4-BE49-F238E27FC236}">
                <a16:creationId xmlns:a16="http://schemas.microsoft.com/office/drawing/2014/main" id="{7FBB26ED-78E2-417A-947D-A9CF725BA9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172" b="15327"/>
          <a:stretch/>
        </p:blipFill>
        <p:spPr>
          <a:xfrm>
            <a:off x="3059832" y="1916832"/>
            <a:ext cx="4085186" cy="47734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332656"/>
            <a:ext cx="6840760" cy="830997"/>
          </a:xfrm>
          <a:prstGeom prst="rect">
            <a:avLst/>
          </a:prstGeom>
          <a:noFill/>
        </p:spPr>
        <p:txBody>
          <a:bodyPr wrap="square" rtlCol="0">
            <a:spAutoFit/>
          </a:bodyPr>
          <a:lstStyle/>
          <a:p>
            <a:pPr algn="ctr"/>
            <a:r>
              <a:rPr lang="ru-RU" sz="2400" b="1" u="sng" dirty="0">
                <a:solidFill>
                  <a:schemeClr val="accent1">
                    <a:lumMod val="75000"/>
                  </a:schemeClr>
                </a:solidFill>
                <a:latin typeface="Monotype Corsiva" pitchFamily="66" charset="0"/>
              </a:rPr>
              <a:t>Состояние участков для зимних прогулок детей</a:t>
            </a:r>
          </a:p>
          <a:p>
            <a:pPr algn="ctr"/>
            <a:r>
              <a:rPr lang="ru-RU" sz="2400" b="1" dirty="0">
                <a:solidFill>
                  <a:schemeClr val="accent6">
                    <a:lumMod val="75000"/>
                  </a:schemeClr>
                </a:solidFill>
                <a:latin typeface="Monotype Corsiva" pitchFamily="66" charset="0"/>
              </a:rPr>
              <a:t>Участок  группы №1 (первая младшая)</a:t>
            </a:r>
          </a:p>
        </p:txBody>
      </p:sp>
      <p:pic>
        <p:nvPicPr>
          <p:cNvPr id="7170" name="Picture 2" descr="ÐÐ°ÑÑÐ¸Ð½ÐºÐ¸ Ð¿Ð¾ Ð·Ð°Ð¿ÑÐ¾ÑÑ ÑÐ½ÐµÐ³Ð¸ÑÑ ÐºÐ»Ð¸Ð¿Ð°Ñ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88640"/>
            <a:ext cx="27336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1330F60E-E30D-4304-B905-A4991A439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1307669"/>
            <a:ext cx="3810000" cy="2857500"/>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46AB9A5C-9C31-499A-BCC6-718E912C1441}"/>
              </a:ext>
            </a:extLst>
          </p:cNvPr>
          <p:cNvPicPr>
            <a:picLocks noChangeAspect="1"/>
          </p:cNvPicPr>
          <p:nvPr/>
        </p:nvPicPr>
        <p:blipFill rotWithShape="1">
          <a:blip r:embed="rId5"/>
          <a:srcRect t="9451" b="32431"/>
          <a:stretch/>
        </p:blipFill>
        <p:spPr>
          <a:xfrm>
            <a:off x="3851920" y="4365103"/>
            <a:ext cx="4956043" cy="216024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436022"/>
            <a:ext cx="4572000" cy="369332"/>
          </a:xfrm>
          <a:prstGeom prst="rect">
            <a:avLst/>
          </a:prstGeom>
        </p:spPr>
        <p:txBody>
          <a:bodyPr>
            <a:spAutoFit/>
          </a:bodyPr>
          <a:lstStyle/>
          <a:p>
            <a:pPr algn="ctr"/>
            <a:r>
              <a:rPr lang="ru-RU" b="1" dirty="0">
                <a:solidFill>
                  <a:schemeClr val="accent6">
                    <a:lumMod val="75000"/>
                  </a:schemeClr>
                </a:solidFill>
                <a:latin typeface="Monotype Corsiva" pitchFamily="66" charset="0"/>
              </a:rPr>
              <a:t>«Участок  группы №6» (средняя)</a:t>
            </a:r>
          </a:p>
        </p:txBody>
      </p:sp>
      <p:pic>
        <p:nvPicPr>
          <p:cNvPr id="4" name="Рисунок 3">
            <a:extLst>
              <a:ext uri="{FF2B5EF4-FFF2-40B4-BE49-F238E27FC236}">
                <a16:creationId xmlns:a16="http://schemas.microsoft.com/office/drawing/2014/main" id="{75123870-2FD5-478B-BD88-3498C089AF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89" r="12988"/>
          <a:stretch/>
        </p:blipFill>
        <p:spPr>
          <a:xfrm>
            <a:off x="1259632" y="1196752"/>
            <a:ext cx="3569582" cy="2499742"/>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B68FB1BF-0439-4D1A-8CD3-749A4A5A8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3789040"/>
            <a:ext cx="4983961" cy="2806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800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80901"/>
            <a:ext cx="4572000" cy="369332"/>
          </a:xfrm>
          <a:prstGeom prst="rect">
            <a:avLst/>
          </a:prstGeom>
        </p:spPr>
        <p:txBody>
          <a:bodyPr>
            <a:spAutoFit/>
          </a:bodyPr>
          <a:lstStyle/>
          <a:p>
            <a:pPr algn="ctr"/>
            <a:r>
              <a:rPr lang="ru-RU" b="1" dirty="0">
                <a:solidFill>
                  <a:schemeClr val="accent6">
                    <a:lumMod val="75000"/>
                  </a:schemeClr>
                </a:solidFill>
                <a:latin typeface="Monotype Corsiva" pitchFamily="66" charset="0"/>
              </a:rPr>
              <a:t>Участок  группы №9 (старшая)</a:t>
            </a:r>
          </a:p>
        </p:txBody>
      </p:sp>
      <p:pic>
        <p:nvPicPr>
          <p:cNvPr id="4" name="Рисунок 3">
            <a:extLst>
              <a:ext uri="{FF2B5EF4-FFF2-40B4-BE49-F238E27FC236}">
                <a16:creationId xmlns:a16="http://schemas.microsoft.com/office/drawing/2014/main" id="{C26379F0-82A8-40F7-8CAB-E49841D32D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78"/>
          <a:stretch/>
        </p:blipFill>
        <p:spPr>
          <a:xfrm>
            <a:off x="1475656" y="801583"/>
            <a:ext cx="3641901" cy="2664296"/>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567A5352-B966-475D-8D76-5BA9D36EAB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73" t="7532" r="15696" b="4900"/>
          <a:stretch/>
        </p:blipFill>
        <p:spPr>
          <a:xfrm>
            <a:off x="4995589" y="3933056"/>
            <a:ext cx="2998324" cy="2808312"/>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807D26C7-FCCD-455B-A549-F169B8988D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01" b="23750"/>
          <a:stretch/>
        </p:blipFill>
        <p:spPr>
          <a:xfrm>
            <a:off x="1619672" y="3755695"/>
            <a:ext cx="2304256" cy="2849557"/>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a16="http://schemas.microsoft.com/office/drawing/2014/main" id="{06F7E08D-286B-47E2-8C6F-1C2A090B80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34" t="27387" r="-3334" b="27464"/>
          <a:stretch/>
        </p:blipFill>
        <p:spPr>
          <a:xfrm>
            <a:off x="5796136" y="659351"/>
            <a:ext cx="3086100" cy="3096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77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27584" y="256958"/>
            <a:ext cx="5159679" cy="369332"/>
          </a:xfrm>
          <a:prstGeom prst="rect">
            <a:avLst/>
          </a:prstGeom>
        </p:spPr>
        <p:txBody>
          <a:bodyPr wrap="square">
            <a:spAutoFit/>
          </a:bodyPr>
          <a:lstStyle/>
          <a:p>
            <a:pPr algn="ctr"/>
            <a:r>
              <a:rPr lang="ru-RU" b="1" i="1" dirty="0">
                <a:solidFill>
                  <a:schemeClr val="accent6">
                    <a:lumMod val="50000"/>
                  </a:schemeClr>
                </a:solidFill>
                <a:latin typeface="Monotype Corsiva" panose="03010101010201010101" pitchFamily="66" charset="0"/>
                <a:cs typeface="Times New Roman" pitchFamily="18" charset="0"/>
              </a:rPr>
              <a:t>На участке старшей группы №5</a:t>
            </a:r>
          </a:p>
        </p:txBody>
      </p:sp>
      <p:pic>
        <p:nvPicPr>
          <p:cNvPr id="1026" name="Picture 2" descr="ÐÐ°ÑÑÐ¸Ð½ÐºÐ¸ Ð¿Ð¾ Ð·Ð°Ð¿ÑÐ¾ÑÑ ÑÐ½ÐµÐ³Ð¾Ð²Ð¸Ðº ÐºÐ»Ð¸Ð¿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3933056"/>
            <a:ext cx="2252401" cy="280652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791DC801-C088-41F3-B5E0-3B1B754B5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908720"/>
            <a:ext cx="5445224" cy="54452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332656"/>
            <a:ext cx="4572000" cy="369332"/>
          </a:xfrm>
          <a:prstGeom prst="rect">
            <a:avLst/>
          </a:prstGeom>
        </p:spPr>
        <p:txBody>
          <a:bodyPr>
            <a:spAutoFit/>
          </a:bodyPr>
          <a:lstStyle/>
          <a:p>
            <a:pPr algn="ctr"/>
            <a:r>
              <a:rPr lang="ru-RU" b="1" i="1" dirty="0">
                <a:solidFill>
                  <a:schemeClr val="accent6">
                    <a:lumMod val="50000"/>
                  </a:schemeClr>
                </a:solidFill>
                <a:latin typeface="Times New Roman" pitchFamily="18" charset="0"/>
                <a:cs typeface="Times New Roman" pitchFamily="18" charset="0"/>
              </a:rPr>
              <a:t>На участке подготовительной группы №8</a:t>
            </a:r>
          </a:p>
        </p:txBody>
      </p:sp>
      <p:pic>
        <p:nvPicPr>
          <p:cNvPr id="4" name="Рисунок 3">
            <a:extLst>
              <a:ext uri="{FF2B5EF4-FFF2-40B4-BE49-F238E27FC236}">
                <a16:creationId xmlns:a16="http://schemas.microsoft.com/office/drawing/2014/main" id="{116CE0CA-0AC9-4DEB-A54E-BA358D0727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1" b="17451"/>
          <a:stretch/>
        </p:blipFill>
        <p:spPr>
          <a:xfrm>
            <a:off x="1403648" y="908720"/>
            <a:ext cx="3767070" cy="2808312"/>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id="{78FDB634-6F7C-41F6-9FCF-E58E0683D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923764"/>
            <a:ext cx="2708920" cy="2708920"/>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2368E65F-4B61-41E7-A4B9-A75581C5FD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00" r="4851" b="24801"/>
          <a:stretch/>
        </p:blipFill>
        <p:spPr>
          <a:xfrm>
            <a:off x="4716016" y="3850689"/>
            <a:ext cx="3920083" cy="2855069"/>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a16="http://schemas.microsoft.com/office/drawing/2014/main" id="{350791A6-0173-485C-AAEF-071E0EDE78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9340" y="908720"/>
            <a:ext cx="2708920" cy="2708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6566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2156</TotalTime>
  <Words>414</Words>
  <Application>Microsoft Office PowerPoint</Application>
  <PresentationFormat>Экран (4:3)</PresentationFormat>
  <Paragraphs>37</Paragraphs>
  <Slides>20</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20</vt:i4>
      </vt:variant>
    </vt:vector>
  </HeadingPairs>
  <TitlesOfParts>
    <vt:vector size="29" baseType="lpstr">
      <vt:lpstr>Calibri</vt:lpstr>
      <vt:lpstr>Corbel</vt:lpstr>
      <vt:lpstr>Gill Sans MT</vt:lpstr>
      <vt:lpstr>Monotype Corsiva</vt:lpstr>
      <vt:lpstr>Times New Roman</vt:lpstr>
      <vt:lpstr>Verdana</vt:lpstr>
      <vt:lpstr>Wingdings</vt:lpstr>
      <vt:lpstr>Wingdings 2</vt:lpstr>
      <vt:lpstr>Солнцестояние</vt:lpstr>
      <vt:lpstr>Зимняя площадка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Зимняя площадка</dc:title>
  <dc:creator>СтВоспитатель</dc:creator>
  <cp:lastModifiedBy>admin</cp:lastModifiedBy>
  <cp:revision>148</cp:revision>
  <dcterms:modified xsi:type="dcterms:W3CDTF">2024-02-16T06:34:13Z</dcterms:modified>
</cp:coreProperties>
</file>