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5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1" r:id="rId20"/>
    <p:sldId id="292" r:id="rId21"/>
    <p:sldId id="282" r:id="rId22"/>
    <p:sldId id="273" r:id="rId23"/>
    <p:sldId id="274" r:id="rId24"/>
    <p:sldId id="275" r:id="rId25"/>
    <p:sldId id="278" r:id="rId26"/>
    <p:sldId id="295" r:id="rId27"/>
    <p:sldId id="286" r:id="rId28"/>
    <p:sldId id="279" r:id="rId29"/>
    <p:sldId id="276" r:id="rId30"/>
    <p:sldId id="287" r:id="rId31"/>
    <p:sldId id="277" r:id="rId32"/>
    <p:sldId id="280" r:id="rId33"/>
    <p:sldId id="288" r:id="rId34"/>
    <p:sldId id="291" r:id="rId35"/>
    <p:sldId id="293" r:id="rId36"/>
    <p:sldId id="294" r:id="rId37"/>
    <p:sldId id="290" r:id="rId38"/>
    <p:sldId id="283" r:id="rId39"/>
    <p:sldId id="28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07C81-2DBF-42DF-BD2B-D4E0BEA81E1C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A54AC-660A-4107-8DC8-F06A132A26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01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54AC-660A-4107-8DC8-F06A132A26F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54AC-660A-4107-8DC8-F06A132A26F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92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54AC-660A-4107-8DC8-F06A132A26F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40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7"/>
            <a:ext cx="8062664" cy="2952328"/>
          </a:xfrm>
        </p:spPr>
        <p:txBody>
          <a:bodyPr>
            <a:normAutofit/>
          </a:bodyPr>
          <a:lstStyle/>
          <a:p>
            <a:pPr algn="ctr"/>
            <a:r>
              <a:rPr lang="ru-RU" sz="2700" dirty="0">
                <a:solidFill>
                  <a:schemeClr val="bg1"/>
                </a:solidFill>
                <a:latin typeface="Comic Sans MS" panose="030F0702030302020204" pitchFamily="66" charset="0"/>
              </a:rPr>
              <a:t>Мастер-класс </a:t>
            </a:r>
            <a:r>
              <a:rPr lang="ru-RU" sz="27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для педагогов:</a:t>
            </a:r>
            <a:r>
              <a:rPr lang="ru-RU" sz="2700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sz="2700" dirty="0">
                <a:solidFill>
                  <a:schemeClr val="bg1"/>
                </a:solidFill>
                <a:latin typeface="Comic Sans MS" panose="030F0702030302020204" pitchFamily="66" charset="0"/>
              </a:rPr>
              <a:t>«Играя – развиваем речь».</a:t>
            </a:r>
            <a:br>
              <a:rPr lang="ru-RU" sz="27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Цель: Освоение </a:t>
            </a:r>
            <a:r>
              <a:rPr lang="ru-RU" sz="2700" dirty="0">
                <a:solidFill>
                  <a:schemeClr val="bg1"/>
                </a:solidFill>
                <a:latin typeface="Comic Sans MS" panose="030F0702030302020204" pitchFamily="66" charset="0"/>
              </a:rPr>
              <a:t>педагогами игровых технологий в работе с детьми с </a:t>
            </a:r>
            <a:r>
              <a:rPr lang="ru-RU" sz="27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ОНР </a:t>
            </a:r>
            <a:r>
              <a:rPr lang="ru-RU" sz="2700" dirty="0">
                <a:solidFill>
                  <a:schemeClr val="bg1"/>
                </a:solidFill>
                <a:latin typeface="Comic Sans MS" panose="030F0702030302020204" pitchFamily="66" charset="0"/>
              </a:rPr>
              <a:t>старшего дошкольного возраста. </a:t>
            </a:r>
            <a:endParaRPr lang="ru-RU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869160"/>
            <a:ext cx="7632520" cy="13681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Подготовила: </a:t>
            </a:r>
            <a:r>
              <a:rPr lang="ru-RU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учитель-логопед  МДОУ « Детский сад №55 комбинированного вида»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Матюшкина Светлана Ивановна</a:t>
            </a:r>
            <a:endParaRPr lang="ru-RU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09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Игра « Четвёртый –лишний»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1029" name="Picture 5" descr="C:\Users\1111\Desktop\47967449-Векторная-иллюстрация-красный-большой-свежий-помидор,-изолированных-на-белом-фоне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59436"/>
            <a:ext cx="3024335" cy="263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111\Desktop\37946929-Огуре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59437"/>
            <a:ext cx="266429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111\Desktop\30171981-Баклажа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39549" y="4794920"/>
            <a:ext cx="3024335" cy="20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111\Desktop\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9120"/>
            <a:ext cx="2664296" cy="19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81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93588"/>
            <a:ext cx="1714500" cy="1463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Продолжи логическую цепочку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8922"/>
            <a:ext cx="1714500" cy="1463040"/>
          </a:xfrm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22" y="1993588"/>
            <a:ext cx="1714500" cy="1463040"/>
          </a:xfrm>
          <a:prstGeom prst="rect">
            <a:avLst/>
          </a:prstGeom>
        </p:spPr>
      </p:pic>
      <p:pic>
        <p:nvPicPr>
          <p:cNvPr id="12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054" y="4297219"/>
            <a:ext cx="1714500" cy="1463040"/>
          </a:xfrm>
          <a:prstGeom prst="rect">
            <a:avLst/>
          </a:prstGeom>
        </p:spPr>
      </p:pic>
      <p:pic>
        <p:nvPicPr>
          <p:cNvPr id="16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72" y="5084232"/>
            <a:ext cx="1714500" cy="1463040"/>
          </a:xfrm>
          <a:prstGeom prst="rect">
            <a:avLst/>
          </a:prstGeom>
        </p:spPr>
      </p:pic>
      <p:pic>
        <p:nvPicPr>
          <p:cNvPr id="1026" name="Picture 2" descr="C:\Users\1111\Desktop\48178300-Спелые-яблоки-в-близком-расстоян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28" y="2319346"/>
            <a:ext cx="1176337" cy="11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1111\Desktop\48178300-Спелые-яблоки-в-близком-расстоян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56" y="2319346"/>
            <a:ext cx="1176337" cy="11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1111\Desktop\48178300-Спелые-яблоки-в-близком-расстоян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385" y="5579304"/>
            <a:ext cx="1176337" cy="11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1111\Desktop\48178300-Спелые-яблоки-в-близком-расстоян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45" y="2222845"/>
            <a:ext cx="1176337" cy="11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1111\Desktop\48178300-Спелые-яблоки-в-близком-расстоян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082" y="2286641"/>
            <a:ext cx="1176337" cy="11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1111\Desktop\48178300-Спелые-яблоки-в-близком-расстоян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524" y="5377285"/>
            <a:ext cx="1176337" cy="11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1111\Desktop\48178300-Спелые-яблоки-в-близком-расстоян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967" y="5728105"/>
            <a:ext cx="1176337" cy="11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4800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Собери бусы по образцу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55576" y="2348880"/>
            <a:ext cx="6552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узел 8"/>
          <p:cNvSpPr/>
          <p:nvPr/>
        </p:nvSpPr>
        <p:spPr>
          <a:xfrm>
            <a:off x="1619672" y="210341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887016" y="210341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407296" y="208655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055368" y="208655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391304" y="2154748"/>
            <a:ext cx="792088" cy="4403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788024" y="2154748"/>
            <a:ext cx="936104" cy="4403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887016" y="3861048"/>
            <a:ext cx="6421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Блок-схема: узел 25"/>
          <p:cNvSpPr/>
          <p:nvPr/>
        </p:nvSpPr>
        <p:spPr>
          <a:xfrm>
            <a:off x="887016" y="485658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875581" y="576984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1848272" y="485658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1862428" y="578747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364327" y="4939149"/>
            <a:ext cx="876672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548058" y="4957919"/>
            <a:ext cx="914400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407296" y="5787472"/>
            <a:ext cx="876672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548058" y="5769843"/>
            <a:ext cx="914400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734685" y="4979510"/>
            <a:ext cx="864096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724128" y="5787472"/>
            <a:ext cx="864096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5040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Собери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свои бусы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827584" y="2780928"/>
            <a:ext cx="676875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827584" y="3645024"/>
            <a:ext cx="676875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узел 12"/>
          <p:cNvSpPr/>
          <p:nvPr/>
        </p:nvSpPr>
        <p:spPr>
          <a:xfrm>
            <a:off x="507941" y="505314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921983" y="574893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60191" y="537290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1117391" y="613244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1919498" y="4975387"/>
            <a:ext cx="457200" cy="4572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2154309" y="5269470"/>
            <a:ext cx="457200" cy="4572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2391673" y="5627192"/>
            <a:ext cx="457200" cy="4572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2592476" y="6018075"/>
            <a:ext cx="457200" cy="4572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275856" y="4915702"/>
            <a:ext cx="936104" cy="457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444335" y="5246192"/>
            <a:ext cx="936104" cy="457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701203" y="5550992"/>
            <a:ext cx="900100" cy="457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030031" y="5917935"/>
            <a:ext cx="900100" cy="457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098089" y="4801422"/>
            <a:ext cx="9001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281372" y="5198996"/>
            <a:ext cx="900100" cy="37819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548139" y="5498070"/>
            <a:ext cx="900100" cy="37819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731422" y="5830102"/>
            <a:ext cx="900100" cy="37819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929028" y="4770800"/>
            <a:ext cx="900100" cy="4281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032997" y="5082147"/>
            <a:ext cx="900100" cy="4281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262224" y="5372902"/>
            <a:ext cx="900100" cy="4281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393297" y="5699643"/>
            <a:ext cx="900100" cy="4281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827584" y="2060848"/>
            <a:ext cx="676875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0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8509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  Логика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94997" y="1371552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94997" y="321095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8149" y="512642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380312" y="1379181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470114" y="3091849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453464" y="5097034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17860" y="1196752"/>
            <a:ext cx="1517446" cy="13464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80616" y="1196752"/>
            <a:ext cx="1488408" cy="13464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86632" y="1196752"/>
            <a:ext cx="1473600" cy="13464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17860" y="2920258"/>
            <a:ext cx="1517446" cy="1435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05500" y="2920258"/>
            <a:ext cx="1463524" cy="1435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83107" y="2920258"/>
            <a:ext cx="1395703" cy="1371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17860" y="4813670"/>
            <a:ext cx="1517446" cy="1470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80616" y="4813670"/>
            <a:ext cx="1488408" cy="1460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632" y="4785302"/>
            <a:ext cx="1473600" cy="14890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019383" y="1379181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780062" y="1398873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466232" y="1417134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971586" y="321095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805086" y="3148858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437665" y="3148858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1971586" y="5072619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5340315" y="5072619"/>
            <a:ext cx="1060704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480616" y="4823901"/>
            <a:ext cx="1488408" cy="1460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3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7810" y="1412776"/>
            <a:ext cx="1594069" cy="13464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97810" y="2759224"/>
            <a:ext cx="1594070" cy="13933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412776"/>
            <a:ext cx="1517446" cy="13464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77680" y="673840"/>
            <a:ext cx="6190456" cy="682400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Подбери по форме</a:t>
            </a:r>
            <a:endParaRPr lang="ru-RU" sz="4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2"/>
          </p:nvPr>
        </p:nvSpPr>
        <p:spPr>
          <a:xfrm>
            <a:off x="1115616" y="5877272"/>
            <a:ext cx="6120680" cy="7200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Найди картинки, похожие по форме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491880" y="1752428"/>
            <a:ext cx="5111750" cy="4572000"/>
          </a:xfrm>
        </p:spPr>
        <p:txBody>
          <a:bodyPr/>
          <a:lstStyle/>
          <a:p>
            <a:endParaRPr lang="ru-RU" b="1" dirty="0"/>
          </a:p>
          <a:p>
            <a:pPr lvl="0">
              <a:buClr>
                <a:srgbClr val="0BD0D9"/>
              </a:buClr>
            </a:pPr>
            <a:endParaRPr lang="ru-RU" b="1" dirty="0">
              <a:solidFill>
                <a:prstClr val="black"/>
              </a:solidFill>
            </a:endParaRPr>
          </a:p>
          <a:p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59618" y="2759224"/>
            <a:ext cx="1632347" cy="13464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34403" y="1412776"/>
            <a:ext cx="1517445" cy="13464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34403" y="2759224"/>
            <a:ext cx="1517446" cy="13933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91966" y="4152528"/>
            <a:ext cx="1459883" cy="13796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4105672"/>
            <a:ext cx="1600086" cy="14265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97810" y="4152527"/>
            <a:ext cx="1594070" cy="1379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872908" y="3144892"/>
            <a:ext cx="755389" cy="6935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1111\Desktop\45556406-Арбуза,-изолированных-на-белом-фоне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92696"/>
            <a:ext cx="1656184" cy="13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111\Desktop\24478907-созрели-оранжевый-с-зеленым-листом-на-белом-фон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65325"/>
            <a:ext cx="1714500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111\Desktop\47967449-Векторная-иллюстрация-красный-большой-свежий-помидор,-изолированных-на-белом-фоне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6" y="4737388"/>
            <a:ext cx="1316140" cy="111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111\Desktop\52-300x3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6" y="1077506"/>
            <a:ext cx="1208337" cy="119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111\Desktop\36305844-Футбольный-мяч,-футбольный-мяч,-изолированных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6" y="2276871"/>
            <a:ext cx="1567956" cy="144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111\Desktop\mini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292" y="3236365"/>
            <a:ext cx="2161180" cy="162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1111\Desktop\48095935-Рождественская-комната-с-мебелью,-елки-и-камина-через-окно-с-огнями-и-украшения.-Плоский-стиль-векто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17" y="3589112"/>
            <a:ext cx="1358258" cy="112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111\Desktop\48178300-Спелые-яблоки-в-близком-расстоянии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211" y="5268250"/>
            <a:ext cx="1176337" cy="11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7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2550" y="697677"/>
            <a:ext cx="8305800" cy="85270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Построй по образцу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82700" y="1550379"/>
            <a:ext cx="1495592" cy="15121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2700" y="3062547"/>
            <a:ext cx="1495592" cy="14128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951169" y="2306463"/>
            <a:ext cx="457200" cy="457200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flipH="1">
            <a:off x="716585" y="3311788"/>
            <a:ext cx="435490" cy="9144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flipH="1">
            <a:off x="1306684" y="3341660"/>
            <a:ext cx="435490" cy="9144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978292" y="2912947"/>
            <a:ext cx="1060704" cy="156248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683938" y="2884086"/>
            <a:ext cx="1060704" cy="156248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3414746" y="2884086"/>
            <a:ext cx="1060704" cy="156248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4283968" y="2884086"/>
            <a:ext cx="1060704" cy="156248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44672" y="3062547"/>
            <a:ext cx="2395680" cy="14128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рапеция 15"/>
          <p:cNvSpPr/>
          <p:nvPr/>
        </p:nvSpPr>
        <p:spPr>
          <a:xfrm>
            <a:off x="5344672" y="1824756"/>
            <a:ext cx="2395680" cy="1216152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 flipH="1">
            <a:off x="716585" y="3338115"/>
            <a:ext cx="435490" cy="9144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 flipH="1">
            <a:off x="5724128" y="3219131"/>
            <a:ext cx="435490" cy="9144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 flipH="1">
            <a:off x="6732240" y="3208127"/>
            <a:ext cx="435490" cy="9144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7740352" y="2912946"/>
            <a:ext cx="1060704" cy="156248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олнце 27"/>
          <p:cNvSpPr/>
          <p:nvPr/>
        </p:nvSpPr>
        <p:spPr>
          <a:xfrm>
            <a:off x="610029" y="188640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 flipH="1">
            <a:off x="5742512" y="5775385"/>
            <a:ext cx="435490" cy="9144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6107026" y="4756634"/>
            <a:ext cx="1060704" cy="156248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Трапеция 30"/>
          <p:cNvSpPr/>
          <p:nvPr/>
        </p:nvSpPr>
        <p:spPr>
          <a:xfrm>
            <a:off x="6357956" y="5429939"/>
            <a:ext cx="2395680" cy="1216152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6562230" y="5019677"/>
            <a:ext cx="1495592" cy="15121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310026" y="5118963"/>
            <a:ext cx="1495592" cy="14128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7511752" y="5850085"/>
            <a:ext cx="457200" cy="425223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олнце 34"/>
          <p:cNvSpPr/>
          <p:nvPr/>
        </p:nvSpPr>
        <p:spPr>
          <a:xfrm>
            <a:off x="8205454" y="5148296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01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91680" y="2060848"/>
            <a:ext cx="6264696" cy="381642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Игры на совершенствование просодической стороны речи, мелкой и артикуляционной моторики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2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5800" cy="6336704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Comic Sans MS" panose="030F0702030302020204" pitchFamily="66" charset="0"/>
              </a:rPr>
              <a:t>Развивая просодическую сторону речи</a:t>
            </a:r>
            <a:br>
              <a:rPr lang="ru-RU" sz="2400" dirty="0">
                <a:latin typeface="Comic Sans MS" panose="030F0702030302020204" pitchFamily="66" charset="0"/>
              </a:rPr>
            </a:br>
            <a:r>
              <a:rPr lang="ru-RU" sz="2400" dirty="0">
                <a:latin typeface="Comic Sans MS" panose="030F0702030302020204" pitchFamily="66" charset="0"/>
              </a:rPr>
              <a:t>необходимо использовать игры и упражнения на</a:t>
            </a:r>
            <a:br>
              <a:rPr lang="ru-RU" sz="2400" dirty="0">
                <a:latin typeface="Comic Sans MS" panose="030F0702030302020204" pitchFamily="66" charset="0"/>
              </a:rPr>
            </a:br>
            <a:r>
              <a:rPr lang="ru-RU" sz="2400" dirty="0">
                <a:latin typeface="Comic Sans MS" panose="030F0702030302020204" pitchFamily="66" charset="0"/>
              </a:rPr>
              <a:t>развитие длительного и плавного выдоха,</a:t>
            </a:r>
            <a:br>
              <a:rPr lang="ru-RU" sz="2400" dirty="0">
                <a:latin typeface="Comic Sans MS" panose="030F0702030302020204" pitchFamily="66" charset="0"/>
              </a:rPr>
            </a:br>
            <a:r>
              <a:rPr lang="ru-RU" sz="2400" dirty="0">
                <a:latin typeface="Comic Sans MS" panose="030F0702030302020204" pitchFamily="66" charset="0"/>
              </a:rPr>
              <a:t>глубокого вдоха, на преодоление твёрдой атаки</a:t>
            </a:r>
            <a:br>
              <a:rPr lang="ru-RU" sz="2400" dirty="0">
                <a:latin typeface="Comic Sans MS" panose="030F0702030302020204" pitchFamily="66" charset="0"/>
              </a:rPr>
            </a:br>
            <a:r>
              <a:rPr lang="ru-RU" sz="2400" dirty="0">
                <a:latin typeface="Comic Sans MS" panose="030F0702030302020204" pitchFamily="66" charset="0"/>
              </a:rPr>
              <a:t>гласных </a:t>
            </a: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(упражнения «Лесенка» с повышением и</a:t>
            </a:r>
            <a:b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понижением тона, «Поезд» - </a:t>
            </a:r>
            <a:r>
              <a:rPr lang="ru-RU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пропевание</a:t>
            </a: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гласных, «Укачиваем куклу» на мягкой атаке,</a:t>
            </a:r>
            <a:b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проговаривание предложений и т.п.), </a:t>
            </a:r>
            <a:r>
              <a:rPr lang="ru-RU" sz="2400" dirty="0">
                <a:latin typeface="Comic Sans MS" panose="030F0702030302020204" pitchFamily="66" charset="0"/>
              </a:rPr>
              <a:t>на</a:t>
            </a:r>
            <a:br>
              <a:rPr lang="ru-RU" sz="2400" dirty="0">
                <a:latin typeface="Comic Sans MS" panose="030F0702030302020204" pitchFamily="66" charset="0"/>
              </a:rPr>
            </a:br>
            <a:r>
              <a:rPr lang="ru-RU" sz="2400" dirty="0">
                <a:latin typeface="Comic Sans MS" panose="030F0702030302020204" pitchFamily="66" charset="0"/>
              </a:rPr>
              <a:t>развитие силы голоса и речевого дыхания </a:t>
            </a: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(игры</a:t>
            </a:r>
            <a:b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«Эхо», «Вьюга», «Кто кого?», «Сосчитай до</a:t>
            </a:r>
            <a:b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пяти на выдохе», проговаривание двустиший,</a:t>
            </a:r>
            <a:b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поговорок на выдохе и т.п.),</a:t>
            </a:r>
            <a:r>
              <a:rPr lang="ru-RU" sz="2400" dirty="0">
                <a:latin typeface="Comic Sans MS" panose="030F0702030302020204" pitchFamily="66" charset="0"/>
              </a:rPr>
              <a:t> работать над</a:t>
            </a:r>
            <a:br>
              <a:rPr lang="ru-RU" sz="2400" dirty="0">
                <a:latin typeface="Comic Sans MS" panose="030F0702030302020204" pitchFamily="66" charset="0"/>
              </a:rPr>
            </a:br>
            <a:r>
              <a:rPr lang="ru-RU" sz="2400" dirty="0">
                <a:latin typeface="Comic Sans MS" panose="030F0702030302020204" pitchFamily="66" charset="0"/>
              </a:rPr>
              <a:t>темпом и ритмом речи, интонационной</a:t>
            </a:r>
            <a:br>
              <a:rPr lang="ru-RU" sz="2400" dirty="0">
                <a:latin typeface="Comic Sans MS" panose="030F0702030302020204" pitchFamily="66" charset="0"/>
              </a:rPr>
            </a:br>
            <a:r>
              <a:rPr lang="ru-RU" sz="2400" dirty="0">
                <a:latin typeface="Comic Sans MS" panose="030F0702030302020204" pitchFamily="66" charset="0"/>
              </a:rPr>
              <a:t>выразительностью, над чёткостью дикции, над</a:t>
            </a:r>
            <a:br>
              <a:rPr lang="ru-RU" sz="2400" dirty="0">
                <a:latin typeface="Comic Sans MS" panose="030F0702030302020204" pitchFamily="66" charset="0"/>
              </a:rPr>
            </a:br>
            <a:r>
              <a:rPr lang="ru-RU" sz="2400" dirty="0">
                <a:latin typeface="Comic Sans MS" panose="030F0702030302020204" pitchFamily="66" charset="0"/>
              </a:rPr>
              <a:t>развитием </a:t>
            </a:r>
            <a:r>
              <a:rPr lang="ru-RU" sz="2400" dirty="0" err="1">
                <a:latin typeface="Comic Sans MS" panose="030F0702030302020204" pitchFamily="66" charset="0"/>
              </a:rPr>
              <a:t>шёпотной</a:t>
            </a:r>
            <a:r>
              <a:rPr lang="ru-RU" sz="2400" dirty="0">
                <a:latin typeface="Comic Sans MS" panose="030F0702030302020204" pitchFamily="66" charset="0"/>
              </a:rPr>
              <a:t> речи </a:t>
            </a: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(проговаривание</a:t>
            </a:r>
            <a:b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стихотворений, </a:t>
            </a:r>
            <a:r>
              <a:rPr lang="ru-RU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потешек</a:t>
            </a: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и т.п.)</a:t>
            </a:r>
          </a:p>
        </p:txBody>
      </p:sp>
    </p:spTree>
    <p:extLst>
      <p:ext uri="{BB962C8B-B14F-4D97-AF65-F5344CB8AC3E}">
        <p14:creationId xmlns:p14="http://schemas.microsoft.com/office/powerpoint/2010/main" val="1233521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41000" sy="4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1\Desktop\IMG_160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8809">
            <a:off x="683569" y="3284984"/>
            <a:ext cx="237626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111\Desktop\IMG_159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5858">
            <a:off x="5796136" y="620688"/>
            <a:ext cx="2676153" cy="306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836712"/>
            <a:ext cx="2736304" cy="3096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98962"/>
            <a:ext cx="2736304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268413"/>
            <a:ext cx="5776913" cy="487362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lvl="1"/>
            <a:r>
              <a:rPr lang="ru-RU" dirty="0" smtClean="0"/>
              <a:t>     </a:t>
            </a:r>
          </a:p>
          <a:p>
            <a:r>
              <a:rPr lang="ru-RU" dirty="0"/>
              <a:t> </a:t>
            </a:r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755576" y="0"/>
            <a:ext cx="7056784" cy="6381328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  <a:ea typeface="LTHYSZK" panose="03000502000000000000" pitchFamily="66" charset="-122"/>
              </a:rPr>
              <a:t>Любой из нас пришёл на свет на этот творить добро, надеяться, любить, смеяться, плакать, но при этом должны мы научиться говорить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Segoe Print" panose="02000600000000000000" pitchFamily="2" charset="0"/>
              <a:ea typeface="LTHYSZK" panose="03000502000000000000" pitchFamily="66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44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9"/>
            <a:ext cx="7848871" cy="5343872"/>
          </a:xfrm>
        </p:spPr>
      </p:pic>
    </p:spTree>
    <p:extLst>
      <p:ext uri="{BB962C8B-B14F-4D97-AF65-F5344CB8AC3E}">
        <p14:creationId xmlns:p14="http://schemas.microsoft.com/office/powerpoint/2010/main" val="29618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+mn-lt"/>
                <a:ea typeface="Gungsuh" panose="02030600000101010101" pitchFamily="18" charset="-127"/>
              </a:rPr>
              <a:t>СУ-</a:t>
            </a:r>
            <a:r>
              <a:rPr lang="ru-RU" b="1" i="1" dirty="0" err="1" smtClean="0">
                <a:latin typeface="+mn-lt"/>
                <a:ea typeface="Gungsuh" panose="02030600000101010101" pitchFamily="18" charset="-127"/>
              </a:rPr>
              <a:t>Джок</a:t>
            </a:r>
            <a:r>
              <a:rPr lang="ru-RU" b="1" i="1" dirty="0" smtClean="0">
                <a:latin typeface="+mn-lt"/>
                <a:ea typeface="Gungsuh" panose="02030600000101010101" pitchFamily="18" charset="-127"/>
              </a:rPr>
              <a:t> терапия </a:t>
            </a:r>
            <a:br>
              <a:rPr lang="ru-RU" b="1" i="1" dirty="0" smtClean="0">
                <a:latin typeface="+mn-lt"/>
                <a:ea typeface="Gungsuh" panose="02030600000101010101" pitchFamily="18" charset="-127"/>
              </a:rPr>
            </a:br>
            <a:r>
              <a:rPr lang="ru-RU" b="1" i="1" dirty="0" smtClean="0">
                <a:latin typeface="+mn-lt"/>
                <a:ea typeface="Gungsuh" panose="02030600000101010101" pitchFamily="18" charset="-127"/>
              </a:rPr>
              <a:t>Шарики-ёжики и колечки</a:t>
            </a:r>
            <a:endParaRPr lang="ru-RU" b="1" i="1" dirty="0">
              <a:latin typeface="+mn-lt"/>
              <a:ea typeface="Gungsuh" panose="02030600000101010101" pitchFamily="18" charset="-127"/>
            </a:endParaRPr>
          </a:p>
        </p:txBody>
      </p:sp>
      <p:pic>
        <p:nvPicPr>
          <p:cNvPr id="2050" name="Picture 2" descr="C:\Users\1111\Desktop\IMG_16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5119">
            <a:off x="584118" y="2675666"/>
            <a:ext cx="3325416" cy="348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111\Desktop\IMG_16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4497">
            <a:off x="4661047" y="261238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48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Упражнения дыхательной гимнастики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Снег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Кораблики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Футбол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Буль-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бульки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Волшебные пузырьки 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Дудочка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Губная гармошка  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Цветочный магазин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Свеча                             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Picture 4" descr="C:\Users\1111\Desktop\240_F_27714654_6AftV5bohf6OIoW3xquSBoBFaYjgNn4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54"/>
            <a:ext cx="419926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663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305800" cy="583264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+mn-lt"/>
              </a:rPr>
              <a:t>Развитие артикуляционной моторики.</a:t>
            </a:r>
            <a:br>
              <a:rPr lang="ru-RU" sz="1600" b="1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Для того чтобы разработать подвижность языка, и всего речевого аппарата,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выработать правильную воздушную струю, логопед использует артикуляционный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массаж губ, щёк, языка, различные комплексы артикуляционных упражнений, игры с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предметами: с шариком, с ложкой, с водой, с бинтом, разнообразные сказки о язычке.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Воспитатели уже закрепляют пройденные артикуляционные упражнения по заданию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учителя-логопеда.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Проводить гимнастику нужно в игровой форме, сидя перед зеркалом, чтобы ребенок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контролировал, правильно ли он повторяет за взрослым. Продолжительность занятия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3-5 минут, но выполнять нужно ежедневно.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Отработка каждого упражнения идет в следующей последовательности: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1.Взрослый показывает упражнение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2.Ребенок выполняет перед зеркалом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3.Взрослый контролирует выполнение упражнения, указывает на ошибки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4.Выполнение упражнения правильно без зеркала, т.е. уже без зрительного контроля.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Если начинать «играть» в артикуляционную гимнастику с ребенком, начиная с 2-3-х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лет, это серьезная профилактика речевых нарушений. Вы заметите, что ребенок уже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четче и правильно произносит многие слова. Наблюдения показали, что такие ранние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занятия дают превосходный результат и даже у детей с серьезными речевыми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нарушениями, после ежедневных занятий артикуляционной гимнастикой, помощь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логопеда в дальнейшем не требовалась.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Закрепляя тот или иной комплекс упражнений можно предложить детям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«попутешествовать» вместе с язычком, рассказать сказку о язычке, при этом выполняя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вместе со сказочным героем все артикуляционные упражнения. Дети сами охотно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придумывают коротенькие сказки и рассказы, опираясь на картинку или панно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«Путешествие весёлого язычка»</a:t>
            </a:r>
          </a:p>
        </p:txBody>
      </p:sp>
    </p:spTree>
    <p:extLst>
      <p:ext uri="{BB962C8B-B14F-4D97-AF65-F5344CB8AC3E}">
        <p14:creationId xmlns:p14="http://schemas.microsoft.com/office/powerpoint/2010/main" val="1456884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31640" y="1844824"/>
            <a:ext cx="6624736" cy="38884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Игры на совершенствование лексико-грамматических категорий, связной речи</a:t>
            </a:r>
          </a:p>
        </p:txBody>
      </p:sp>
    </p:spTree>
    <p:extLst>
      <p:ext uri="{BB962C8B-B14F-4D97-AF65-F5344CB8AC3E}">
        <p14:creationId xmlns:p14="http://schemas.microsoft.com/office/powerpoint/2010/main" val="194131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58417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Приёмы мнемотехники эффективно использовать для обогащения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словаря, при обучении составлению рассказов, при пересказах,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отгадывании и составлении загадок, при заучивании стихотворений</a:t>
            </a:r>
          </a:p>
        </p:txBody>
      </p:sp>
      <p:pic>
        <p:nvPicPr>
          <p:cNvPr id="3076" name="Picture 4" descr="C:\Users\1111\Desktop\IMG_1603.JPG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6600" y="-12115800"/>
            <a:ext cx="23317200" cy="310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3" y="2205038"/>
            <a:ext cx="3112293" cy="414972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880"/>
            <a:ext cx="4038600" cy="3816423"/>
          </a:xfrm>
        </p:spPr>
      </p:pic>
    </p:spTree>
    <p:extLst>
      <p:ext uri="{BB962C8B-B14F-4D97-AF65-F5344CB8AC3E}">
        <p14:creationId xmlns:p14="http://schemas.microsoft.com/office/powerpoint/2010/main" val="20133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60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Игра «Чудесный мешочек»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Чьи покупки?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3816424" cy="3960440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5129" y="2514600"/>
            <a:ext cx="3721567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89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Comic Sans MS" panose="030F0702030302020204" pitchFamily="66" charset="0"/>
              </a:rPr>
              <a:t>Игра « Прятки»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64" y="1920875"/>
            <a:ext cx="3327272" cy="4433888"/>
          </a:xfrm>
        </p:spPr>
      </p:pic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870141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Совершенствование грамматического строя речи-практическое употребление предлогов в составе простого предложения, согласование слов в предложении. В первом периоде работы в старшей группе для детей с ОНР закрепляем в речи употребление предлогов: на, с, в, из, по, над, под.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Также можно использовать и другие игры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 Ваза и цветок»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 Кто за забором?»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 Куда упал листик?»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 Кто за деревом?»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«Помоги мухе найти своих друзей» и т.д.</a:t>
            </a:r>
            <a:endParaRPr lang="ru-RU" sz="1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Чей хвост?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2591">
            <a:off x="349610" y="3112368"/>
            <a:ext cx="2543825" cy="3079172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865">
            <a:off x="6012160" y="2996952"/>
            <a:ext cx="2529646" cy="3157715"/>
          </a:xfr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96548"/>
            <a:ext cx="273630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4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126560" cy="53838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Игры с мячом</a:t>
            </a:r>
            <a:endParaRPr lang="ru-RU" sz="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340768"/>
            <a:ext cx="5328592" cy="55172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Назови ласково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Один-много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Есть-нет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Много чего?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Два-пять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Подбери словечко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Вспоминай и называй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Кто ползёт, кто идёт, кто плывёт?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Лови да бросай-цвета называй</a:t>
            </a:r>
            <a:endParaRPr lang="ru-RU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1111\Desktop\ball08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1988840"/>
            <a:ext cx="3600400" cy="34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243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636" y="1429057"/>
            <a:ext cx="7467600" cy="4873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08259" y="1454066"/>
            <a:ext cx="2466314" cy="217658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Позволяет выявить задатки и превратить их в возможности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99591" y="4797152"/>
            <a:ext cx="2258029" cy="18002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Стимулирует развитие мышления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31024" y="4889463"/>
            <a:ext cx="2401416" cy="15121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Будит фантазию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335480" y="332656"/>
            <a:ext cx="2307658" cy="17205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Обогащает ребёнка знаниями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03038" y="3006516"/>
            <a:ext cx="2481310" cy="18470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Игра-основной вид деятельности дошкольника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9676078">
            <a:off x="5724341" y="2902108"/>
            <a:ext cx="990856" cy="590648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4361701" y="2053156"/>
            <a:ext cx="570339" cy="953360"/>
          </a:xfrm>
          <a:prstGeom prst="up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1468984">
            <a:off x="2584651" y="2945597"/>
            <a:ext cx="1145936" cy="541372"/>
          </a:xfrm>
          <a:prstGeom prst="lef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699510">
            <a:off x="5641820" y="4554836"/>
            <a:ext cx="978408" cy="484632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8951156" flipV="1">
            <a:off x="2814547" y="4597799"/>
            <a:ext cx="978408" cy="511549"/>
          </a:xfrm>
          <a:prstGeom prst="lef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131024" y="1454066"/>
            <a:ext cx="2401416" cy="173720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Развивает умения и навыки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1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>
                <a:latin typeface="Comic Sans MS" panose="030F0702030302020204" pitchFamily="66" charset="0"/>
              </a:rPr>
              <a:t>Игры из пособия Н.В. </a:t>
            </a:r>
            <a:r>
              <a:rPr lang="ru-RU" sz="1800" b="1" dirty="0" err="1">
                <a:latin typeface="Comic Sans MS" panose="030F0702030302020204" pitchFamily="66" charset="0"/>
              </a:rPr>
              <a:t>Нищевой</a:t>
            </a:r>
            <a:r>
              <a:rPr lang="ru-RU" sz="1800" b="1" dirty="0">
                <a:latin typeface="Comic Sans MS" panose="030F0702030302020204" pitchFamily="66" charset="0"/>
              </a:rPr>
              <a:t> «</a:t>
            </a:r>
            <a:r>
              <a:rPr lang="ru-RU" sz="1800" b="1" dirty="0" err="1">
                <a:latin typeface="Comic Sans MS" panose="030F0702030302020204" pitchFamily="66" charset="0"/>
              </a:rPr>
              <a:t>Играйка</a:t>
            </a:r>
            <a:r>
              <a:rPr lang="ru-RU" sz="1800" b="1" dirty="0">
                <a:latin typeface="Comic Sans MS" panose="030F0702030302020204" pitchFamily="66" charset="0"/>
              </a:rPr>
              <a:t>» на формирование</a:t>
            </a:r>
            <a:br>
              <a:rPr lang="ru-RU" sz="1800" b="1" dirty="0">
                <a:latin typeface="Comic Sans MS" panose="030F0702030302020204" pitchFamily="66" charset="0"/>
              </a:rPr>
            </a:br>
            <a:r>
              <a:rPr lang="ru-RU" sz="1800" b="1" dirty="0">
                <a:latin typeface="Comic Sans MS" panose="030F0702030302020204" pitchFamily="66" charset="0"/>
              </a:rPr>
              <a:t>лексического состава языка, грамматического строя речи которые</a:t>
            </a:r>
            <a:br>
              <a:rPr lang="ru-RU" sz="1800" b="1" dirty="0">
                <a:latin typeface="Comic Sans MS" panose="030F0702030302020204" pitchFamily="66" charset="0"/>
              </a:rPr>
            </a:br>
            <a:r>
              <a:rPr lang="ru-RU" sz="1800" b="1" dirty="0">
                <a:latin typeface="Comic Sans MS" panose="030F0702030302020204" pitchFamily="66" charset="0"/>
              </a:rPr>
              <a:t>можно использовать в первом периоде работы в старшей</a:t>
            </a:r>
            <a:br>
              <a:rPr lang="ru-RU" sz="1800" b="1" dirty="0">
                <a:latin typeface="Comic Sans MS" panose="030F0702030302020204" pitchFamily="66" charset="0"/>
              </a:rPr>
            </a:br>
            <a:r>
              <a:rPr lang="ru-RU" sz="1800" b="1" dirty="0">
                <a:latin typeface="Comic Sans MS" panose="030F0702030302020204" pitchFamily="66" charset="0"/>
              </a:rPr>
              <a:t>логопедической группе.</a:t>
            </a:r>
            <a:endParaRPr lang="ru-RU" sz="1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РАЗНОЦВЕТНЫЕ ЛИСТЬЯ (расширение словарного запаса, образование и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правильное использование формы род. п. имён сущ. с предлогом с, образование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относительных прилагательных)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В ОГОРОДЕ У КОЗЫ ЛИЗЫ (расширение словарного запаса, согласование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прилагательных с сущ. в роде, числе и падеже)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МАЛЕНЬКИЕ ХУДОЖНИКИ (расширение словарного запаса, согласование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прилагательных с сущ. в роде, числе и падеже, образование и использование в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речи формы род. п. сущ.)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ПОМОЖЕМ КЛОУНУ РОМЕ (расширение словарного запаса, согласование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прилагательных с сущ. в роде, числе и падеже)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ЗА ГРИБАМИ (увеличение словарного запаса, употребление форм вин. п. сущ. с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предлогом в и род. п. с предлогом из)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КАТИНЫ ПОДАРКИ (образование форм дат. и вин. падежей имён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существительных)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ЖИВОЙ УГОЛОК (правильное использование и образование форм дат., вин.,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твор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.,</a:t>
            </a:r>
          </a:p>
          <a:p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предлож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. падежей имён существительных)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У БЕЛОЧКИ В ГОСТЯХ (расширение словарного запаса, согласование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прилагательных с сущ. в роде, числе и падеже, употребление предлогов,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знакомство с разными способами словообразования)</a:t>
            </a:r>
          </a:p>
          <a:p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Заголовок 7"/>
          <p:cNvSpPr txBox="1">
            <a:spLocks/>
          </p:cNvSpPr>
          <p:nvPr/>
        </p:nvSpPr>
        <p:spPr>
          <a:xfrm>
            <a:off x="467544" y="332656"/>
            <a:ext cx="8305800" cy="1440160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4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1772816"/>
            <a:ext cx="6552728" cy="381642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Игры на закрепление звукопроизношения,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фонематических функций, слоговой структуры слова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0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5"/>
            <a:ext cx="345638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90656" cy="116205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Вначале работаем с гласными звуками : А У И О</a:t>
            </a:r>
            <a:endParaRPr lang="ru-RU" sz="4000" b="1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742184" cy="4572000"/>
          </a:xfrm>
        </p:spPr>
        <p:txBody>
          <a:bodyPr>
            <a:normAutofit lnSpcReduction="10000"/>
          </a:bodyPr>
          <a:lstStyle/>
          <a:p>
            <a:pPr marL="274320" lvl="0" indent="-274320">
              <a:buClr>
                <a:srgbClr val="0BD0D9"/>
              </a:buClr>
              <a:buFont typeface="Wingdings 2"/>
              <a:buChar char=""/>
            </a:pP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Сначала дети учатся выделять гласные из ряда звуков слогов, слов, дифференцировать гласные звуки, проводить анализ и синтез слияний звуков</a:t>
            </a: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274320" lvl="0" indent="-274320">
              <a:buClr>
                <a:srgbClr val="0BD0D9"/>
              </a:buClr>
              <a:buFont typeface="Wingdings 2"/>
              <a:buChar char=""/>
            </a:pP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Хлопни, если услышишь»   </a:t>
            </a:r>
          </a:p>
          <a:p>
            <a:pPr marL="274320" lvl="0" indent="-274320">
              <a:buClr>
                <a:srgbClr val="0BD0D9"/>
              </a:buClr>
              <a:buFont typeface="Wingdings 2"/>
              <a:buChar char=""/>
            </a:pP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«Подними сигнал» </a:t>
            </a:r>
          </a:p>
          <a:p>
            <a:pPr marL="274320" lvl="0" indent="-274320">
              <a:buClr>
                <a:srgbClr val="0BD0D9"/>
              </a:buClr>
              <a:buFont typeface="Wingdings 2"/>
              <a:buChar char=""/>
            </a:pP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« Кто из детей произносит АУ, кто УА</a:t>
            </a: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?»</a:t>
            </a:r>
          </a:p>
          <a:p>
            <a:pPr marL="274320" lvl="0" indent="-274320">
              <a:buClr>
                <a:srgbClr val="0BD0D9"/>
              </a:buClr>
              <a:buFont typeface="Wingdings 2"/>
              <a:buChar char=""/>
            </a:pP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 Хлопни-топни»</a:t>
            </a:r>
          </a:p>
          <a:p>
            <a:pPr marL="274320" lvl="0" indent="-274320">
              <a:buClr>
                <a:srgbClr val="0BD0D9"/>
              </a:buClr>
              <a:buFont typeface="Wingdings 2"/>
              <a:buChar char=""/>
            </a:pP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 Красный-синий»    </a:t>
            </a:r>
            <a:r>
              <a:rPr lang="ru-RU" sz="2800" b="1" dirty="0" smtClean="0">
                <a:solidFill>
                  <a:prstClr val="black"/>
                </a:solidFill>
              </a:rPr>
              <a:t>        </a:t>
            </a:r>
            <a:endParaRPr lang="ru-RU" sz="2800" b="1" dirty="0">
              <a:solidFill>
                <a:prstClr val="black"/>
              </a:solidFill>
            </a:endParaRPr>
          </a:p>
          <a:p>
            <a:pPr marL="274320" lvl="0" indent="-274320">
              <a:buClr>
                <a:srgbClr val="0BD0D9"/>
              </a:buClr>
              <a:buFont typeface="Wingdings 2"/>
              <a:buChar char=""/>
            </a:pPr>
            <a:endParaRPr 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27984" y="1676400"/>
            <a:ext cx="4258816" cy="4572000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3816424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1716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Comic Sans MS" panose="030F0702030302020204" pitchFamily="66" charset="0"/>
              </a:rPr>
              <a:t>Игра « Помоги гномам»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556792"/>
            <a:ext cx="7200799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2318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Умная гусеница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00" y="1935163"/>
            <a:ext cx="5846799" cy="4389437"/>
          </a:xfrm>
        </p:spPr>
      </p:pic>
    </p:spTree>
    <p:extLst>
      <p:ext uri="{BB962C8B-B14F-4D97-AF65-F5344CB8AC3E}">
        <p14:creationId xmlns:p14="http://schemas.microsoft.com/office/powerpoint/2010/main" val="1787803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«Весёлый поезд</a:t>
            </a:r>
            <a:r>
              <a:rPr lang="ru-RU" sz="3600" dirty="0" smtClean="0">
                <a:latin typeface="Comic Sans MS" panose="030F0702030302020204" pitchFamily="66" charset="0"/>
              </a:rPr>
              <a:t>»</a:t>
            </a:r>
            <a:br>
              <a:rPr lang="ru-RU" sz="3600" dirty="0" smtClean="0">
                <a:latin typeface="Comic Sans MS" panose="030F0702030302020204" pitchFamily="66" charset="0"/>
              </a:rPr>
            </a:br>
            <a:r>
              <a:rPr lang="ru-RU" sz="2200" b="1" dirty="0" smtClean="0">
                <a:latin typeface="Comic Sans MS" panose="030F0702030302020204" pitchFamily="66" charset="0"/>
              </a:rPr>
              <a:t> </a:t>
            </a:r>
            <a:r>
              <a:rPr lang="ru-RU" sz="2200" b="1" dirty="0">
                <a:latin typeface="Comic Sans MS" panose="030F0702030302020204" pitchFamily="66" charset="0"/>
              </a:rPr>
              <a:t>Совершенствование навыка звукового анализа</a:t>
            </a:r>
            <a:r>
              <a:rPr lang="ru-RU" sz="2200" b="1" dirty="0" smtClean="0">
                <a:latin typeface="Comic Sans MS" panose="030F0702030302020204" pitchFamily="66" charset="0"/>
              </a:rPr>
              <a:t>,</a:t>
            </a:r>
            <a:br>
              <a:rPr lang="ru-RU" sz="2200" b="1" dirty="0" smtClean="0">
                <a:latin typeface="Comic Sans MS" panose="030F0702030302020204" pitchFamily="66" charset="0"/>
              </a:rPr>
            </a:br>
            <a:r>
              <a:rPr lang="ru-RU" sz="2200" b="1" dirty="0" smtClean="0">
                <a:latin typeface="Comic Sans MS" panose="030F0702030302020204" pitchFamily="66" charset="0"/>
              </a:rPr>
              <a:t> </a:t>
            </a:r>
            <a:r>
              <a:rPr lang="ru-RU" sz="2200" b="1" dirty="0">
                <a:latin typeface="Comic Sans MS" panose="030F0702030302020204" pitchFamily="66" charset="0"/>
              </a:rPr>
              <a:t>слогового анализа,</a:t>
            </a:r>
            <a:br>
              <a:rPr lang="ru-RU" sz="2200" b="1" dirty="0">
                <a:latin typeface="Comic Sans MS" panose="030F0702030302020204" pitchFamily="66" charset="0"/>
              </a:rPr>
            </a:br>
            <a:r>
              <a:rPr lang="ru-RU" sz="2200" b="1" dirty="0">
                <a:latin typeface="Comic Sans MS" panose="030F0702030302020204" pitchFamily="66" charset="0"/>
              </a:rPr>
              <a:t>дифференциации звуков, составления и чтения слогов</a:t>
            </a:r>
            <a:br>
              <a:rPr lang="ru-RU" sz="2200" b="1" dirty="0">
                <a:latin typeface="Comic Sans MS" panose="030F0702030302020204" pitchFamily="66" charset="0"/>
              </a:rPr>
            </a:br>
            <a:r>
              <a:rPr lang="ru-RU" sz="2200" b="1" dirty="0">
                <a:latin typeface="Comic Sans MS" panose="030F0702030302020204" pitchFamily="66" charset="0"/>
              </a:rPr>
              <a:t>совершенствование лексико-грамматических категорий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7056784" cy="4176464"/>
          </a:xfrm>
        </p:spPr>
      </p:pic>
    </p:spTree>
    <p:extLst>
      <p:ext uri="{BB962C8B-B14F-4D97-AF65-F5344CB8AC3E}">
        <p14:creationId xmlns:p14="http://schemas.microsoft.com/office/powerpoint/2010/main" val="42394236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Игры в звуки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9190" y="2857496"/>
            <a:ext cx="3786214" cy="346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2786058"/>
            <a:ext cx="4786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Комары и осы (дифференциация звуков [с] - [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з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] по заданию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логопеда)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Подскажи кукле звук (формирование навыка выделения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последнего звука).</a:t>
            </a: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Звукоедик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 стране Звуков.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Упрямые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Звуковички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Магазин.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Любопытный.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Изобрази предмет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rgbClr val="04617B"/>
                </a:solidFill>
                <a:latin typeface="Comic Sans MS" panose="030F0702030302020204" pitchFamily="66" charset="0"/>
              </a:rPr>
              <a:t>На что похожа фигура? </a:t>
            </a:r>
            <a:r>
              <a:rPr lang="ru-RU" sz="4500" dirty="0">
                <a:solidFill>
                  <a:srgbClr val="04617B"/>
                </a:solidFill>
              </a:rPr>
              <a:t/>
            </a:r>
            <a:br>
              <a:rPr lang="ru-RU" sz="4500" dirty="0">
                <a:solidFill>
                  <a:srgbClr val="04617B"/>
                </a:solidFill>
              </a:rPr>
            </a:br>
            <a:r>
              <a:rPr lang="ru-RU" sz="2800" b="1" dirty="0">
                <a:solidFill>
                  <a:srgbClr val="04617B"/>
                </a:solidFill>
                <a:latin typeface="Comic Sans MS" panose="030F0702030302020204" pitchFamily="66" charset="0"/>
              </a:rPr>
              <a:t>Назови знакомые буквы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306" y="1872604"/>
            <a:ext cx="8229600" cy="473388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Кольцо 3"/>
          <p:cNvSpPr/>
          <p:nvPr/>
        </p:nvSpPr>
        <p:spPr>
          <a:xfrm rot="20221740">
            <a:off x="2818656" y="1913857"/>
            <a:ext cx="914400" cy="1152128"/>
          </a:xfrm>
          <a:prstGeom prst="don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4020278" y="1781108"/>
            <a:ext cx="914400" cy="1152128"/>
          </a:xfrm>
          <a:prstGeom prst="don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 rot="1868588">
            <a:off x="5148255" y="1893175"/>
            <a:ext cx="914400" cy="1152128"/>
          </a:xfrm>
          <a:prstGeom prst="don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4594313" y="2858007"/>
            <a:ext cx="914400" cy="1152128"/>
          </a:xfrm>
          <a:prstGeom prst="don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3493706" y="2878088"/>
            <a:ext cx="914400" cy="1152128"/>
          </a:xfrm>
          <a:prstGeom prst="don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0906" y="5631504"/>
            <a:ext cx="15121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2550" y="4030216"/>
            <a:ext cx="11521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47457" y="4053869"/>
            <a:ext cx="10081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63074" y="4708394"/>
            <a:ext cx="10801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000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+mn-lt"/>
              </a:rPr>
              <a:t>Игры с буквами</a:t>
            </a:r>
            <a:endParaRPr lang="ru-RU" sz="4000" b="1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Также для повторения изученных букв, профилактики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дисграфии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рекомендуется использовать следующие игры и упражнения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Напиши букву в воздухе;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Выложи букву из палочек, пуговиц, шнурков, слепи из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пластилина;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Нарисуй букву на песке, муке;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Зачеркни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неправильно написанные буквы;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Найди букву (с использованием шума);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Буква сломалась;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Обведи нужную букву;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Какая буква спряталась на картинке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1\Desktop\school2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73" y="2714624"/>
            <a:ext cx="6264695" cy="388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980728"/>
            <a:ext cx="8712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690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987824" y="2420888"/>
            <a:ext cx="2736304" cy="208823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Дидактические игры помогают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932040" y="332656"/>
            <a:ext cx="2952328" cy="156247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Легко усвоить грамматические нормы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75656" y="282026"/>
            <a:ext cx="3024336" cy="185083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Выработать чувство родного языка и умение правильно произносить слова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9512" y="1895128"/>
            <a:ext cx="2592288" cy="1800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Выявить задатки ребёнка и превратить их в способности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724943" y="4869160"/>
            <a:ext cx="3091319" cy="172819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Развить активность детей и  самостоятельность их мышления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012160" y="4172289"/>
            <a:ext cx="2520280" cy="184899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Дают определённый объём знаний и учат детей владеть этими знаниями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12160" y="2132856"/>
            <a:ext cx="2520280" cy="1800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Подготовить к успешному усвоению русского языка в школе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3933056"/>
            <a:ext cx="2592288" cy="18505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игровой форме решать умственные задачи, преодолевая трудности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51920" y="21328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256076" y="1895128"/>
            <a:ext cx="324036" cy="669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3851920" y="1895129"/>
            <a:ext cx="241176" cy="525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462064" y="3212976"/>
            <a:ext cx="525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462064" y="3774903"/>
            <a:ext cx="608620" cy="397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580112" y="4147813"/>
            <a:ext cx="576064" cy="372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724128" y="321297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093096" y="4509119"/>
            <a:ext cx="0" cy="290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81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75656" y="332656"/>
            <a:ext cx="5544616" cy="172819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Взаимосвязь работы логопеда и воспитателей, работа в команде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3717032"/>
            <a:ext cx="5544616" cy="22322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Успешное осуществление коррекционно-воспитательной работы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707904" y="2564904"/>
            <a:ext cx="1224136" cy="1008112"/>
          </a:xfrm>
          <a:prstGeom prst="down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75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>
            <a:off x="4860032" y="260649"/>
            <a:ext cx="3672408" cy="2304257"/>
          </a:xfrm>
          <a:prstGeom prst="snip1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Обогащение словарного запаса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323526" y="3717030"/>
            <a:ext cx="3816425" cy="2664297"/>
          </a:xfrm>
          <a:prstGeom prst="snip1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Формирование лексико-грамматических категорий языка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 rot="16200000">
            <a:off x="1081229" y="-495435"/>
            <a:ext cx="2304256" cy="3816424"/>
          </a:xfrm>
          <a:prstGeom prst="snip1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Исправление дефектов звукопроизношения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 rot="5400000">
            <a:off x="5436093" y="3284983"/>
            <a:ext cx="2664299" cy="3528393"/>
          </a:xfrm>
          <a:prstGeom prst="snip1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речевого мышления, воображения, речеслуховой памяти, активного и произвольного внимания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9792" y="1916832"/>
            <a:ext cx="3672408" cy="22105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речи-это развитие всех её компонентов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6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83768" y="332656"/>
            <a:ext cx="4464496" cy="280831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Дидактические игры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27584" y="2832586"/>
            <a:ext cx="3816424" cy="285861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Должны быть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кратковременны,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чтобы е снижалась умственная активность детей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716016" y="2926517"/>
            <a:ext cx="3816424" cy="285861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Должны быть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многоцелевыми и многофункциональными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2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07704" y="1772816"/>
            <a:ext cx="5616624" cy="352839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Игры на развитие памяти, внимания, мышления</a:t>
            </a:r>
            <a:endParaRPr lang="ru-RU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8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>
                <a:solidFill>
                  <a:srgbClr val="04617B">
                    <a:lumMod val="75000"/>
                  </a:srgbClr>
                </a:solidFill>
                <a:latin typeface="Comic Sans MS" panose="030F0702030302020204" pitchFamily="66" charset="0"/>
              </a:rPr>
              <a:t>Развитие речевого внимания и понимания речи.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148">
            <a:off x="660330" y="1981199"/>
            <a:ext cx="3657864" cy="433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79"/>
            <a:ext cx="3038128" cy="36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73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1888</TotalTime>
  <Words>831</Words>
  <Application>Microsoft Office PowerPoint</Application>
  <PresentationFormat>Экран (4:3)</PresentationFormat>
  <Paragraphs>145</Paragraphs>
  <Slides>39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Поток</vt:lpstr>
      <vt:lpstr>Мастер-класс для педагогов: «Играя – развиваем речь». Цель: Освоение педагогами игровых технологий в работе с детьми с ОНР старшего дошкольного возраста.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речевого внимания и понимания речи.</vt:lpstr>
      <vt:lpstr>Игра « Четвёртый –лишний»</vt:lpstr>
      <vt:lpstr>Продолжи логическую цепочку</vt:lpstr>
      <vt:lpstr>Собери бусы по образцу</vt:lpstr>
      <vt:lpstr>Собери свои бусы </vt:lpstr>
      <vt:lpstr>     Логика</vt:lpstr>
      <vt:lpstr>         Подбери по форме</vt:lpstr>
      <vt:lpstr>Построй по образцу</vt:lpstr>
      <vt:lpstr>Презентация PowerPoint</vt:lpstr>
      <vt:lpstr>Развивая просодическую сторону речи необходимо использовать игры и упражнения на развитие длительного и плавного выдоха, глубокого вдоха, на преодоление твёрдой атаки гласных (упражнения «Лесенка» с повышением и понижением тона, «Поезд» - пропевание гласных, «Укачиваем куклу» на мягкой атаке, проговаривание предложений и т.п.), на развитие силы голоса и речевого дыхания (игры «Эхо», «Вьюга», «Кто кого?», «Сосчитай до пяти на выдохе», проговаривание двустиший, поговорок на выдохе и т.п.), работать над темпом и ритмом речи, интонационной выразительностью, над чёткостью дикции, над развитием шёпотной речи (проговаривание стихотворений, потешек и т.п.)</vt:lpstr>
      <vt:lpstr>Презентация PowerPoint</vt:lpstr>
      <vt:lpstr>Презентация PowerPoint</vt:lpstr>
      <vt:lpstr>СУ-Джок терапия  Шарики-ёжики и колечки</vt:lpstr>
      <vt:lpstr>Упражнения дыхательной гимнастики</vt:lpstr>
      <vt:lpstr>Развитие артикуляционной моторики. Для того чтобы разработать подвижность языка, и всего речевого аппарата, выработать правильную воздушную струю, логопед использует артикуляционный массаж губ, щёк, языка, различные комплексы артикуляционных упражнений, игры с предметами: с шариком, с ложкой, с водой, с бинтом, разнообразные сказки о язычке. Воспитатели уже закрепляют пройденные артикуляционные упражнения по заданию учителя-логопеда. Проводить гимнастику нужно в игровой форме, сидя перед зеркалом, чтобы ребенок контролировал, правильно ли он повторяет за взрослым. Продолжительность занятия 3-5 минут, но выполнять нужно ежедневно. Отработка каждого упражнения идет в следующей последовательности: 1.Взрослый показывает упражнение 2.Ребенок выполняет перед зеркалом 3.Взрослый контролирует выполнение упражнения, указывает на ошибки 4.Выполнение упражнения правильно без зеркала, т.е. уже без зрительного контроля. Если начинать «играть» в артикуляционную гимнастику с ребенком, начиная с 2-3-х лет, это серьезная профилактика речевых нарушений. Вы заметите, что ребенок уже четче и правильно произносит многие слова. Наблюдения показали, что такие ранние занятия дают превосходный результат и даже у детей с серьезными речевыми нарушениями, после ежедневных занятий артикуляционной гимнастикой, помощь логопеда в дальнейшем не требовалась. Закрепляя тот или иной комплекс упражнений можно предложить детям «попутешествовать» вместе с язычком, рассказать сказку о язычке, при этом выполняя вместе со сказочным героем все артикуляционные упражнения. Дети сами охотно придумывают коротенькие сказки и рассказы, опираясь на картинку или панно «Путешествие весёлого язычка»</vt:lpstr>
      <vt:lpstr>Презентация PowerPoint</vt:lpstr>
      <vt:lpstr>Приёмы мнемотехники эффективно использовать для обогащения словаря, при обучении составлению рассказов, при пересказах, отгадывании и составлении загадок, при заучивании стихотворений</vt:lpstr>
      <vt:lpstr> Игра «Чудесный мешочек»</vt:lpstr>
      <vt:lpstr>Игра « Прятки»</vt:lpstr>
      <vt:lpstr>Чей хвост?</vt:lpstr>
      <vt:lpstr>Игры с мячом</vt:lpstr>
      <vt:lpstr>Игры из пособия Н.В. Нищевой «Играйка» на формирование лексического состава языка, грамматического строя речи которые можно использовать в первом периоде работы в старшей логопедической группе.</vt:lpstr>
      <vt:lpstr>Презентация PowerPoint</vt:lpstr>
      <vt:lpstr>Вначале работаем с гласными звуками : А У И О</vt:lpstr>
      <vt:lpstr>Игра « Помоги гномам»</vt:lpstr>
      <vt:lpstr>Умная гусеница</vt:lpstr>
      <vt:lpstr>«Весёлый поезд»  Совершенствование навыка звукового анализа,  слогового анализа, дифференциации звуков, составления и чтения слогов совершенствование лексико-грамматических категорий</vt:lpstr>
      <vt:lpstr>Игры в звуки</vt:lpstr>
      <vt:lpstr>На что похожа фигура?  Назови знакомые буквы</vt:lpstr>
      <vt:lpstr>Игры с буквами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в помощь воспитателям логопедических групп: «Играя – развиваем речь». Цель: Освоение педагогами игровых технологий в работе с детьми с ОНР старшего дошкольного возраста. </dc:title>
  <dc:creator>1111</dc:creator>
  <cp:lastModifiedBy>Пользователь</cp:lastModifiedBy>
  <cp:revision>96</cp:revision>
  <dcterms:created xsi:type="dcterms:W3CDTF">2016-11-07T16:26:27Z</dcterms:created>
  <dcterms:modified xsi:type="dcterms:W3CDTF">2020-01-14T08:06:25Z</dcterms:modified>
</cp:coreProperties>
</file>