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7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85" r:id="rId12"/>
    <p:sldId id="280" r:id="rId13"/>
    <p:sldId id="287" r:id="rId14"/>
    <p:sldId id="281" r:id="rId15"/>
    <p:sldId id="283" r:id="rId16"/>
    <p:sldId id="284" r:id="rId17"/>
    <p:sldId id="288" r:id="rId18"/>
    <p:sldId id="289" r:id="rId19"/>
    <p:sldId id="290" r:id="rId20"/>
    <p:sldId id="291" r:id="rId21"/>
    <p:sldId id="292" r:id="rId22"/>
    <p:sldId id="293" r:id="rId23"/>
    <p:sldId id="295" r:id="rId24"/>
    <p:sldId id="299" r:id="rId25"/>
    <p:sldId id="300" r:id="rId26"/>
    <p:sldId id="301" r:id="rId27"/>
    <p:sldId id="302" r:id="rId28"/>
    <p:sldId id="303" r:id="rId29"/>
    <p:sldId id="309" r:id="rId30"/>
    <p:sldId id="310" r:id="rId31"/>
    <p:sldId id="304" r:id="rId32"/>
    <p:sldId id="305" r:id="rId33"/>
    <p:sldId id="308" r:id="rId34"/>
    <p:sldId id="276" r:id="rId35"/>
    <p:sldId id="272" r:id="rId36"/>
    <p:sldId id="277" r:id="rId37"/>
    <p:sldId id="274" r:id="rId38"/>
    <p:sldId id="270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088" autoAdjust="0"/>
    <p:restoredTop sz="94660"/>
  </p:normalViewPr>
  <p:slideViewPr>
    <p:cSldViewPr>
      <p:cViewPr>
        <p:scale>
          <a:sx n="66" d="100"/>
          <a:sy n="66" d="100"/>
        </p:scale>
        <p:origin x="-1608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856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DCD561-6644-470B-AC0D-0D94EE82A6E7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D0A8A-1658-41AC-8769-70DAB7ED39E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D0A8A-1658-41AC-8769-70DAB7ED39E7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naurok.com.ua/uploads/files/41014/86420/92193_html/images/86420.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7" y="-5747"/>
            <a:ext cx="9124663" cy="68637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2094820"/>
            <a:ext cx="5256584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72066" y="4429132"/>
            <a:ext cx="3143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Подготовила воспитатель: 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кв.категории Шишова Т.В.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214283" y="0"/>
            <a:ext cx="8429683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endParaRPr kumimoji="0" lang="ru-RU" sz="16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Структурное подразделение «Детский сад комбинированного вида «Аленький цветочек»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МБДОУ "Детский сад "Планета детства"комбинированного вида»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728" y="1928802"/>
            <a:ext cx="60722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«Дидактическая игра как средство формирования элементарных математических представлений у детей дошкольного возраста»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959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sd.multiurok.ru/html/2019/02/10/s_5c5f3fac9af24/1082131_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" y="0"/>
            <a:ext cx="914217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1\Desktop\IMG-a3174dd76578bac98ccc121e94bd4ce3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239870" y="928670"/>
            <a:ext cx="3017135" cy="4357718"/>
          </a:xfrm>
          <a:prstGeom prst="rect">
            <a:avLst/>
          </a:prstGeom>
          <a:noFill/>
        </p:spPr>
      </p:pic>
      <p:pic>
        <p:nvPicPr>
          <p:cNvPr id="1026" name="Picture 2" descr="C:\Users\1\Desktop\средняя, ранний , подготовительная, старшая\средняя группа\отчёт по самообразо\IMG-1ecd3cc513e23f27e290f831d889b1de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8455" y="928670"/>
            <a:ext cx="3268289" cy="43577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0654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sd.multiurok.ru/html/2019/02/10/s_5c5f3fac9af24/1082131_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" y="0"/>
            <a:ext cx="914217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8" name="Picture 2" descr="C:\Users\1\Desktop\0ba970924d144fac1360df403d0fd85a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571480"/>
            <a:ext cx="4089826" cy="54531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sd.multiurok.ru/html/2019/02/10/s_5c5f3fac9af24/1082131_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" y="0"/>
            <a:ext cx="914217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85852" y="1000108"/>
            <a:ext cx="664373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Дидактические игры по формированию математических представлений можно разделить на следующие группы:</a:t>
            </a:r>
          </a:p>
          <a:p>
            <a:pPr>
              <a:buFont typeface="Arial" pitchFamily="34" charset="0"/>
              <a:buChar char="•"/>
            </a:pP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Игры с цифрами и числами</a:t>
            </a:r>
          </a:p>
          <a:p>
            <a:pPr>
              <a:buFont typeface="Arial" pitchFamily="34" charset="0"/>
              <a:buChar char="•"/>
            </a:pP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 Игры путешествия во времени</a:t>
            </a:r>
          </a:p>
          <a:p>
            <a:pPr>
              <a:buFont typeface="Arial" pitchFamily="34" charset="0"/>
              <a:buChar char="•"/>
            </a:pP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Игры на ориентировку в пространстве</a:t>
            </a:r>
          </a:p>
          <a:p>
            <a:pPr>
              <a:buFont typeface="Arial" pitchFamily="34" charset="0"/>
              <a:buChar char="•"/>
            </a:pP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Игры с геометрическими фигурами</a:t>
            </a:r>
          </a:p>
          <a:p>
            <a:pPr>
              <a:buFont typeface="Arial" pitchFamily="34" charset="0"/>
              <a:buChar char="•"/>
            </a:pP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Игры на развитие логического мышления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sd.multiurok.ru/html/2019/02/10/s_5c5f3fac9af24/1082131_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" y="0"/>
            <a:ext cx="914217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1500166" y="1285860"/>
            <a:ext cx="6572296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ходе моей работы по теме самообразования с детьми  проводились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Совместная работа 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Индивидуальная работа;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Свободная самостоятельная</a:t>
            </a:r>
            <a:r>
              <a:rPr kumimoji="0" lang="ru-RU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деятельность самих детей.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sd.multiurok.ru/html/2019/02/10/s_5c5f3fac9af24/1082131_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" y="0"/>
            <a:ext cx="914217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14480" y="785794"/>
            <a:ext cx="59293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Дидактические игры с цифрами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1538" y="1571612"/>
            <a:ext cx="68580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Играя в  такие  дидактические  игры  как:</a:t>
            </a:r>
            <a:endParaRPr lang="ru-RU" sz="2400" b="1" dirty="0" smtClean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 «РАЗЛОЖИ ЦИФРЫ»</a:t>
            </a:r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 «ОБВЕДИ ЦИФРЫ»</a:t>
            </a:r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 «КАКОЙ ЦИФРЫ НЕ СТАЛО?»</a:t>
            </a:r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 «НАЗОВИ СОСЕДЕЙ»</a:t>
            </a:r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« СОБЕРИ ПО ЦИФРАМ» </a:t>
            </a:r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«НАЙДИ  ЦИФРУ 1,2,3,4, ИЗ МНОГИХ ДРУГИХ ЧИСЕЛ И ЗАКРАСЬ» </a:t>
            </a:r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«НАЙДЙ НУЖНУЮ ЦИФРУ»</a:t>
            </a:r>
          </a:p>
          <a:p>
            <a:pPr>
              <a:buFontTx/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дети учатся свободно оперировать числами в пределах 5  и сопровождать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словами свои действия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fsd.multiurok.ru/html/2019/02/10/s_5c5f3fac9af24/1082131_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17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57356" y="785794"/>
            <a:ext cx="57864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«КАКОЙ ЦИФРЫ НЕ СТАЛО?»</a:t>
            </a:r>
            <a:endParaRPr lang="ru-RU" sz="2400" dirty="0"/>
          </a:p>
        </p:txBody>
      </p:sp>
      <p:pic>
        <p:nvPicPr>
          <p:cNvPr id="6" name="Рисунок 5" descr="C:\Users\1\Desktop\IMG_20230417_09081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285860"/>
            <a:ext cx="321471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1\Desktop\IMG_20230417_09060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285860"/>
            <a:ext cx="335758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1\Desktop\IMG_20230417_09091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5" y="3714752"/>
            <a:ext cx="3214710" cy="2247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1\Desktop\IMG_20230417_09064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3857628"/>
            <a:ext cx="3357586" cy="2187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sd.multiurok.ru/html/2019/02/10/s_5c5f3fac9af24/1082131_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" y="0"/>
            <a:ext cx="914217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57422" y="857232"/>
            <a:ext cx="49292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«ОБВЕДИ ЦИФРЫ»</a:t>
            </a:r>
            <a:endParaRPr lang="ru-RU" sz="2400" dirty="0"/>
          </a:p>
        </p:txBody>
      </p:sp>
      <p:pic>
        <p:nvPicPr>
          <p:cNvPr id="4" name="Рисунок 3" descr="C:\Users\1\Desktop\IMG_20230419_09420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428736"/>
            <a:ext cx="307183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1\Desktop\IMG_20230419_09415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1428736"/>
            <a:ext cx="285752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1\Desktop\IMG_20230419_09220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4000504"/>
            <a:ext cx="3143272" cy="2269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fsd.multiurok.ru/html/2019/02/10/s_5c5f3fac9af24/1082131_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" y="0"/>
            <a:ext cx="914217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57423" y="857232"/>
            <a:ext cx="44291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«СОБЕРИ ПО ЦИФРАМ</a:t>
            </a:r>
            <a:r>
              <a:rPr lang="ru-RU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ru-RU" dirty="0"/>
          </a:p>
        </p:txBody>
      </p:sp>
      <p:pic>
        <p:nvPicPr>
          <p:cNvPr id="5" name="Рисунок 4" descr="C:\Users\1\Desktop\средняя, ранний , подготовительная, старшая\средняя группа\проект математика\IMG_20230412_1546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428736"/>
            <a:ext cx="364333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1\Desktop\средняя, ранний , подготовительная, старшая\средняя группа\проект математика\IMG_20230412_15470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357298"/>
            <a:ext cx="3643338" cy="228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1\Desktop\средняя, ранний , подготовительная, старшая\средняя группа\отчёт по самообразо\ФОТО ИГР С ДЕТЬМИ 2\IMG_20230504_15275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4000504"/>
            <a:ext cx="300039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1\AppData\Local\Temp\Rar$DI00.101\IMG_20230504_15293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3857628"/>
            <a:ext cx="3786214" cy="264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sd.multiurok.ru/html/2019/02/10/s_5c5f3fac9af24/1082131_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" y="0"/>
            <a:ext cx="914217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71604" y="785795"/>
            <a:ext cx="58579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«НАЙДИ  ЦИФРУ 2,4, ИЗ МНОГИХ ДРУГИХ ЧИСЕЛ» </a:t>
            </a:r>
            <a:endParaRPr lang="ru-RU" sz="2400" dirty="0"/>
          </a:p>
        </p:txBody>
      </p:sp>
      <p:pic>
        <p:nvPicPr>
          <p:cNvPr id="43011" name="Picture 3" descr="C:\Users\1\Desktop\средняя, ранний , подготовительная, старшая\средняя группа\отчёт по самообразо\ЦИФРЫ\3b050f2e1f1c22e5dc20f4ee64ca64a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571876"/>
            <a:ext cx="2286016" cy="2998054"/>
          </a:xfrm>
          <a:prstGeom prst="rect">
            <a:avLst/>
          </a:prstGeom>
          <a:noFill/>
        </p:spPr>
      </p:pic>
      <p:pic>
        <p:nvPicPr>
          <p:cNvPr id="43012" name="Picture 4" descr="C:\Users\1\Desktop\средняя, ранний , подготовительная, старшая\средняя группа\отчёт по самообразо\ЦИФРЫ\87154205_2732311696845413_7275628132172824576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3429000"/>
            <a:ext cx="2214578" cy="2903558"/>
          </a:xfrm>
          <a:prstGeom prst="rect">
            <a:avLst/>
          </a:prstGeom>
          <a:noFill/>
        </p:spPr>
      </p:pic>
      <p:pic>
        <p:nvPicPr>
          <p:cNvPr id="7" name="Рисунок 6" descr="C:\Users\1\Desktop\IMG_20230504_15563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1643050"/>
            <a:ext cx="378621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sd.multiurok.ru/html/2019/02/10/s_5c5f3fac9af24/1082131_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" y="0"/>
            <a:ext cx="914217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14480" y="785795"/>
            <a:ext cx="55721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«НАЙДИ  ЦИФРУ 1,3, ИЗ МНОГИХ ДРУГИХ ЧИСЕЛ» </a:t>
            </a:r>
            <a:endParaRPr lang="ru-RU" sz="2400" dirty="0"/>
          </a:p>
        </p:txBody>
      </p:sp>
      <p:pic>
        <p:nvPicPr>
          <p:cNvPr id="44034" name="Picture 2" descr="C:\Users\1\Desktop\средняя, ранний , подготовительная, старшая\средняя группа\отчёт по самообразо\ЦИФРЫ\3_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857628"/>
            <a:ext cx="2500330" cy="2500330"/>
          </a:xfrm>
          <a:prstGeom prst="rect">
            <a:avLst/>
          </a:prstGeom>
          <a:noFill/>
        </p:spPr>
      </p:pic>
      <p:pic>
        <p:nvPicPr>
          <p:cNvPr id="44036" name="Picture 4" descr="C:\Users\1\Desktop\средняя, ранний , подготовительная, старшая\средняя группа\отчёт по самообразо\ЦИФРЫ\ocr (4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3857628"/>
            <a:ext cx="2500330" cy="2500330"/>
          </a:xfrm>
          <a:prstGeom prst="rect">
            <a:avLst/>
          </a:prstGeom>
          <a:noFill/>
        </p:spPr>
      </p:pic>
      <p:pic>
        <p:nvPicPr>
          <p:cNvPr id="8" name="Рисунок 7" descr="C:\Users\1\AppData\Local\Temp\Rar$DI03.298\IMG_20230504_15585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36" y="1714488"/>
            <a:ext cx="342902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sd.multiurok.ru/html/2019/02/10/s_5c5f3fac9af24/1082131_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" y="0"/>
            <a:ext cx="914217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3" y="620688"/>
            <a:ext cx="8064896" cy="554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Актуальность темы </a:t>
            </a:r>
            <a:endParaRPr lang="ru-RU" sz="2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 Формирование элементарных математических представлений является важной составляющей интеллектуального развития дошкольников.   Математическое развитие – это не только умение считать, решать задачи, но и развитие логического мышления, умения анализировать, видеть общее, делать обобщения и выводы.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При формировании элементарных математических представлений игра выступает, как практический метод обучения.</a:t>
            </a:r>
            <a:endParaRPr lang="ru-RU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      Очень важно, что игра – это не только способ и средство обучения, это ещё и радость, и удовольствие для ребёнка. Все дети любят играть, и от взрослого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зависит,</a:t>
            </a:r>
            <a:r>
              <a:rPr lang="ru-RU" dirty="0" smtClean="0">
                <a:ea typeface="Calibri"/>
                <a:cs typeface="Times New Roman"/>
              </a:rPr>
              <a:t>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насколько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эти игры будут содержательными и полезными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ea typeface="Calibri"/>
                <a:cs typeface="Times New Roman"/>
              </a:rPr>
              <a:t>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Все виды дидактических игр (предметные, настольно-печатные, словесные и др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.)</a:t>
            </a:r>
            <a:r>
              <a:rPr lang="ru-RU" dirty="0" smtClean="0">
                <a:ea typeface="Calibri"/>
                <a:cs typeface="Times New Roman"/>
              </a:rPr>
              <a:t>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являются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эффективным средством и методом формирования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элементарных</a:t>
            </a:r>
            <a:r>
              <a:rPr lang="ru-RU" dirty="0" smtClean="0">
                <a:ea typeface="Calibri"/>
                <a:cs typeface="Times New Roman"/>
              </a:rPr>
              <a:t>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математических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представлений у детей во всех возрастных группах.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Используя</a:t>
            </a:r>
            <a:r>
              <a:rPr lang="ru-RU" dirty="0" smtClean="0">
                <a:ea typeface="Calibri"/>
                <a:cs typeface="Times New Roman"/>
              </a:rPr>
              <a:t>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разнообразные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дидактические игры, благодаря обучающей задаче,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ребенок</a:t>
            </a:r>
            <a:r>
              <a:rPr lang="ru-RU" dirty="0" smtClean="0">
                <a:ea typeface="Calibri"/>
                <a:cs typeface="Times New Roman"/>
              </a:rPr>
              <a:t>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непреднамеренно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усваивает определенную «порцию» познавательного содержания.</a:t>
            </a:r>
            <a:endParaRPr lang="ru-RU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     </a:t>
            </a:r>
            <a:r>
              <a:rPr lang="ru-RU" dirty="0">
                <a:ea typeface="Calibri"/>
                <a:cs typeface="Times New Roman"/>
              </a:rPr>
              <a:t> </a:t>
            </a:r>
            <a:endParaRPr lang="ru-RU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231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fsd.multiurok.ru/html/2019/02/10/s_5c5f3fac9af24/1082131_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" y="-214338"/>
            <a:ext cx="914217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500299" y="642918"/>
            <a:ext cx="46434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«РАЗЛОЖИ ЦИФРЫ»</a:t>
            </a:r>
            <a:endParaRPr lang="ru-RU" sz="2400" dirty="0"/>
          </a:p>
        </p:txBody>
      </p:sp>
      <p:pic>
        <p:nvPicPr>
          <p:cNvPr id="9" name="Рисунок 8" descr="C:\Users\1\Desktop\IMG-20221014-WA004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000108"/>
            <a:ext cx="257176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1\Desktop\IMG-20221014-WA004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142984"/>
            <a:ext cx="300039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1\Desktop\IMG-20221014-WA004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1604" y="3929066"/>
            <a:ext cx="285752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1\Desktop\IMG-20221014-WA001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3857604"/>
            <a:ext cx="2786082" cy="2714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sd.multiurok.ru/html/2019/02/10/s_5c5f3fac9af24/1082131_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52"/>
            <a:ext cx="914217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714357"/>
            <a:ext cx="45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«НАЙДИ  НУЖНУЮ ЦИФРУ» </a:t>
            </a:r>
            <a:endParaRPr lang="ru-RU" sz="2400" dirty="0"/>
          </a:p>
        </p:txBody>
      </p:sp>
      <p:pic>
        <p:nvPicPr>
          <p:cNvPr id="5" name="Рисунок 4" descr="C:\Users\1\Desktop\IMG_20230504_15252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357298"/>
            <a:ext cx="364333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1\Desktop\IMG_20230504_15250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428736"/>
            <a:ext cx="3286148" cy="230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1\Desktop\IMG_20230504_15254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4000504"/>
            <a:ext cx="342902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sd.multiurok.ru/html/2019/02/10/s_5c5f3fac9af24/1082131_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52"/>
            <a:ext cx="914217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71670" y="785795"/>
            <a:ext cx="50006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Игра путешествия во времени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«Режим дня»</a:t>
            </a:r>
          </a:p>
        </p:txBody>
      </p:sp>
      <p:pic>
        <p:nvPicPr>
          <p:cNvPr id="7" name="Рисунок 6" descr="C:\Users\1\Desktop\IMG_20230503_10210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071678"/>
            <a:ext cx="271464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1\Desktop\IMG_20230503_102227 (2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7" y="2071678"/>
            <a:ext cx="2786082" cy="203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1\Desktop\IMG_20230503_10221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2071678"/>
            <a:ext cx="2643174" cy="2059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1\Desktop\IMG_20230503_10213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4286256"/>
            <a:ext cx="2708937" cy="2030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1\Desktop\IMG_20230503_102342 (2)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54" y="4286256"/>
            <a:ext cx="2704289" cy="2027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1\Desktop\IMG_20230503_102244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86512" y="4357694"/>
            <a:ext cx="2571768" cy="186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sd.multiurok.ru/html/2019/02/10/s_5c5f3fac9af24/1082131_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" y="0"/>
            <a:ext cx="914217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00166" y="714356"/>
            <a:ext cx="58579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Игра на ориентировку в пространстве</a:t>
            </a:r>
          </a:p>
        </p:txBody>
      </p:sp>
      <p:pic>
        <p:nvPicPr>
          <p:cNvPr id="7" name="Рисунок 6" descr="C:\Users\1\Desktop\IMG_20230503_1003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785926"/>
            <a:ext cx="378621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1\Desktop\IMG_20230503_10034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786058"/>
            <a:ext cx="364333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sd.multiurok.ru/html/2019/02/10/s_5c5f3fac9af24/1082131_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" y="0"/>
            <a:ext cx="914217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28794" y="571480"/>
            <a:ext cx="54292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Игры с геометрическими фигурами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14414" y="2136339"/>
            <a:ext cx="707236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«ПОСМОТРИ И ПОСТРОЙ»</a:t>
            </a:r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 «ФОРМЫ И ФИГУРЫ»</a:t>
            </a:r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 «НАЙДЙ НУЖНУЮ ЗАПЛАТКУ ДЛЯ ФАРТУКА»</a:t>
            </a:r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 «ГЕОМЕТРИЧЕСКАЯ МОЗАЙКА»</a:t>
            </a:r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 «ОБВЕДИ ФИГУРУ И ЗАКРАСЬ»</a:t>
            </a:r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«НАЙДИ ТАКОЙ ЖЕ» </a:t>
            </a:r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«ПОСМОТРИ ВОКРУГ»</a:t>
            </a:r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«СОЗДАЕМ ФИГУРЫ ИЗ ПЛАСТИЛИНА И СПИЧЕК»</a:t>
            </a:r>
            <a:endParaRPr lang="ru-RU" sz="20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sd.multiurok.ru/html/2019/02/10/s_5c5f3fac9af24/1082131_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" y="0"/>
            <a:ext cx="914217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43108" y="571480"/>
            <a:ext cx="47863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«ПОСМОТРИ И ПОСТРОЙ»</a:t>
            </a:r>
          </a:p>
        </p:txBody>
      </p:sp>
      <p:pic>
        <p:nvPicPr>
          <p:cNvPr id="4098" name="Picture 2" descr="C:\Users\1\Desktop\IMG_20230503_0956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982248"/>
            <a:ext cx="3643338" cy="2732504"/>
          </a:xfrm>
          <a:prstGeom prst="rect">
            <a:avLst/>
          </a:prstGeom>
          <a:noFill/>
        </p:spPr>
      </p:pic>
      <p:pic>
        <p:nvPicPr>
          <p:cNvPr id="1026" name="Picture 2" descr="C:\Users\1\Desktop\IMG_20230414_11025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3071810"/>
            <a:ext cx="3929090" cy="29468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sd.multiurok.ru/html/2019/02/10/s_5c5f3fac9af24/1082131_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" y="0"/>
            <a:ext cx="914217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1\Desktop\IMG_20230417_09234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357298"/>
            <a:ext cx="3071834" cy="220984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000232" y="642918"/>
            <a:ext cx="50006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«ПОСТРОЙ ИЗ ГЕОМЕТРИЧЕСКИХ ФИГУР  УЗОР»</a:t>
            </a:r>
          </a:p>
        </p:txBody>
      </p:sp>
      <p:pic>
        <p:nvPicPr>
          <p:cNvPr id="1026" name="Picture 2" descr="C:\Users\1\Desktop\IMG_20230417_09195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1285860"/>
            <a:ext cx="3143272" cy="2357455"/>
          </a:xfrm>
          <a:prstGeom prst="rect">
            <a:avLst/>
          </a:prstGeom>
          <a:noFill/>
        </p:spPr>
      </p:pic>
      <p:pic>
        <p:nvPicPr>
          <p:cNvPr id="3" name="Picture 2" descr="C:\Users\1\Desktop\IMG_20230417_09241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4942" y="3857628"/>
            <a:ext cx="3071834" cy="2303876"/>
          </a:xfrm>
          <a:prstGeom prst="rect">
            <a:avLst/>
          </a:prstGeom>
          <a:noFill/>
        </p:spPr>
      </p:pic>
      <p:pic>
        <p:nvPicPr>
          <p:cNvPr id="1028" name="Picture 4" descr="C:\Users\1\Desktop\IMG_20230417_09244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8662" y="3857628"/>
            <a:ext cx="3214710" cy="24110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sd.multiurok.ru/html/2019/02/10/s_5c5f3fac9af24/1082131_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" y="0"/>
            <a:ext cx="914217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43174" y="714356"/>
            <a:ext cx="45720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«ФОРМЫ И ФИГУРЫ»</a:t>
            </a:r>
            <a:endParaRPr lang="ru-RU" sz="2400" dirty="0"/>
          </a:p>
        </p:txBody>
      </p:sp>
      <p:pic>
        <p:nvPicPr>
          <p:cNvPr id="4" name="Рисунок 3" descr="C:\Users\1\Desktop\IMG-20221014-WA009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071546"/>
            <a:ext cx="2357454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1\Desktop\IMG-20221014-WA004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3357562"/>
            <a:ext cx="2214578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1\Desktop\IMG-20221014-WA002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1071546"/>
            <a:ext cx="2500331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1\Desktop\IMG-20221014-WA002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88" y="3143248"/>
            <a:ext cx="250033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sd.multiurok.ru/html/2019/02/10/s_5c5f3fac9af24/1082131_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" y="0"/>
            <a:ext cx="914217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57356" y="714357"/>
            <a:ext cx="58579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«НАЙДЙ НУЖНУЮ ЗАПЛАТКУ </a:t>
            </a:r>
          </a:p>
          <a:p>
            <a:pPr algn="ctr"/>
            <a:r>
              <a:rPr lang="ru-RU" sz="24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ДЛЯ ФАРТУКА»</a:t>
            </a:r>
            <a:endParaRPr lang="ru-RU" sz="2400" dirty="0"/>
          </a:p>
        </p:txBody>
      </p:sp>
      <p:pic>
        <p:nvPicPr>
          <p:cNvPr id="4" name="Рисунок 3" descr="C:\Users\1\Desktop\IMG-20221014-WA002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357298"/>
            <a:ext cx="1800225" cy="2568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1\Desktop\IMG-20221014-WA002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1500174"/>
            <a:ext cx="1935955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1\Desktop\IMG-20221014-WA001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571612"/>
            <a:ext cx="1924050" cy="256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1\Desktop\IMG-20221014-WA003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3702" y="1571612"/>
            <a:ext cx="2076450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1\Desktop\IMG-20221014-WA003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71671" y="4214818"/>
            <a:ext cx="2143139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1\Desktop\IMG-20221014-WA0016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6314" y="4286256"/>
            <a:ext cx="2143140" cy="2371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sd.multiurok.ru/html/2019/02/10/s_5c5f3fac9af24/1082131_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" y="0"/>
            <a:ext cx="914217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43108" y="714356"/>
            <a:ext cx="51435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«ОБВЕДИ ФИГУРУ И ЗАКРАСЬ»</a:t>
            </a:r>
            <a:endParaRPr lang="ru-RU" sz="2400" dirty="0"/>
          </a:p>
        </p:txBody>
      </p:sp>
      <p:pic>
        <p:nvPicPr>
          <p:cNvPr id="4" name="Рисунок 3" descr="C:\Users\1\Desktop\IMG_20230419_0931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214422"/>
            <a:ext cx="328614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1\Desktop\IMG_20230419_09583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285860"/>
            <a:ext cx="335758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1\Desktop\IMG_20230419_09205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3643314"/>
            <a:ext cx="307183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1\Desktop\IMG_20230419_09584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3714752"/>
            <a:ext cx="357190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fsd.multiurok.ru/html/2019/02/10/s_5c5f3fac9af24/1082131_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" y="0"/>
            <a:ext cx="914217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40463" y="620688"/>
            <a:ext cx="8064896" cy="3957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В настоящее время разработана система так называемых обучающих игр.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Они</a:t>
            </a:r>
            <a:r>
              <a:rPr lang="ru-RU" sz="2000" dirty="0" smtClean="0">
                <a:ea typeface="Calibri"/>
                <a:cs typeface="Times New Roman"/>
              </a:rPr>
              <a:t>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позволяют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формировать у детей принципиально новые знания. Игры,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содержание</a:t>
            </a:r>
            <a:r>
              <a:rPr lang="ru-RU" sz="2000" dirty="0" smtClean="0">
                <a:ea typeface="Calibri"/>
                <a:cs typeface="Times New Roman"/>
              </a:rPr>
              <a:t>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которых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ориентировано на формирование математических понятий,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способствуют</a:t>
            </a:r>
            <a:r>
              <a:rPr lang="ru-RU" sz="2000" dirty="0" smtClean="0">
                <a:ea typeface="Calibri"/>
                <a:cs typeface="Times New Roman"/>
              </a:rPr>
              <a:t>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абстрагированию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в мыслительной деятельности, учат оперировать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обобщенными</a:t>
            </a:r>
            <a:r>
              <a:rPr lang="ru-RU" sz="2000" dirty="0" smtClean="0">
                <a:ea typeface="Calibri"/>
                <a:cs typeface="Times New Roman"/>
              </a:rPr>
              <a:t>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представлениями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, формируют логическое мышление. Особое значение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имеют</a:t>
            </a:r>
            <a:r>
              <a:rPr lang="ru-RU" sz="2000" dirty="0" smtClean="0">
                <a:ea typeface="Calibri"/>
                <a:cs typeface="Times New Roman"/>
              </a:rPr>
              <a:t>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дидактические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игры при формировании представлений о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пространственных</a:t>
            </a:r>
            <a:r>
              <a:rPr lang="ru-RU" sz="2000" dirty="0" smtClean="0">
                <a:ea typeface="Calibri"/>
                <a:cs typeface="Times New Roman"/>
              </a:rPr>
              <a:t>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отношениях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, форме, величине. Большая часть программных задач из этих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разделов</a:t>
            </a:r>
            <a:r>
              <a:rPr lang="ru-RU" sz="2000" dirty="0" smtClean="0">
                <a:ea typeface="Calibri"/>
                <a:cs typeface="Times New Roman"/>
              </a:rPr>
              <a:t>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решается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с помощью дидактических игр. </a:t>
            </a:r>
            <a:r>
              <a:rPr lang="ru-RU" sz="2000" dirty="0">
                <a:ea typeface="Calibri"/>
                <a:cs typeface="Times New Roman"/>
              </a:rPr>
              <a:t>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Таким образом, дидактические игры играют огромную роль в воспитании и обучении ребенка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65851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fsd.multiurok.ru/html/2019/02/10/s_5c5f3fac9af24/1082131_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" y="0"/>
            <a:ext cx="914217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86000" y="642919"/>
            <a:ext cx="53578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«СОЗДАЕМ ФИГУРЫ ИЗ ПЛАСТИЛИНА И СПИЧЕК»</a:t>
            </a:r>
            <a:endParaRPr lang="ru-RU" sz="2000" dirty="0"/>
          </a:p>
        </p:txBody>
      </p:sp>
      <p:pic>
        <p:nvPicPr>
          <p:cNvPr id="1027" name="Picture 3" descr="C:\Users\1\Desktop\IMG_20230510_1649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3929066"/>
            <a:ext cx="3786214" cy="2625346"/>
          </a:xfrm>
          <a:prstGeom prst="rect">
            <a:avLst/>
          </a:prstGeom>
          <a:noFill/>
        </p:spPr>
      </p:pic>
      <p:pic>
        <p:nvPicPr>
          <p:cNvPr id="1028" name="Picture 4" descr="C:\Users\1\Desktop\IMG_20230510_16463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929066"/>
            <a:ext cx="3500462" cy="2625346"/>
          </a:xfrm>
          <a:prstGeom prst="rect">
            <a:avLst/>
          </a:prstGeom>
          <a:noFill/>
        </p:spPr>
      </p:pic>
      <p:pic>
        <p:nvPicPr>
          <p:cNvPr id="1029" name="Picture 5" descr="C:\Users\1\Desktop\IMG_20230510_16532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1285860"/>
            <a:ext cx="3427418" cy="2570564"/>
          </a:xfrm>
          <a:prstGeom prst="rect">
            <a:avLst/>
          </a:prstGeom>
          <a:noFill/>
        </p:spPr>
      </p:pic>
      <p:pic>
        <p:nvPicPr>
          <p:cNvPr id="1030" name="Picture 6" descr="C:\Users\1\Desktop\IMG_20230510_16553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7686" y="1285860"/>
            <a:ext cx="3714776" cy="24646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sd.multiurok.ru/html/2019/02/10/s_5c5f3fac9af24/1082131_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" y="0"/>
            <a:ext cx="914217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57356" y="785794"/>
            <a:ext cx="52864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Игры на развитие логического мышления</a:t>
            </a:r>
          </a:p>
        </p:txBody>
      </p:sp>
      <p:pic>
        <p:nvPicPr>
          <p:cNvPr id="2050" name="Picture 2" descr="C:\Users\1\Desktop\IMG_20230504_1545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643050"/>
            <a:ext cx="3167086" cy="2375315"/>
          </a:xfrm>
          <a:prstGeom prst="rect">
            <a:avLst/>
          </a:prstGeom>
          <a:noFill/>
        </p:spPr>
      </p:pic>
      <p:pic>
        <p:nvPicPr>
          <p:cNvPr id="2051" name="Picture 3" descr="C:\Users\1\Desktop\IMG_20230504_15464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1643050"/>
            <a:ext cx="3214710" cy="2411033"/>
          </a:xfrm>
          <a:prstGeom prst="rect">
            <a:avLst/>
          </a:prstGeom>
          <a:noFill/>
        </p:spPr>
      </p:pic>
      <p:pic>
        <p:nvPicPr>
          <p:cNvPr id="2053" name="Picture 5" descr="C:\Users\1\Desktop\IMG_20230504_15454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488" y="4143380"/>
            <a:ext cx="3265516" cy="24491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sd.multiurok.ru/html/2019/02/10/s_5c5f3fac9af24/1082131_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" y="0"/>
            <a:ext cx="914217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1\Desktop\IMG_20230504_1546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285" y="785794"/>
            <a:ext cx="3619525" cy="2714644"/>
          </a:xfrm>
          <a:prstGeom prst="rect">
            <a:avLst/>
          </a:prstGeom>
          <a:noFill/>
        </p:spPr>
      </p:pic>
      <p:pic>
        <p:nvPicPr>
          <p:cNvPr id="3075" name="Picture 3" descr="C:\Users\1\Desktop\IMG_20230504_15461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714356"/>
            <a:ext cx="3643338" cy="2732504"/>
          </a:xfrm>
          <a:prstGeom prst="rect">
            <a:avLst/>
          </a:prstGeom>
          <a:noFill/>
        </p:spPr>
      </p:pic>
      <p:pic>
        <p:nvPicPr>
          <p:cNvPr id="5" name="Picture 4" descr="C:\Users\1\Desktop\IMG_20230504_1547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43174" y="3714752"/>
            <a:ext cx="3643338" cy="2732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sd.multiurok.ru/html/2019/02/10/s_5c5f3fac9af24/1082131_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" y="0"/>
            <a:ext cx="914217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1571604" y="571480"/>
            <a:ext cx="621510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течении года также велась работа с педагогами :</a:t>
            </a:r>
            <a:endParaRPr kumimoji="0" lang="ru-RU" sz="20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Проведение 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Квест-игры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для педагогов: «Путешествие с колобком»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Проведение семинара-практикума для педагогов: «Логик математические игры в развивающей среде ДОУ»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Консультация на тему: «Дидактические игры для обучения математике дошкольников» ; «Формирование математических способностей у дошкольников».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Отчет-презентация: Формирование элементарных математических представлений  по средством дидактических игр»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sd.multiurok.ru/html/2019/02/10/s_5c5f3fac9af24/1082131_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" y="0"/>
            <a:ext cx="914217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8223" y="548680"/>
            <a:ext cx="80562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однократно принимала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участие 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Международных и Всероссийских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конкурсах, размещала публикации 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 теме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самообразования.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1\Desktop\diplom_463927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357298"/>
            <a:ext cx="3571901" cy="5048637"/>
          </a:xfrm>
          <a:prstGeom prst="rect">
            <a:avLst/>
          </a:prstGeom>
          <a:noFill/>
        </p:spPr>
      </p:pic>
      <p:pic>
        <p:nvPicPr>
          <p:cNvPr id="2051" name="Picture 3" descr="C:\Users\1\Desktop\diplom_472575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357298"/>
            <a:ext cx="3521947" cy="49780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2569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sd.multiurok.ru/html/2019/02/10/s_5c5f3fac9af24/1082131_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17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1\Desktop\diplom_516330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571480"/>
            <a:ext cx="4025253" cy="5689419"/>
          </a:xfrm>
          <a:prstGeom prst="rect">
            <a:avLst/>
          </a:prstGeom>
          <a:noFill/>
        </p:spPr>
      </p:pic>
      <p:pic>
        <p:nvPicPr>
          <p:cNvPr id="3076" name="Picture 4" descr="C:\Users\1\Desktop\diplom_525208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714356"/>
            <a:ext cx="3943120" cy="55733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8507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sd.multiurok.ru/html/2019/02/10/s_5c5f3fac9af24/1082131_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914217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620688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Подобраны  картотека математических физкультминуток; пальчиковые игры ;сделаны дидактические игры, и т.д.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4398" y="2273728"/>
            <a:ext cx="3231705" cy="210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958" y="1709461"/>
            <a:ext cx="3460306" cy="1791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149080"/>
            <a:ext cx="3320210" cy="1759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96764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sd.multiurok.ru/html/2019/02/10/s_5c5f3fac9af24/1082131_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17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764704"/>
            <a:ext cx="784887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>
                <a:solidFill>
                  <a:srgbClr val="000000"/>
                </a:solidFill>
                <a:latin typeface="Times New Roman"/>
              </a:rPr>
              <a:t> </a:t>
            </a:r>
            <a:r>
              <a:rPr lang="ru-RU" sz="2000" dirty="0" smtClean="0"/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  заключении хочу сказать, что с помощью развивающего обучения дети войдут в мир математики через увлекательные игры, и обучение не покажется им трудным и скучным. Дидактическая игра — явление сложное, но в ней отчетливо обнаруживается структура, т. е. основные элементы, характеризующие игру как форму обучения и игровую деятельность одновременно. Педагогическая эффективность обучения в значительной степени определятся соответствием содержания и методов в обучении возрастным особенностям детей, когда ребенок усваивает материал специфический для данного возраста в наглядно-действенной форме, с опорой на непосредственные практические или игровые действия. Поэтому дидактическая игра является непременным средством формирования элементарных математических представлений детей дошкольного возраста.</a:t>
            </a:r>
          </a:p>
          <a:p>
            <a:pPr fontAlgn="base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fontAlgn="base"/>
            <a:r>
              <a:rPr lang="ru-RU" sz="2000" dirty="0" smtClean="0"/>
              <a:t> </a:t>
            </a:r>
          </a:p>
          <a:p>
            <a:endParaRPr lang="ru-RU" sz="2000" b="0" i="0" dirty="0">
              <a:solidFill>
                <a:srgbClr val="000000"/>
              </a:solidFill>
              <a:effectLst/>
              <a:latin typeface="Times New Roman"/>
            </a:endParaRPr>
          </a:p>
        </p:txBody>
      </p:sp>
      <p:pic>
        <p:nvPicPr>
          <p:cNvPr id="6146" name="Picture 2" descr="https://avatars.mds.yandex.net/get-pdb/2449556/0ddfab07-3144-4004-a967-0a2fa4270073/s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933056"/>
            <a:ext cx="3240360" cy="23762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34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naurok.com.ua/uploads/files/41014/86420/92193_html/images/86420.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7" y="-5748"/>
            <a:ext cx="9124663" cy="68637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55776" y="2060848"/>
            <a:ext cx="3816424" cy="52322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825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sd.multiurok.ru/html/2019/02/10/s_5c5f3fac9af24/1082131_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" y="0"/>
            <a:ext cx="914217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620688"/>
            <a:ext cx="7920880" cy="431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Современные родители стремятся, как можно раньше обучить своих детей всем наукам, тем самым лишая ребят радости познания, постепенного  неторопливого открытия нового. Конечно, родители действуют из благих побуждений, но они забывают о том, что важно не количество знаний, а их качество, глубина и при этом сохранение интереса у детей к обучению. Поэтому считаю, что следует вести разъяснительную работу с родителями, показывать обширность, разнообразие приёмов и форм обучения детей математике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  <a:p>
            <a:pPr lvl="0">
              <a:lnSpc>
                <a:spcPct val="115000"/>
              </a:lnSpc>
            </a:pPr>
            <a:endParaRPr lang="ru-RU" sz="2000" b="1" dirty="0" smtClean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Цель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: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Повышение своего теоретического уровня, профессионального</a:t>
            </a:r>
            <a:endParaRPr lang="ru-RU" sz="2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мастерства и компетентности по данной теме. Овладение способами</a:t>
            </a:r>
            <a:endParaRPr lang="ru-RU" sz="2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проектирования </a:t>
            </a:r>
            <a:r>
              <a:rPr lang="ru-RU" sz="2000" dirty="0" err="1">
                <a:latin typeface="Times New Roman"/>
                <a:ea typeface="Calibri"/>
                <a:cs typeface="Times New Roman"/>
              </a:rPr>
              <a:t>воспитательно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-образовательного процесса.</a:t>
            </a:r>
            <a:endParaRPr lang="ru-RU" sz="2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142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sd.multiurok.ru/html/2019/02/10/s_5c5f3fac9af24/1082131_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" y="0"/>
            <a:ext cx="914217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1000100" y="642919"/>
            <a:ext cx="7500990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достижения поставленной цели я обозначила следующие задачи: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разработать перспективный план работы с детьми;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разработать  проект  «Весёлая   математика»;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разработать кружок « Юный математик»;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оформить в группе центр занимательной математики;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целенаправленное формирование у детей интереса к элементарной математической деятельности.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качеств и свойств личности ребенка, необходимых для успешного овладения математикой в дальнейшем: целенаправленность и целесообразность поисковых действий, стремление к достижению положительного результата, настойчивость и находчивость, самостоятельность;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воспитание у детей потребности занимать свое свободное время не только интересными, но и требующими умственного напряжения, интеллектуального усилия играми;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стремления достичь того, чтобы занимательный математический материал в дошкольные и последующие годы – стал средством не только организации полезного досуга, но и становления творчества, совершенствования своего профессионального мастерства.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755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sd.multiurok.ru/html/2019/02/10/s_5c5f3fac9af24/1082131_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" y="0"/>
            <a:ext cx="914217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avatars.mds.yandex.net/get-pdb/1927573/90d7addb-532a-4220-a7c6-8d5dd7d2f7d4/s1200?webp=fal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149080"/>
            <a:ext cx="4069363" cy="21330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785786" y="714356"/>
            <a:ext cx="7429552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sng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Осуществляю свою работу по данной теме в тесном контакте с родителями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Оформление папки-передвижки для родителей. «Роль развивающих игр в воспитании детей дошкольного возраста»;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«Занимательная математика дома в повседневной жизни»;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 По дороге к математике»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Рекомендации: «Формируем пространственные представления», «Как научить детей определять свойства предметов».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Проведение консультации для родителей на тему «Роль дидактических игр в воспитании детей дошкольного возраста».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«Развитие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мелкой моторики дошкольников».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«Воспитание ребенка в игре»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Привлечение родителей к изготовлению пособий и игр по математики для кружка «Юный математик»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Оформление выставки: «Математические игры и упражнения для дошкольника». 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 Мы любим цифры».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Приобщать родителей играть с детьми в математические игры в  домашних условиях.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Проведение индивидуальных консультаций и бесед.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974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sd.multiurok.ru/html/2019/02/10/s_5c5f3fac9af24/1082131_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" y="0"/>
            <a:ext cx="914217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.pinimg.com/originals/16/66/8e/16668ee791541c1ffd2971904b3e8ae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284984"/>
            <a:ext cx="2808312" cy="29523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3" name="Picture 1" descr="C:\Users\1\Desktop\a418e65a5efab7ee8eb9a454fb811d2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85728"/>
            <a:ext cx="2320524" cy="3357586"/>
          </a:xfrm>
          <a:prstGeom prst="rect">
            <a:avLst/>
          </a:prstGeom>
          <a:noFill/>
        </p:spPr>
      </p:pic>
      <p:pic>
        <p:nvPicPr>
          <p:cNvPr id="18434" name="Picture 2" descr="C:\Users\1\Desktop\средняя, ранний , подготовительная, старшая\средняя группа\отчёт кружка юный математик\ocr (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14546" y="1142984"/>
            <a:ext cx="2265017" cy="3234836"/>
          </a:xfrm>
          <a:prstGeom prst="rect">
            <a:avLst/>
          </a:prstGeom>
          <a:noFill/>
        </p:spPr>
      </p:pic>
      <p:pic>
        <p:nvPicPr>
          <p:cNvPr id="18435" name="Picture 3" descr="C:\Users\1\Desktop\0e7a63460a85c951820993a7bb0ca01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4810" y="1714488"/>
            <a:ext cx="2272398" cy="3214710"/>
          </a:xfrm>
          <a:prstGeom prst="rect">
            <a:avLst/>
          </a:prstGeom>
          <a:noFill/>
        </p:spPr>
      </p:pic>
      <p:pic>
        <p:nvPicPr>
          <p:cNvPr id="18436" name="Picture 4" descr="C:\Users\1\Desktop\hello_html_1266cb4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00826" y="2500306"/>
            <a:ext cx="2417484" cy="342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2750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sd.multiurok.ru/html/2019/02/10/s_5c5f3fac9af24/1082131_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" y="0"/>
            <a:ext cx="914217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5984" y="642918"/>
            <a:ext cx="41434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 Мы любим цифры».</a:t>
            </a:r>
            <a:endParaRPr lang="ru-RU" sz="2000" dirty="0"/>
          </a:p>
        </p:txBody>
      </p:sp>
      <p:pic>
        <p:nvPicPr>
          <p:cNvPr id="17409" name="Picture 1" descr="C:\Users\1\Desktop\IMG-cfbf22860a7a240b42c870ca585d1fba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3643314"/>
            <a:ext cx="1857388" cy="2645371"/>
          </a:xfrm>
          <a:prstGeom prst="rect">
            <a:avLst/>
          </a:prstGeom>
          <a:noFill/>
        </p:spPr>
      </p:pic>
      <p:pic>
        <p:nvPicPr>
          <p:cNvPr id="7" name="Рисунок 6" descr="C:\Users\1\Desktop\IMG-cbfb67ed5dbaf91486be7e34644d3abd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78" y="1071546"/>
            <a:ext cx="1691773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1\Desktop\IMG-979cd255b62be17b7c5df74f206869ab-V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1000108"/>
            <a:ext cx="200026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 descr="C:\Users\1\Desktop\средняя, ранний , подготовительная, старшая\средняя группа\отчёт по самообразо\IMG-644deab293a30ff24327c016fe3953af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785794"/>
            <a:ext cx="2357454" cy="2896301"/>
          </a:xfrm>
          <a:prstGeom prst="rect">
            <a:avLst/>
          </a:prstGeom>
          <a:noFill/>
        </p:spPr>
      </p:pic>
      <p:pic>
        <p:nvPicPr>
          <p:cNvPr id="17412" name="Picture 4" descr="C:\Users\1\Desktop\IMG-63731ca8f11f516daa3c27d7e9b1458d-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8" y="3588010"/>
            <a:ext cx="2143140" cy="29727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8193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sd.multiurok.ru/html/2019/02/10/s_5c5f3fac9af24/1082131_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" y="0"/>
            <a:ext cx="914217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thumbs.dreamstime.com/b/%D0%B6%D0%B8%D0%B7%D0%BD%D0%B5%D1%80%D0%B0-%D0%BE%D1%81%D1%82%D0%BD%D1%8B%D0%B9-%D1%81%D1%8B%D1%87-%D1%88%D0%BA%D0%BE-%D1%8B-946884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702" y="4071942"/>
            <a:ext cx="2247494" cy="23076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1\Desktop\IMG-33cdcbaabe5a1ea0553f1d9de43c4964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714356"/>
            <a:ext cx="300039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1\Desktop\IMG-81d60476111044b2517364093645aa37-V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642918"/>
            <a:ext cx="271464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1\Desktop\IMG-161d3f5758e2d2a179c06868413c2dcf-V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3571876"/>
            <a:ext cx="3214710" cy="2482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15571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1109</TotalTime>
  <Words>697</Words>
  <Application>Microsoft Office PowerPoint</Application>
  <PresentationFormat>Экран (4:3)</PresentationFormat>
  <Paragraphs>95</Paragraphs>
  <Slides>38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1</cp:lastModifiedBy>
  <cp:revision>80</cp:revision>
  <dcterms:created xsi:type="dcterms:W3CDTF">2020-04-12T13:40:57Z</dcterms:created>
  <dcterms:modified xsi:type="dcterms:W3CDTF">2023-05-11T17:38:31Z</dcterms:modified>
</cp:coreProperties>
</file>