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3" r:id="rId3"/>
    <p:sldId id="284" r:id="rId4"/>
    <p:sldId id="267" r:id="rId5"/>
    <p:sldId id="264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293" r:id="rId18"/>
    <p:sldId id="283" r:id="rId19"/>
    <p:sldId id="291" r:id="rId20"/>
    <p:sldId id="268" r:id="rId21"/>
    <p:sldId id="261" r:id="rId22"/>
    <p:sldId id="269" r:id="rId23"/>
    <p:sldId id="265" r:id="rId24"/>
    <p:sldId id="266" r:id="rId25"/>
    <p:sldId id="258" r:id="rId26"/>
    <p:sldId id="292" r:id="rId27"/>
    <p:sldId id="262" r:id="rId28"/>
    <p:sldId id="259" r:id="rId29"/>
    <p:sldId id="278" r:id="rId30"/>
    <p:sldId id="282" r:id="rId31"/>
    <p:sldId id="287" r:id="rId32"/>
    <p:sldId id="280" r:id="rId33"/>
    <p:sldId id="286" r:id="rId34"/>
    <p:sldId id="285" r:id="rId35"/>
    <p:sldId id="276" r:id="rId36"/>
    <p:sldId id="272" r:id="rId37"/>
    <p:sldId id="273" r:id="rId38"/>
    <p:sldId id="274" r:id="rId39"/>
    <p:sldId id="275" r:id="rId40"/>
    <p:sldId id="277" r:id="rId41"/>
    <p:sldId id="289" r:id="rId42"/>
    <p:sldId id="290" r:id="rId43"/>
    <p:sldId id="305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0000"/>
    <a:srgbClr val="6699FF"/>
    <a:srgbClr val="00FF00"/>
    <a:srgbClr val="FF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1" autoAdjust="0"/>
    <p:restoredTop sz="91744" autoAdjust="0"/>
  </p:normalViewPr>
  <p:slideViewPr>
    <p:cSldViewPr>
      <p:cViewPr varScale="1">
        <p:scale>
          <a:sx n="106" d="100"/>
          <a:sy n="106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A2FBC0F-E948-4E01-BC77-CA8783DFA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28C0BA-EEEC-4764-AFFD-FDB777533EC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81101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38018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27352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92454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0345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FBC0F-E948-4E01-BC77-CA8783DFA531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FA36D-A06B-4711-BCC5-479AAC3627F8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D0478-B121-4268-BAE9-90E44FFFA688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DD558-46DC-46EC-8240-54320CF05D46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49855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15784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4922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90385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8143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8153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61413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952D3-D1AB-4D28-8175-F2FCF68C1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D46E3-3FC4-4996-8D50-A55138D69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FED2A-6604-4505-84DE-53D62C942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544A0-840F-46CF-B266-B23A5C6F1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492E6-81BB-4650-B231-FED046DED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B9CE6-7D45-423D-83A4-200E4C8B3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89937-1E8A-4E06-866E-F6E5AE32C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6CAA-8BF2-4DF5-BB85-4A2EAE810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01825-D4AA-4F76-B62A-755A876C8F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7E3E-F2A7-4FF0-AB17-1897782A7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25737-658B-4EF3-9BAB-F29A31A6A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5E9EFF">
                <a:alpha val="68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93CB6C8-0BCF-4B97-B88E-C932DEA4A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ейза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289899" y="2132856"/>
            <a:ext cx="849694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«Наша </a:t>
            </a:r>
            <a:r>
              <a:rPr lang="ru-RU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Родина </a:t>
            </a:r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– </a:t>
            </a:r>
          </a:p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Россия»</a:t>
            </a:r>
            <a:endParaRPr lang="ru-RU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4565360"/>
            <a:ext cx="357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Выполнила воспитатель:</a:t>
            </a:r>
          </a:p>
          <a:p>
            <a:r>
              <a:rPr lang="ru-RU" dirty="0" smtClean="0"/>
              <a:t>Корчагина С. Н.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52635"/>
            <a:ext cx="7772400" cy="1470025"/>
          </a:xfrm>
        </p:spPr>
        <p:txBody>
          <a:bodyPr/>
          <a:lstStyle/>
          <a:p>
            <a:r>
              <a:rPr lang="ru-RU" dirty="0" smtClean="0"/>
              <a:t>Отчет по проекту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8984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04664"/>
            <a:ext cx="7992888" cy="6102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проекта через различные виды деятельности.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деятельность, беседы с показом слайдовых презентаций или иллюстраций: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«Наша страна Россия»;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«Москва-столица нашей Родины»;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«История Московского Кремля»;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«Народы России» 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«День народного Единства»;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«Климатические зоны России»;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«Природа России»;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«Голубые реки России»;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«Государственные символы России: герб, флаг, гимн»;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«День Победы»;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«Наша армия»;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«Ташла - моя малая Родина»;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«Растительный и животный мир средней полосы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Росии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«Животный мир средней полосы России»;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«Белая береза – символ России».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7446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8984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620688"/>
            <a:ext cx="57606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Дидактические игры: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«Найди флаг России»,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"Узнай наш герб",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«Найди среди гербов разных стран, герб России»,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«Чей костюм»,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«Мир профессии»,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С какого дерева листок",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"Когда это бывает".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Речевое развитие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 рассказыванию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«Главный город нашей страны»;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«Города России»;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«Какие народы живут в России»;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«Богатства России»;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«Богатыри земли русской»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«Русские народные промыслы»;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«Моя малая Родина»;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9799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233488"/>
            <a:ext cx="820891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Чтение рассказов, сказок, стихов: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«Что я видел» </a:t>
            </a:r>
            <a:r>
              <a:rPr lang="ru-RU" sz="1600" dirty="0" err="1"/>
              <a:t>Б.Житков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ru-RU" sz="1600" dirty="0"/>
              <a:t>"</a:t>
            </a:r>
            <a:r>
              <a:rPr lang="ru-RU" sz="1600" dirty="0" err="1"/>
              <a:t>Родина"Александрова</a:t>
            </a:r>
            <a:r>
              <a:rPr lang="ru-RU" sz="1600" dirty="0"/>
              <a:t>; </a:t>
            </a:r>
            <a:br>
              <a:rPr lang="ru-RU" sz="1600" dirty="0"/>
            </a:br>
            <a:r>
              <a:rPr lang="ru-RU" sz="1600" dirty="0"/>
              <a:t>«История России в рассказах для детей» (отдельные главы) А. </a:t>
            </a:r>
            <a:r>
              <a:rPr lang="ru-RU" sz="1600" dirty="0" err="1"/>
              <a:t>Ишимова</a:t>
            </a:r>
            <a:r>
              <a:rPr lang="ru-RU" sz="1600" dirty="0"/>
              <a:t>; </a:t>
            </a:r>
            <a:br>
              <a:rPr lang="ru-RU" sz="1600" dirty="0"/>
            </a:br>
            <a:r>
              <a:rPr lang="ru-RU" sz="1600" dirty="0"/>
              <a:t>«</a:t>
            </a:r>
            <a:r>
              <a:rPr lang="ru-RU" sz="1600" dirty="0" err="1"/>
              <a:t>Ёлка»В</a:t>
            </a:r>
            <a:r>
              <a:rPr lang="ru-RU" sz="1600" dirty="0"/>
              <a:t>. </a:t>
            </a:r>
            <a:r>
              <a:rPr lang="ru-RU" sz="1600" dirty="0" err="1"/>
              <a:t>Сутеев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ru-RU" sz="1600" dirty="0"/>
              <a:t>«Две березы» </a:t>
            </a:r>
            <a:r>
              <a:rPr lang="ru-RU" sz="1600" dirty="0" err="1"/>
              <a:t>Т.А.Шорыгина</a:t>
            </a:r>
            <a:r>
              <a:rPr lang="ru-RU" sz="1600" dirty="0"/>
              <a:t>; </a:t>
            </a:r>
            <a:br>
              <a:rPr lang="ru-RU" sz="1600" dirty="0"/>
            </a:br>
            <a:r>
              <a:rPr lang="ru-RU" sz="1600" dirty="0"/>
              <a:t>«Прогулка» С. Михалков;</a:t>
            </a:r>
            <a:br>
              <a:rPr lang="ru-RU" sz="1600" dirty="0"/>
            </a:br>
            <a:r>
              <a:rPr lang="ru-RU" sz="1600" dirty="0"/>
              <a:t>«Конек </a:t>
            </a:r>
            <a:r>
              <a:rPr lang="ru-RU" sz="1600" dirty="0" err="1"/>
              <a:t>горбунек</a:t>
            </a:r>
            <a:r>
              <a:rPr lang="ru-RU" sz="1600" dirty="0"/>
              <a:t>» </a:t>
            </a:r>
            <a:r>
              <a:rPr lang="ru-RU" sz="1600" dirty="0" err="1"/>
              <a:t>Ершлов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ru-RU" sz="1600" dirty="0"/>
              <a:t>«Как аукнется, так и откликнется» </a:t>
            </a:r>
            <a:r>
              <a:rPr lang="ru-RU" sz="1600" dirty="0" err="1"/>
              <a:t>р.н.с</a:t>
            </a:r>
            <a:r>
              <a:rPr lang="ru-RU" sz="1600" dirty="0"/>
              <a:t>.;</a:t>
            </a:r>
            <a:br>
              <a:rPr lang="ru-RU" sz="1600" dirty="0"/>
            </a:br>
            <a:r>
              <a:rPr lang="ru-RU" sz="1600" dirty="0"/>
              <a:t>«Заяц- </a:t>
            </a:r>
            <a:r>
              <a:rPr lang="ru-RU" sz="1600" dirty="0" err="1"/>
              <a:t>хваста</a:t>
            </a:r>
            <a:r>
              <a:rPr lang="ru-RU" sz="1600" dirty="0"/>
              <a:t>» </a:t>
            </a:r>
            <a:r>
              <a:rPr lang="ru-RU" sz="1600" dirty="0" err="1"/>
              <a:t>р.н.с</a:t>
            </a:r>
            <a:r>
              <a:rPr lang="ru-RU" sz="1600" dirty="0"/>
              <a:t>.; </a:t>
            </a:r>
            <a:br>
              <a:rPr lang="ru-RU" sz="1600" dirty="0"/>
            </a:br>
            <a:r>
              <a:rPr lang="ru-RU" sz="1600" dirty="0"/>
              <a:t>«Царевна – лягушка» </a:t>
            </a:r>
            <a:r>
              <a:rPr lang="ru-RU" sz="1600" dirty="0" err="1"/>
              <a:t>р.н.с</a:t>
            </a:r>
            <a:r>
              <a:rPr lang="ru-RU" sz="1600" dirty="0"/>
              <a:t>.;</a:t>
            </a:r>
            <a:br>
              <a:rPr lang="ru-RU" sz="1600" dirty="0"/>
            </a:br>
            <a:r>
              <a:rPr lang="ru-RU" sz="1600" dirty="0"/>
              <a:t>«Лисичка сестричка и серый волк» </a:t>
            </a:r>
            <a:r>
              <a:rPr lang="ru-RU" sz="1600" dirty="0" err="1"/>
              <a:t>р.н.с</a:t>
            </a:r>
            <a:r>
              <a:rPr lang="ru-RU" sz="1600" dirty="0"/>
              <a:t>.;</a:t>
            </a:r>
            <a:br>
              <a:rPr lang="ru-RU" sz="1600" dirty="0"/>
            </a:br>
            <a:r>
              <a:rPr lang="ru-RU" sz="1600" dirty="0"/>
              <a:t>«</a:t>
            </a:r>
            <a:r>
              <a:rPr lang="ru-RU" sz="1600" dirty="0" err="1"/>
              <a:t>Снегурушка</a:t>
            </a:r>
            <a:r>
              <a:rPr lang="ru-RU" sz="1600" dirty="0"/>
              <a:t> и лиса» </a:t>
            </a:r>
            <a:r>
              <a:rPr lang="ru-RU" sz="1600" dirty="0" err="1"/>
              <a:t>р.н.с</a:t>
            </a:r>
            <a:r>
              <a:rPr lang="ru-RU" sz="1600" dirty="0"/>
              <a:t>.;</a:t>
            </a:r>
            <a:br>
              <a:rPr lang="ru-RU" sz="1600" dirty="0"/>
            </a:br>
            <a:r>
              <a:rPr lang="ru-RU" sz="1600" dirty="0"/>
              <a:t>«Сивка – бурка» </a:t>
            </a:r>
            <a:r>
              <a:rPr lang="ru-RU" sz="1600" dirty="0" err="1"/>
              <a:t>р.н.с</a:t>
            </a:r>
            <a:r>
              <a:rPr lang="ru-RU" sz="1600" dirty="0"/>
              <a:t>.;</a:t>
            </a:r>
            <a:br>
              <a:rPr lang="ru-RU" sz="1600" dirty="0"/>
            </a:br>
            <a:r>
              <a:rPr lang="ru-RU" sz="1600" dirty="0"/>
              <a:t>«</a:t>
            </a:r>
            <a:r>
              <a:rPr lang="ru-RU" sz="1600" dirty="0" err="1"/>
              <a:t>Хаврошечка</a:t>
            </a:r>
            <a:r>
              <a:rPr lang="ru-RU" sz="1600" dirty="0"/>
              <a:t>» </a:t>
            </a:r>
            <a:r>
              <a:rPr lang="ru-RU" sz="1600" dirty="0" err="1"/>
              <a:t>р.н.с</a:t>
            </a:r>
            <a:r>
              <a:rPr lang="ru-RU" sz="1600" dirty="0"/>
              <a:t>.;</a:t>
            </a:r>
            <a:br>
              <a:rPr lang="ru-RU" sz="1600" dirty="0"/>
            </a:br>
            <a:r>
              <a:rPr lang="ru-RU" sz="1600" dirty="0"/>
              <a:t>«Колосок» </a:t>
            </a:r>
            <a:r>
              <a:rPr lang="ru-RU" sz="1600" dirty="0" err="1"/>
              <a:t>р.н.с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i="1" dirty="0"/>
              <a:t>Заучивание стихов: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«Кремлевские звезды» </a:t>
            </a:r>
            <a:r>
              <a:rPr lang="ru-RU" sz="1600" dirty="0" err="1"/>
              <a:t>С.Михалков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ru-RU" sz="1600" dirty="0"/>
              <a:t>«Лучше нет родного </a:t>
            </a:r>
            <a:r>
              <a:rPr lang="ru-RU" sz="1600" dirty="0" err="1"/>
              <a:t>края»П</a:t>
            </a:r>
            <a:r>
              <a:rPr lang="ru-RU" sz="1600" dirty="0"/>
              <a:t>. Воронько;</a:t>
            </a:r>
            <a:br>
              <a:rPr lang="ru-RU" sz="1600" dirty="0"/>
            </a:br>
            <a:r>
              <a:rPr lang="ru-RU" sz="1600" dirty="0"/>
              <a:t>«Родная земля» </a:t>
            </a:r>
            <a:r>
              <a:rPr lang="ru-RU" sz="1600" dirty="0" err="1"/>
              <a:t>Г.Ладоньщиков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ru-RU" sz="1600" dirty="0"/>
              <a:t>«Родина» </a:t>
            </a:r>
            <a:r>
              <a:rPr lang="ru-RU" sz="1600" dirty="0" err="1"/>
              <a:t>В.Семерин</a:t>
            </a:r>
            <a:r>
              <a:rPr lang="ru-RU" sz="1600" dirty="0"/>
              <a:t>;</a:t>
            </a:r>
            <a:br>
              <a:rPr lang="ru-RU" sz="1600" dirty="0"/>
            </a:br>
            <a:r>
              <a:rPr lang="ru-RU" sz="1600" dirty="0"/>
              <a:t>«Родная земля» </a:t>
            </a:r>
            <a:r>
              <a:rPr lang="ru-RU" sz="1600" dirty="0" err="1"/>
              <a:t>П.Синявский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i="1" dirty="0"/>
              <a:t>Заучивание пословиц, поговорок, небылиц.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612845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7112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260648"/>
            <a:ext cx="820891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Художественно-эстетическое развитие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Рисование: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Спасская башня Кремля";</a:t>
            </a:r>
            <a:br>
              <a:rPr lang="ru-RU" dirty="0"/>
            </a:br>
            <a:r>
              <a:rPr lang="ru-RU" dirty="0"/>
              <a:t>«Флаг России»;</a:t>
            </a:r>
            <a:br>
              <a:rPr lang="ru-RU" dirty="0"/>
            </a:br>
            <a:r>
              <a:rPr lang="ru-RU" dirty="0"/>
              <a:t>«Белоствольная береза»; </a:t>
            </a:r>
            <a:br>
              <a:rPr lang="ru-RU" dirty="0"/>
            </a:br>
            <a:r>
              <a:rPr lang="ru-RU" dirty="0"/>
              <a:t>«Городецкая роспись»;</a:t>
            </a:r>
            <a:br>
              <a:rPr lang="ru-RU" dirty="0"/>
            </a:br>
            <a:r>
              <a:rPr lang="ru-RU" dirty="0"/>
              <a:t>«Дымково. Нарядная барышня»;</a:t>
            </a:r>
            <a:br>
              <a:rPr lang="ru-RU" dirty="0"/>
            </a:br>
            <a:r>
              <a:rPr lang="ru-RU" dirty="0"/>
              <a:t>«Русский национальный костюм»;</a:t>
            </a:r>
            <a:br>
              <a:rPr lang="ru-RU" dirty="0"/>
            </a:br>
            <a:r>
              <a:rPr lang="ru-RU" dirty="0"/>
              <a:t>«Наша нарядная елка».</a:t>
            </a:r>
            <a:br>
              <a:rPr lang="ru-RU" dirty="0"/>
            </a:br>
            <a:r>
              <a:rPr lang="ru-RU" dirty="0"/>
              <a:t>«Ветка рябины»;</a:t>
            </a:r>
            <a:br>
              <a:rPr lang="ru-RU" dirty="0"/>
            </a:br>
            <a:r>
              <a:rPr lang="ru-RU" dirty="0"/>
              <a:t>«Портреты членов семьи»;</a:t>
            </a:r>
            <a:br>
              <a:rPr lang="ru-RU" dirty="0"/>
            </a:br>
            <a:r>
              <a:rPr lang="ru-RU" dirty="0"/>
              <a:t>«Гжель»;</a:t>
            </a:r>
            <a:br>
              <a:rPr lang="ru-RU" dirty="0"/>
            </a:br>
            <a:r>
              <a:rPr lang="ru-RU" dirty="0"/>
              <a:t>«Кукла в национальном костюме»;</a:t>
            </a:r>
            <a:br>
              <a:rPr lang="ru-RU" dirty="0"/>
            </a:br>
            <a:r>
              <a:rPr lang="ru-RU" dirty="0"/>
              <a:t>«Хохлома»;</a:t>
            </a:r>
            <a:br>
              <a:rPr lang="ru-RU" dirty="0"/>
            </a:br>
            <a:r>
              <a:rPr lang="ru-RU" dirty="0"/>
              <a:t>«Мой дом»;</a:t>
            </a:r>
            <a:br>
              <a:rPr lang="ru-RU" dirty="0"/>
            </a:br>
            <a:r>
              <a:rPr lang="ru-RU" dirty="0"/>
              <a:t>«Салют Победы</a:t>
            </a:r>
            <a:r>
              <a:rPr lang="ru-RU" dirty="0" smtClean="0"/>
              <a:t>».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Лепка: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«Дары русского леса. Корзина с грибами ягодами»;</a:t>
            </a:r>
            <a:br>
              <a:rPr lang="ru-RU" dirty="0"/>
            </a:br>
            <a:r>
              <a:rPr lang="ru-RU" dirty="0"/>
              <a:t>«Сказочный образ Снегурочки»;</a:t>
            </a:r>
            <a:br>
              <a:rPr lang="ru-RU" dirty="0"/>
            </a:br>
            <a:r>
              <a:rPr lang="ru-RU" dirty="0"/>
              <a:t>«Животные России»;</a:t>
            </a:r>
            <a:br>
              <a:rPr lang="ru-RU" dirty="0"/>
            </a:br>
            <a:r>
              <a:rPr lang="ru-RU" dirty="0"/>
              <a:t>«Пограничник с собакой» </a:t>
            </a:r>
            <a:br>
              <a:rPr lang="ru-RU" dirty="0"/>
            </a:br>
            <a:r>
              <a:rPr lang="ru-RU" dirty="0"/>
              <a:t>«Птицы»</a:t>
            </a:r>
            <a:br>
              <a:rPr lang="ru-RU" dirty="0"/>
            </a:b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612845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65554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260648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612845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44624"/>
            <a:ext cx="6552728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Аппликация и художественный труд.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Открытки для самых близких к праздникам.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«Чудесные превращения шишки»;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«Цветущий сад»;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Слушание песен и музыки: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«Во поле береза стояла»,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«Осенняя песня»,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«Урожайная»,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«Елочка красавица»,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"Зимушка прощальная".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«Гимн России»,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«Русская народная музыка».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Физическое развитие.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Русские народные подвижные игры: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«Гуси – лебеди»,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«Краски»,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«Пятнашки»,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 медведя во бору»,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«Палочка выручалочка»,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«День – ночь», и др.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1878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260648"/>
            <a:ext cx="820891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Социально коммуникативное развитие.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Виртуальные экскурсии: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Экскурсия по улицам родного города;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Экскурсия к памятникам боевой славы земляков;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Сюжетно -ролевые игры: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«Семья»;</a:t>
            </a:r>
            <a:br>
              <a:rPr lang="ru-RU" dirty="0"/>
            </a:br>
            <a:r>
              <a:rPr lang="ru-RU" dirty="0"/>
              <a:t>«Путешествие по стране на автобусе»;</a:t>
            </a:r>
            <a:br>
              <a:rPr lang="ru-RU" dirty="0"/>
            </a:br>
            <a:r>
              <a:rPr lang="ru-RU" dirty="0"/>
              <a:t>«Улицы города»;</a:t>
            </a:r>
            <a:br>
              <a:rPr lang="ru-RU" dirty="0"/>
            </a:br>
            <a:r>
              <a:rPr lang="ru-RU" dirty="0"/>
              <a:t>«Профессии» и др.</a:t>
            </a:r>
            <a:br>
              <a:rPr lang="ru-RU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Инсценировка русских народных сказок: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«Колобок»,</a:t>
            </a:r>
            <a:br>
              <a:rPr lang="ru-RU" dirty="0"/>
            </a:br>
            <a:r>
              <a:rPr lang="ru-RU" dirty="0"/>
              <a:t>«Три медведя»,</a:t>
            </a:r>
            <a:br>
              <a:rPr lang="ru-RU" dirty="0"/>
            </a:br>
            <a:r>
              <a:rPr lang="ru-RU" dirty="0"/>
              <a:t>«Гуси – лебеди»,</a:t>
            </a:r>
            <a:br>
              <a:rPr lang="ru-RU" dirty="0"/>
            </a:br>
            <a:r>
              <a:rPr lang="ru-RU" dirty="0"/>
              <a:t>«Теремок» и т.д.</a:t>
            </a:r>
            <a:br>
              <a:rPr lang="ru-RU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Участие в мероприятиях ДОУ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«Я - Патриот»;</a:t>
            </a:r>
            <a:br>
              <a:rPr lang="ru-RU" dirty="0"/>
            </a:br>
            <a:r>
              <a:rPr lang="ru-RU" dirty="0"/>
              <a:t>«День Победы</a:t>
            </a:r>
            <a:r>
              <a:rPr lang="ru-RU" dirty="0" smtClean="0"/>
              <a:t>»;</a:t>
            </a:r>
          </a:p>
          <a:p>
            <a:r>
              <a:rPr lang="ru-RU" dirty="0"/>
              <a:t>Конкурс творческих работ ко Дню Защитника Отечества.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612845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44624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1614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612845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44624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Наша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7863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55"/>
          <p:cNvSpPr>
            <a:spLocks noChangeArrowheads="1"/>
          </p:cNvSpPr>
          <p:nvPr/>
        </p:nvSpPr>
        <p:spPr bwMode="auto">
          <a:xfrm>
            <a:off x="179388" y="188913"/>
            <a:ext cx="87852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1.Течёт, течёт – не вытечет, бежит, бежит – не выбежит?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2. Про какое дерево говорят: «Мёрзнет, дрожит на ветру»? 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3. Живёт в лесу работник – лесной носатый плотник?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4. Вежливое слово? 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5. Место, где лежат карандаши, ручки, ластики?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6. Белые сапожки, зелёные </a:t>
            </a:r>
            <a:r>
              <a:rPr lang="ru-RU" sz="2000" b="1" dirty="0" smtClean="0">
                <a:solidFill>
                  <a:srgbClr val="0000FF"/>
                </a:solidFill>
              </a:rPr>
              <a:t>серёжки?</a:t>
            </a:r>
            <a:endParaRPr lang="ru-RU" sz="2000" b="1" dirty="0">
              <a:solidFill>
                <a:srgbClr val="0000FF"/>
              </a:solidFill>
            </a:endParaRPr>
          </a:p>
        </p:txBody>
      </p:sp>
      <p:grpSp>
        <p:nvGrpSpPr>
          <p:cNvPr id="5123" name="Group 55"/>
          <p:cNvGrpSpPr>
            <a:grpSpLocks/>
          </p:cNvGrpSpPr>
          <p:nvPr/>
        </p:nvGrpSpPr>
        <p:grpSpPr bwMode="auto">
          <a:xfrm>
            <a:off x="2287588" y="2287588"/>
            <a:ext cx="4375150" cy="2868612"/>
            <a:chOff x="2637" y="1669"/>
            <a:chExt cx="6890" cy="4519"/>
          </a:xfrm>
        </p:grpSpPr>
        <p:grpSp>
          <p:nvGrpSpPr>
            <p:cNvPr id="5136" name="Group 56"/>
            <p:cNvGrpSpPr>
              <a:grpSpLocks/>
            </p:cNvGrpSpPr>
            <p:nvPr/>
          </p:nvGrpSpPr>
          <p:grpSpPr bwMode="auto">
            <a:xfrm>
              <a:off x="2637" y="5435"/>
              <a:ext cx="1378" cy="753"/>
              <a:chOff x="5607" y="5542"/>
              <a:chExt cx="1378" cy="753"/>
            </a:xfrm>
          </p:grpSpPr>
          <p:sp>
            <p:nvSpPr>
              <p:cNvPr id="5185" name="Rectangle 57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6" name="Rectangle 58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37" name="Group 59"/>
            <p:cNvGrpSpPr>
              <a:grpSpLocks/>
            </p:cNvGrpSpPr>
            <p:nvPr/>
          </p:nvGrpSpPr>
          <p:grpSpPr bwMode="auto">
            <a:xfrm>
              <a:off x="6771" y="4682"/>
              <a:ext cx="1378" cy="753"/>
              <a:chOff x="5607" y="5542"/>
              <a:chExt cx="1378" cy="753"/>
            </a:xfrm>
          </p:grpSpPr>
          <p:sp>
            <p:nvSpPr>
              <p:cNvPr id="5183" name="Rectangle 60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4" name="Rectangle 61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38" name="Group 62"/>
            <p:cNvGrpSpPr>
              <a:grpSpLocks/>
            </p:cNvGrpSpPr>
            <p:nvPr/>
          </p:nvGrpSpPr>
          <p:grpSpPr bwMode="auto">
            <a:xfrm>
              <a:off x="4704" y="4682"/>
              <a:ext cx="1378" cy="753"/>
              <a:chOff x="5607" y="5542"/>
              <a:chExt cx="1378" cy="753"/>
            </a:xfrm>
          </p:grpSpPr>
          <p:sp>
            <p:nvSpPr>
              <p:cNvPr id="5181" name="Rectangle 63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2" name="Rectangle 64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39" name="Group 65"/>
            <p:cNvGrpSpPr>
              <a:grpSpLocks/>
            </p:cNvGrpSpPr>
            <p:nvPr/>
          </p:nvGrpSpPr>
          <p:grpSpPr bwMode="auto">
            <a:xfrm>
              <a:off x="6771" y="3929"/>
              <a:ext cx="1378" cy="753"/>
              <a:chOff x="5607" y="5542"/>
              <a:chExt cx="1378" cy="753"/>
            </a:xfrm>
          </p:grpSpPr>
          <p:sp>
            <p:nvSpPr>
              <p:cNvPr id="5179" name="Rectangle 66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0" name="Rectangle 67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40" name="Group 68"/>
            <p:cNvGrpSpPr>
              <a:grpSpLocks/>
            </p:cNvGrpSpPr>
            <p:nvPr/>
          </p:nvGrpSpPr>
          <p:grpSpPr bwMode="auto">
            <a:xfrm>
              <a:off x="6771" y="2422"/>
              <a:ext cx="2756" cy="754"/>
              <a:chOff x="5607" y="3282"/>
              <a:chExt cx="2756" cy="754"/>
            </a:xfrm>
          </p:grpSpPr>
          <p:grpSp>
            <p:nvGrpSpPr>
              <p:cNvPr id="5173" name="Group 69"/>
              <p:cNvGrpSpPr>
                <a:grpSpLocks/>
              </p:cNvGrpSpPr>
              <p:nvPr/>
            </p:nvGrpSpPr>
            <p:grpSpPr bwMode="auto">
              <a:xfrm>
                <a:off x="5607" y="3282"/>
                <a:ext cx="1378" cy="753"/>
                <a:chOff x="5607" y="5542"/>
                <a:chExt cx="1378" cy="753"/>
              </a:xfrm>
            </p:grpSpPr>
            <p:sp>
              <p:nvSpPr>
                <p:cNvPr id="5177" name="Rectangle 70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8" name="Rectangle 71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174" name="Group 72"/>
              <p:cNvGrpSpPr>
                <a:grpSpLocks/>
              </p:cNvGrpSpPr>
              <p:nvPr/>
            </p:nvGrpSpPr>
            <p:grpSpPr bwMode="auto">
              <a:xfrm>
                <a:off x="6985" y="3283"/>
                <a:ext cx="1378" cy="753"/>
                <a:chOff x="5607" y="5542"/>
                <a:chExt cx="1378" cy="753"/>
              </a:xfrm>
            </p:grpSpPr>
            <p:sp>
              <p:nvSpPr>
                <p:cNvPr id="5175" name="Rectangle 73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6" name="Rectangle 74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5141" name="Group 75"/>
            <p:cNvGrpSpPr>
              <a:grpSpLocks/>
            </p:cNvGrpSpPr>
            <p:nvPr/>
          </p:nvGrpSpPr>
          <p:grpSpPr bwMode="auto">
            <a:xfrm>
              <a:off x="3326" y="3929"/>
              <a:ext cx="2756" cy="754"/>
              <a:chOff x="5607" y="3282"/>
              <a:chExt cx="2756" cy="754"/>
            </a:xfrm>
          </p:grpSpPr>
          <p:grpSp>
            <p:nvGrpSpPr>
              <p:cNvPr id="5167" name="Group 76"/>
              <p:cNvGrpSpPr>
                <a:grpSpLocks/>
              </p:cNvGrpSpPr>
              <p:nvPr/>
            </p:nvGrpSpPr>
            <p:grpSpPr bwMode="auto">
              <a:xfrm>
                <a:off x="5607" y="3282"/>
                <a:ext cx="1378" cy="753"/>
                <a:chOff x="5607" y="5542"/>
                <a:chExt cx="1378" cy="753"/>
              </a:xfrm>
            </p:grpSpPr>
            <p:sp>
              <p:nvSpPr>
                <p:cNvPr id="5171" name="Rectangle 77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2" name="Rectangle 78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168" name="Group 79"/>
              <p:cNvGrpSpPr>
                <a:grpSpLocks/>
              </p:cNvGrpSpPr>
              <p:nvPr/>
            </p:nvGrpSpPr>
            <p:grpSpPr bwMode="auto">
              <a:xfrm>
                <a:off x="6985" y="3283"/>
                <a:ext cx="1378" cy="753"/>
                <a:chOff x="5607" y="5542"/>
                <a:chExt cx="1378" cy="753"/>
              </a:xfrm>
            </p:grpSpPr>
            <p:sp>
              <p:nvSpPr>
                <p:cNvPr id="5169" name="Rectangle 80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0" name="Rectangle 81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5142" name="Group 82"/>
            <p:cNvGrpSpPr>
              <a:grpSpLocks/>
            </p:cNvGrpSpPr>
            <p:nvPr/>
          </p:nvGrpSpPr>
          <p:grpSpPr bwMode="auto">
            <a:xfrm>
              <a:off x="6771" y="1669"/>
              <a:ext cx="2067" cy="753"/>
              <a:chOff x="5607" y="1777"/>
              <a:chExt cx="2067" cy="753"/>
            </a:xfrm>
          </p:grpSpPr>
          <p:grpSp>
            <p:nvGrpSpPr>
              <p:cNvPr id="5163" name="Group 83"/>
              <p:cNvGrpSpPr>
                <a:grpSpLocks/>
              </p:cNvGrpSpPr>
              <p:nvPr/>
            </p:nvGrpSpPr>
            <p:grpSpPr bwMode="auto">
              <a:xfrm>
                <a:off x="5607" y="1777"/>
                <a:ext cx="1378" cy="753"/>
                <a:chOff x="5607" y="5542"/>
                <a:chExt cx="1378" cy="753"/>
              </a:xfrm>
            </p:grpSpPr>
            <p:sp>
              <p:nvSpPr>
                <p:cNvPr id="5165" name="Rectangle 84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66" name="Rectangle 85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164" name="Rectangle 86"/>
              <p:cNvSpPr>
                <a:spLocks noChangeArrowheads="1"/>
              </p:cNvSpPr>
              <p:nvPr/>
            </p:nvSpPr>
            <p:spPr bwMode="auto">
              <a:xfrm>
                <a:off x="6985" y="1777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43" name="Group 87"/>
            <p:cNvGrpSpPr>
              <a:grpSpLocks/>
            </p:cNvGrpSpPr>
            <p:nvPr/>
          </p:nvGrpSpPr>
          <p:grpSpPr bwMode="auto">
            <a:xfrm>
              <a:off x="6771" y="3175"/>
              <a:ext cx="2756" cy="754"/>
              <a:chOff x="5607" y="3282"/>
              <a:chExt cx="2756" cy="754"/>
            </a:xfrm>
          </p:grpSpPr>
          <p:grpSp>
            <p:nvGrpSpPr>
              <p:cNvPr id="5157" name="Group 88"/>
              <p:cNvGrpSpPr>
                <a:grpSpLocks/>
              </p:cNvGrpSpPr>
              <p:nvPr/>
            </p:nvGrpSpPr>
            <p:grpSpPr bwMode="auto">
              <a:xfrm>
                <a:off x="5607" y="3282"/>
                <a:ext cx="1378" cy="753"/>
                <a:chOff x="5607" y="5542"/>
                <a:chExt cx="1378" cy="753"/>
              </a:xfrm>
            </p:grpSpPr>
            <p:sp>
              <p:nvSpPr>
                <p:cNvPr id="5161" name="Rectangle 89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62" name="Rectangle 90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158" name="Group 91"/>
              <p:cNvGrpSpPr>
                <a:grpSpLocks/>
              </p:cNvGrpSpPr>
              <p:nvPr/>
            </p:nvGrpSpPr>
            <p:grpSpPr bwMode="auto">
              <a:xfrm>
                <a:off x="6985" y="3283"/>
                <a:ext cx="1378" cy="753"/>
                <a:chOff x="5607" y="5542"/>
                <a:chExt cx="1378" cy="753"/>
              </a:xfrm>
            </p:grpSpPr>
            <p:sp>
              <p:nvSpPr>
                <p:cNvPr id="5159" name="Rectangle 92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60" name="Rectangle 93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5144" name="Group 94"/>
            <p:cNvGrpSpPr>
              <a:grpSpLocks/>
            </p:cNvGrpSpPr>
            <p:nvPr/>
          </p:nvGrpSpPr>
          <p:grpSpPr bwMode="auto">
            <a:xfrm>
              <a:off x="4015" y="5435"/>
              <a:ext cx="2067" cy="753"/>
              <a:chOff x="5607" y="1777"/>
              <a:chExt cx="2067" cy="753"/>
            </a:xfrm>
          </p:grpSpPr>
          <p:grpSp>
            <p:nvGrpSpPr>
              <p:cNvPr id="5153" name="Group 95"/>
              <p:cNvGrpSpPr>
                <a:grpSpLocks/>
              </p:cNvGrpSpPr>
              <p:nvPr/>
            </p:nvGrpSpPr>
            <p:grpSpPr bwMode="auto">
              <a:xfrm>
                <a:off x="5607" y="1777"/>
                <a:ext cx="1378" cy="753"/>
                <a:chOff x="5607" y="5542"/>
                <a:chExt cx="1378" cy="753"/>
              </a:xfrm>
            </p:grpSpPr>
            <p:sp>
              <p:nvSpPr>
                <p:cNvPr id="5155" name="Rectangle 96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56" name="Rectangle 97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154" name="Rectangle 98"/>
              <p:cNvSpPr>
                <a:spLocks noChangeArrowheads="1"/>
              </p:cNvSpPr>
              <p:nvPr/>
            </p:nvSpPr>
            <p:spPr bwMode="auto">
              <a:xfrm>
                <a:off x="6985" y="1777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45" name="Group 99"/>
            <p:cNvGrpSpPr>
              <a:grpSpLocks/>
            </p:cNvGrpSpPr>
            <p:nvPr/>
          </p:nvGrpSpPr>
          <p:grpSpPr bwMode="auto">
            <a:xfrm>
              <a:off x="6082" y="1669"/>
              <a:ext cx="689" cy="4519"/>
              <a:chOff x="6082" y="1669"/>
              <a:chExt cx="689" cy="4519"/>
            </a:xfrm>
          </p:grpSpPr>
          <p:sp>
            <p:nvSpPr>
              <p:cNvPr id="5220" name="Rectangle 100"/>
              <p:cNvSpPr>
                <a:spLocks noChangeArrowheads="1"/>
              </p:cNvSpPr>
              <p:nvPr/>
            </p:nvSpPr>
            <p:spPr bwMode="auto">
              <a:xfrm>
                <a:off x="6082" y="1669"/>
                <a:ext cx="690" cy="753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5221" name="Rectangle 101"/>
              <p:cNvSpPr>
                <a:spLocks noChangeArrowheads="1"/>
              </p:cNvSpPr>
              <p:nvPr/>
            </p:nvSpPr>
            <p:spPr bwMode="auto">
              <a:xfrm>
                <a:off x="6082" y="2422"/>
                <a:ext cx="690" cy="753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5222" name="Rectangle 102"/>
              <p:cNvSpPr>
                <a:spLocks noChangeArrowheads="1"/>
              </p:cNvSpPr>
              <p:nvPr/>
            </p:nvSpPr>
            <p:spPr bwMode="auto">
              <a:xfrm>
                <a:off x="6082" y="3174"/>
                <a:ext cx="690" cy="755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5223" name="Rectangle 103"/>
              <p:cNvSpPr>
                <a:spLocks noChangeArrowheads="1"/>
              </p:cNvSpPr>
              <p:nvPr/>
            </p:nvSpPr>
            <p:spPr bwMode="auto">
              <a:xfrm>
                <a:off x="6082" y="3930"/>
                <a:ext cx="690" cy="753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grpSp>
            <p:nvGrpSpPr>
              <p:cNvPr id="5150" name="Group 104"/>
              <p:cNvGrpSpPr>
                <a:grpSpLocks/>
              </p:cNvGrpSpPr>
              <p:nvPr/>
            </p:nvGrpSpPr>
            <p:grpSpPr bwMode="auto">
              <a:xfrm>
                <a:off x="6082" y="4682"/>
                <a:ext cx="689" cy="1506"/>
                <a:chOff x="4918" y="4840"/>
                <a:chExt cx="689" cy="1532"/>
              </a:xfrm>
            </p:grpSpPr>
            <p:sp>
              <p:nvSpPr>
                <p:cNvPr id="5225" name="Rectangle 105"/>
                <p:cNvSpPr>
                  <a:spLocks noChangeArrowheads="1"/>
                </p:cNvSpPr>
                <p:nvPr/>
              </p:nvSpPr>
              <p:spPr bwMode="auto">
                <a:xfrm>
                  <a:off x="4918" y="4841"/>
                  <a:ext cx="690" cy="766"/>
                </a:xfrm>
                <a:prstGeom prst="rect">
                  <a:avLst/>
                </a:prstGeom>
                <a:solidFill>
                  <a:srgbClr val="4F81BD"/>
                </a:solidFill>
                <a:ln w="38100">
                  <a:solidFill>
                    <a:srgbClr val="F2F2F2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5226" name="Rectangle 106"/>
                <p:cNvSpPr>
                  <a:spLocks noChangeArrowheads="1"/>
                </p:cNvSpPr>
                <p:nvPr/>
              </p:nvSpPr>
              <p:spPr bwMode="auto">
                <a:xfrm>
                  <a:off x="4918" y="5606"/>
                  <a:ext cx="690" cy="766"/>
                </a:xfrm>
                <a:prstGeom prst="rect">
                  <a:avLst/>
                </a:prstGeom>
                <a:solidFill>
                  <a:srgbClr val="4F81BD"/>
                </a:solidFill>
                <a:ln w="38100">
                  <a:solidFill>
                    <a:srgbClr val="F2F2F2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</p:grpSp>
        </p:grpSp>
      </p:grpSp>
      <p:sp>
        <p:nvSpPr>
          <p:cNvPr id="110" name="Прямоугольник 109"/>
          <p:cNvSpPr>
            <a:spLocks noChangeArrowheads="1"/>
          </p:cNvSpPr>
          <p:nvPr/>
        </p:nvSpPr>
        <p:spPr bwMode="auto">
          <a:xfrm>
            <a:off x="4502150" y="2216150"/>
            <a:ext cx="1928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Р</a:t>
            </a:r>
            <a:r>
              <a:rPr lang="ru-RU" sz="3600" dirty="0">
                <a:solidFill>
                  <a:schemeClr val="accent4"/>
                </a:solidFill>
                <a:latin typeface="Times New Roman" pitchFamily="18" charset="0"/>
              </a:rPr>
              <a:t>  е  к  а</a:t>
            </a:r>
          </a:p>
        </p:txBody>
      </p:sp>
      <p:sp>
        <p:nvSpPr>
          <p:cNvPr id="5125" name="Прямоугольник 110"/>
          <p:cNvSpPr>
            <a:spLocks noChangeArrowheads="1"/>
          </p:cNvSpPr>
          <p:nvPr/>
        </p:nvSpPr>
        <p:spPr bwMode="auto">
          <a:xfrm>
            <a:off x="4073525" y="2287588"/>
            <a:ext cx="363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12" name="Прямоугольник 111"/>
          <p:cNvSpPr>
            <a:spLocks noChangeArrowheads="1"/>
          </p:cNvSpPr>
          <p:nvPr/>
        </p:nvSpPr>
        <p:spPr bwMode="auto">
          <a:xfrm>
            <a:off x="4430713" y="2716213"/>
            <a:ext cx="314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О 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с  и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н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а</a:t>
            </a:r>
          </a:p>
        </p:txBody>
      </p:sp>
      <p:sp>
        <p:nvSpPr>
          <p:cNvPr id="5127" name="Прямоугольник 112"/>
          <p:cNvSpPr>
            <a:spLocks noChangeArrowheads="1"/>
          </p:cNvSpPr>
          <p:nvPr/>
        </p:nvSpPr>
        <p:spPr bwMode="auto">
          <a:xfrm>
            <a:off x="4073525" y="2787650"/>
            <a:ext cx="428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2</a:t>
            </a:r>
          </a:p>
        </p:txBody>
      </p:sp>
      <p:sp>
        <p:nvSpPr>
          <p:cNvPr id="5128" name="Прямоугольник 113"/>
          <p:cNvSpPr>
            <a:spLocks noChangeArrowheads="1"/>
          </p:cNvSpPr>
          <p:nvPr/>
        </p:nvSpPr>
        <p:spPr bwMode="auto">
          <a:xfrm>
            <a:off x="4073525" y="3216275"/>
            <a:ext cx="428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3</a:t>
            </a:r>
          </a:p>
        </p:txBody>
      </p:sp>
      <p:sp>
        <p:nvSpPr>
          <p:cNvPr id="115" name="Прямоугольник 114"/>
          <p:cNvSpPr>
            <a:spLocks noChangeArrowheads="1"/>
          </p:cNvSpPr>
          <p:nvPr/>
        </p:nvSpPr>
        <p:spPr bwMode="auto">
          <a:xfrm>
            <a:off x="4430713" y="3144838"/>
            <a:ext cx="314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Д 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я  т  е  л</a:t>
            </a:r>
          </a:p>
        </p:txBody>
      </p:sp>
      <p:sp>
        <p:nvSpPr>
          <p:cNvPr id="5130" name="Прямоугольник 115"/>
          <p:cNvSpPr>
            <a:spLocks noChangeArrowheads="1"/>
          </p:cNvSpPr>
          <p:nvPr/>
        </p:nvSpPr>
        <p:spPr bwMode="auto">
          <a:xfrm>
            <a:off x="2359025" y="3716338"/>
            <a:ext cx="357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4</a:t>
            </a:r>
          </a:p>
        </p:txBody>
      </p:sp>
      <p:sp>
        <p:nvSpPr>
          <p:cNvPr id="117" name="Прямоугольник 116"/>
          <p:cNvSpPr>
            <a:spLocks noChangeArrowheads="1"/>
          </p:cNvSpPr>
          <p:nvPr/>
        </p:nvSpPr>
        <p:spPr bwMode="auto">
          <a:xfrm>
            <a:off x="2716213" y="3644900"/>
            <a:ext cx="3357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с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п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а  с 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И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б  о</a:t>
            </a:r>
          </a:p>
        </p:txBody>
      </p:sp>
      <p:sp>
        <p:nvSpPr>
          <p:cNvPr id="118" name="Прямоугольник 117"/>
          <p:cNvSpPr>
            <a:spLocks noChangeArrowheads="1"/>
          </p:cNvSpPr>
          <p:nvPr/>
        </p:nvSpPr>
        <p:spPr bwMode="auto">
          <a:xfrm>
            <a:off x="3573463" y="4073525"/>
            <a:ext cx="2857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п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е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  Н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а  л</a:t>
            </a:r>
          </a:p>
        </p:txBody>
      </p:sp>
      <p:sp>
        <p:nvSpPr>
          <p:cNvPr id="5133" name="Прямоугольник 118"/>
          <p:cNvSpPr>
            <a:spLocks noChangeArrowheads="1"/>
          </p:cNvSpPr>
          <p:nvPr/>
        </p:nvSpPr>
        <p:spPr bwMode="auto">
          <a:xfrm>
            <a:off x="3216275" y="4144963"/>
            <a:ext cx="571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5</a:t>
            </a:r>
          </a:p>
        </p:txBody>
      </p:sp>
      <p:sp>
        <p:nvSpPr>
          <p:cNvPr id="5134" name="Прямоугольник 119"/>
          <p:cNvSpPr>
            <a:spLocks noChangeArrowheads="1"/>
          </p:cNvSpPr>
          <p:nvPr/>
        </p:nvSpPr>
        <p:spPr bwMode="auto">
          <a:xfrm>
            <a:off x="1930400" y="4645025"/>
            <a:ext cx="357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6</a:t>
            </a:r>
          </a:p>
        </p:txBody>
      </p:sp>
      <p:sp>
        <p:nvSpPr>
          <p:cNvPr id="121" name="Прямоугольник 120"/>
          <p:cNvSpPr>
            <a:spLocks noChangeArrowheads="1"/>
          </p:cNvSpPr>
          <p:nvPr/>
        </p:nvSpPr>
        <p:spPr bwMode="auto">
          <a:xfrm>
            <a:off x="2287588" y="4573588"/>
            <a:ext cx="2928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б  е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р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ё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з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37444980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build="p"/>
      <p:bldP spid="112" grpId="0" build="p"/>
      <p:bldP spid="115" grpId="0" build="p"/>
      <p:bldP spid="117" grpId="0" build="p"/>
      <p:bldP spid="118" grpId="0" build="p"/>
      <p:bldP spid="12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813995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НАША РОДИНА                 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Как велика моя земля,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Как широки просторы!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Озера, реки и поля,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Леса, и степь, и горы!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Раскинулась моя страна               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От севера до юга.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Когда в одном краю весна,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В другом – снега и вьюга.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И поезд по стране моей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 границе от границы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Не меньше, чем за десять дней –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И то едва домчится.         </a:t>
            </a:r>
          </a:p>
          <a:p>
            <a:pPr>
              <a:buNone/>
            </a:pPr>
            <a:endParaRPr lang="ru-RU" sz="1600" dirty="0" smtClean="0"/>
          </a:p>
          <a:p>
            <a:pPr algn="r">
              <a:buNone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(Н.Забила)</a:t>
            </a:r>
          </a:p>
          <a:p>
            <a:pPr marL="0" indent="0" algn="ctr">
              <a:buNone/>
            </a:pPr>
            <a:endParaRPr lang="ru-RU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679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Если мы живем в России, как нас всех можно назвать одним словом?</a:t>
            </a:r>
            <a:endParaRPr lang="ru-RU" sz="4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4365104"/>
            <a:ext cx="6908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МЫ – РОССИЯНЕ!!!</a:t>
            </a:r>
            <a:endParaRPr lang="ru-RU" sz="5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0_57786_6cc24f37_XL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/>
          <a:stretch>
            <a:fillRect/>
          </a:stretch>
        </p:blipFill>
        <p:spPr bwMode="auto">
          <a:xfrm>
            <a:off x="144016" y="2492896"/>
            <a:ext cx="8892480" cy="4174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Россия - это огромная </a:t>
            </a: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страна!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Одна из самых больших в </a:t>
            </a: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мире.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0" y="1125538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sz="2000" dirty="0">
                <a:solidFill>
                  <a:srgbClr val="0000FF"/>
                </a:solidFill>
              </a:rPr>
              <a:t>Когда на одном конце нашей страны люди ложатся спать, на другом начинается утро. На одном конце нашей страны может идти снег, а на другом – припекать солнышко. Чтобы добраться с одного конца на другой на поезде надо ехать 7 дней – неделю, а на самолете лететь почти </a:t>
            </a:r>
            <a:r>
              <a:rPr lang="ru-RU" sz="2000" dirty="0" smtClean="0">
                <a:solidFill>
                  <a:srgbClr val="0000FF"/>
                </a:solidFill>
              </a:rPr>
              <a:t>сутки.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648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Наша Родина – Россия.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Страна, в которой мы родились, живём.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Родина у каждого человека одна!</a:t>
            </a:r>
          </a:p>
          <a:p>
            <a:pPr algn="ctr" eaLnBrk="1" hangingPunct="1">
              <a:buFontTx/>
              <a:buNone/>
            </a:pPr>
            <a:endParaRPr lang="ru-RU" sz="4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Как называется столица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Картинка 36 из 2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971600" y="548680"/>
            <a:ext cx="698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Москва – столица России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1331640" y="1196752"/>
            <a:ext cx="51133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Красная площадь</a:t>
            </a:r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башни Кремля,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сердце России,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Которое любит </a:t>
            </a:r>
            <a:r>
              <a:rPr lang="ru-RU" sz="24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тебя.</a:t>
            </a:r>
            <a:endParaRPr lang="ru-RU" sz="2400" b="1" dirty="0">
              <a:solidFill>
                <a:schemeClr val="accent4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32037"/>
            <a:ext cx="91440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Кто является президентом Российской Федерации?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Президент России В.В.Путин</a:t>
            </a:r>
          </a:p>
        </p:txBody>
      </p:sp>
      <p:pic>
        <p:nvPicPr>
          <p:cNvPr id="9219" name="Picture 7" descr="puti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12776"/>
            <a:ext cx="4105275" cy="504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Символы России</a:t>
            </a:r>
          </a:p>
        </p:txBody>
      </p:sp>
      <p:pic>
        <p:nvPicPr>
          <p:cNvPr id="4" name="Picture 3" descr="C:\Documents and Settings\Admin\Рабочий стол\j0400812-1213084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4"/>
            <a:ext cx="2952750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Admin\Рабочий стол\9785714009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4633" y="2924944"/>
            <a:ext cx="2592387" cy="27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Admin\Рабочий стол\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7383" y="2924944"/>
            <a:ext cx="2376487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395536" y="1412776"/>
            <a:ext cx="82089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 относится к символам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 descr="rus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3744416" cy="4596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971600" y="548680"/>
            <a:ext cx="36004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Герб  России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0" y="908050"/>
            <a:ext cx="48244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>
              <a:solidFill>
                <a:srgbClr val="0000FF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4834880" cy="44644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У России величавый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На гербе орёл двуглавый,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Чтоб на запад и восток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Он смотреть бы сразу мог.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Сильный, мудрый он и гордый.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Он – России дух свободный.</a:t>
            </a:r>
          </a:p>
          <a:p>
            <a:pPr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dirty="0" smtClean="0">
                <a:latin typeface="Times New Roman" pitchFamily="18" charset="0"/>
                <a:cs typeface="Times New Roman" pitchFamily="18" charset="0"/>
              </a:rPr>
              <a:t>(В. Степанов)</a:t>
            </a: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108"/>
            <a:ext cx="6552728" cy="6591653"/>
          </a:xfrm>
        </p:spPr>
      </p:pic>
    </p:spTree>
    <p:extLst>
      <p:ext uri="{BB962C8B-B14F-4D97-AF65-F5344CB8AC3E}">
        <p14:creationId xmlns:p14="http://schemas.microsoft.com/office/powerpoint/2010/main" val="26754536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5292080" y="1102097"/>
            <a:ext cx="3995936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Наш флаг имеет прямоугольную форму и состоит из трёх горизонтальных полос. Белый, синий и красный цвета не случайно появились на нашем флаге.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- </a:t>
            </a:r>
            <a:r>
              <a:rPr lang="ru-RU" b="1" dirty="0"/>
              <a:t>белый</a:t>
            </a:r>
            <a:r>
              <a:rPr lang="ru-RU" dirty="0"/>
              <a:t> цвет означает мир, чистоту, непорочность, совершенство;</a:t>
            </a:r>
          </a:p>
          <a:p>
            <a:r>
              <a:rPr lang="ru-RU" dirty="0"/>
              <a:t>- </a:t>
            </a:r>
            <a:r>
              <a:rPr lang="ru-RU" b="1" dirty="0"/>
              <a:t>синий</a:t>
            </a:r>
            <a:r>
              <a:rPr lang="ru-RU" dirty="0"/>
              <a:t> - цвет веры и верности, постоянства;</a:t>
            </a:r>
          </a:p>
          <a:p>
            <a:r>
              <a:rPr lang="ru-RU" dirty="0"/>
              <a:t>- </a:t>
            </a:r>
            <a:r>
              <a:rPr lang="ru-RU" b="1" dirty="0"/>
              <a:t>красный </a:t>
            </a:r>
            <a:r>
              <a:rPr lang="ru-RU" dirty="0"/>
              <a:t>цвет символизирует энергию, силу, кровь, пролитую за Отечество.</a:t>
            </a:r>
          </a:p>
          <a:p>
            <a:pPr algn="ctr"/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1835696" y="332656"/>
            <a:ext cx="601882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Государственный флаг</a:t>
            </a:r>
          </a:p>
        </p:txBody>
      </p:sp>
      <p:pic>
        <p:nvPicPr>
          <p:cNvPr id="12293" name="Picture 5" descr="C:\Users\Юлия\Desktop\1433941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916832"/>
            <a:ext cx="4679439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4008" y="1556792"/>
            <a:ext cx="4499992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600" dirty="0" smtClean="0">
                <a:solidFill>
                  <a:srgbClr val="FF0000"/>
                </a:solidFill>
              </a:rPr>
              <a:t>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Гимн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– это торжественная песня или мелодия, она исполняется в торжественных случаях. В его словах прославляется наша Родина. </a:t>
            </a:r>
          </a:p>
          <a:p>
            <a:pPr algn="ctr" eaLnBrk="1" hangingPunct="1">
              <a:buFontTx/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Когда исполняется гимн, люди встают, а мужчины должны снять головные уборы.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ru-RU" sz="6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Гимн России</a:t>
            </a:r>
          </a:p>
        </p:txBody>
      </p:sp>
      <p:pic>
        <p:nvPicPr>
          <p:cNvPr id="13316" name="Picture 2" descr="C:\Users\Пользователь\Desktop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4537075" cy="55165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Гимн России - ГИМН Российской Федерации!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59428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7910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Россия – это 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многонациональная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страна!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национальности в ней проживают? (русские, татары, украинцы, чуваши и  др. национальности).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0" t="28470" r="25895" b="9567"/>
          <a:stretch>
            <a:fillRect/>
          </a:stretch>
        </p:blipFill>
        <p:spPr>
          <a:xfrm>
            <a:off x="1403648" y="1844824"/>
            <a:ext cx="6408712" cy="483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5502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 ДОМ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карте мира не найдешь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Тот дом, в котором ты живешь,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даже улицы родной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не найдем на карте той.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 мы всегда на ней найдем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Свою страну – наш общий дом.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(В.Степанов)</a:t>
            </a:r>
          </a:p>
          <a:p>
            <a:pPr>
              <a:buNone/>
            </a:pPr>
            <a:endParaRPr lang="ru-RU" sz="5400" dirty="0" smtClean="0"/>
          </a:p>
          <a:p>
            <a:pPr marL="0" indent="0" algn="ctr">
              <a:buNone/>
            </a:pPr>
            <a:endParaRPr lang="ru-RU" sz="5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274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556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68960"/>
            <a:ext cx="43767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9564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птицы в вышине,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рыбы в глубине,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Дружит с небом океан,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дети разных стран.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солнце и весна,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звезды и луна,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в море корабли,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дети всей Земли.   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(В.Викторов)</a:t>
            </a:r>
          </a:p>
          <a:p>
            <a:pPr algn="ctr">
              <a:buNone/>
            </a:pPr>
            <a:endParaRPr lang="ru-RU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9675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пословицы о дружбе вы знаете?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2406877"/>
            <a:ext cx="91440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Новых друзей наживай, а старых не забывай.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,гроза, грозись, а мы – друг за друга держись.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за всех и все за одного.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имей сто рублей, а имей сто друзей.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друга – ищи, а нашел – береги.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461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28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каких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костюмах ходили наши далекие предки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россияне?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4..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330371" cy="5328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Пользователь\Desktop\0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456384" cy="530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4917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4888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Ребята, еще у нашей Родины есть другие символы, по которым ее узнают во всем 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мире.</a:t>
            </a:r>
            <a:endParaRPr lang="ru-RU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20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390059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НАРОДНО-ДЕКОРАТИВНОЕ 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загадки и продуктивная деятельность) </a:t>
            </a:r>
            <a:endParaRPr lang="ru-RU" sz="5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игрушки не простые,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 волшебно расписные,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Белоснежны, как березки,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Кружочки, клеточки, полоски –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Простой, казалось бы узор,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 отвести не в силах взор. </a:t>
            </a:r>
          </a:p>
        </p:txBody>
      </p:sp>
      <p:pic>
        <p:nvPicPr>
          <p:cNvPr id="4" name="Picture 6" descr="http://900igr.net/datai/iskusstvo/Dymkovskaja-igrushka.files/0010-014-Kumushki-na-lavoch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272808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5940152" y="6222503"/>
            <a:ext cx="297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Дымковская игрушка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  <p:bldP spid="1536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Ростом разные подружки,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 похожи друг на дружку,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они сидят друг в дружке, 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этой молодице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Прячутся сестрицы.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Каждая сестрица –	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меньшей – темница.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http://www.goldengrail.ru/i/big/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6164"/>
            <a:ext cx="7350511" cy="6505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915816" y="5733256"/>
            <a:ext cx="153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Матрёшка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Снежно – белая посуда, расскажи-ка: ты откуда?</a:t>
            </a:r>
          </a:p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Видно, с севера пришла и цветами расцвела:</a:t>
            </a:r>
          </a:p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Голубыми, синими, нежными, красивыми. </a:t>
            </a:r>
          </a:p>
        </p:txBody>
      </p:sp>
      <p:pic>
        <p:nvPicPr>
          <p:cNvPr id="4" name="Picture 12" descr="http://semyonfilippov.net/ru/gallery/2d-works/2011/gzh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7632848" cy="5724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732240" y="5589240"/>
            <a:ext cx="1002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Гжель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  <p:bldP spid="174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68313" y="692696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Чудо -  роспись - как ее нам не знать.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Здесь и жаркие кони, молодецкая стать.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Здесь такие букеты, что нельзя описать.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Здесь такие сюжеты, что ни в сказке сказать.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Желтый вечер, черный конь,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купавки, как огонь,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Птицы смотрят из ларца –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Чудо-роспись ……Городца!</a:t>
            </a:r>
          </a:p>
          <a:p>
            <a:endParaRPr lang="ru-RU" dirty="0" smtClean="0"/>
          </a:p>
        </p:txBody>
      </p:sp>
      <p:pic>
        <p:nvPicPr>
          <p:cNvPr id="4" name="Picture 16" descr="http://s013.radikal.ru/i325/1011/0f/661d1c6ce5ca.jpg"/>
          <p:cNvPicPr>
            <a:picLocks noChangeAspect="1" noChangeArrowheads="1"/>
          </p:cNvPicPr>
          <p:nvPr/>
        </p:nvPicPr>
        <p:blipFill>
          <a:blip r:embed="rId2" cstate="print"/>
          <a:srcRect l="8894" t="8435" r="9789" b="6866"/>
          <a:stretch>
            <a:fillRect/>
          </a:stretch>
        </p:blipFill>
        <p:spPr bwMode="auto">
          <a:xfrm>
            <a:off x="1828475" y="0"/>
            <a:ext cx="5509276" cy="68580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332656"/>
            <a:ext cx="8229600" cy="2160339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6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751344"/>
            <a:ext cx="71287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Очень важно, чтобы дети как можно раньше поняли, что большая Родина – Россия, Российская Федерация, она одна на всех, кто родился на ее просторах, полюбил ее, кто прилагает усилия, чтобы она стала еще краше, богаче, стала бы могучей державой. И каждому из нас надо уметь быть ей полезным. А для этого надо много знать и уметь; с детства совершать такие дела, которые были бы на благо своего дома, детского сада, города, а в дальнейшем – и на благо всей страны. Знакомство с большой Родиной – Россией – является третьей основной ступенью нравственно-патриотического воспитания детей. Если человек заботится о Родине – значит, он является ее сыном, значит Россия для него – Родина.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Юлия\Desktop\xocfhcbgf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642627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48064" y="2924944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Какое дерево является символом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алина\Desktop\a7ff94f2c5a6770911a108f9e43faed759b2c1154600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8911"/>
            <a:ext cx="7380312" cy="683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Detskiy-ans-Na-gore-to-kalin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Очень много слов на свете,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 снежинок  у зимы,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Но возьмем, к примеру, эти :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Слово «Я» и слово «Мы».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«Я» на свете одиноко,                       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«Я» не очень много прока.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Одному или одной трудно справиться с бедой.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Слово «Мы» сильней, чем «Я».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Семья, и мы – Друзья!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Мы – Народ, и мы – Едины,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Вместе мы непобедимы !!! 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 В. Орлов)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6408712"/>
          </a:xfrm>
        </p:spPr>
        <p:txBody>
          <a:bodyPr/>
          <a:lstStyle/>
          <a:p>
            <a:pPr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проекта, ребята стали интересоваться историей своей страны, гордиться Россией. Ребята познакомились с историей России, образованием государства, расширились знания детей о народах, проживающих на территории России, закрепили знания о символике Российской Федерации, её значении. У детей расширились знания о столице России, памятниках культуры, более детально изучили Кремль, его башни – от чего они получили своё название. Дети с удовольствием изучали карту России, искали различные города, изучали животных проживающих на территории Р.Ф, с помощью красной книга России ребята познакомились с исчезающими видами животных. С удовольствием изучали гжельскую роспись, хохлому, Дымковскую роспись, расширяли знания о матрёшке. Продолжили знакомство с устным народным творчеством, русскими народными инструментами. Закрепили знания о русских народных праздниках и о государственных праздниках России. Приобщение детей к истории и культуре русского народа открывает им удивительный, прекрасный мир старины, что способствует воспитанию у детей патриотических чувств, воспитания уважения к традициям и культуре своего народа и толерантного отношения к традициям и культуре других народов. От того, какими глазами ребенок увидел окружающее, от того, что поразило его воображение, от того, какие уроки извлек он из объяснений о событиях современности и историческом прошлом страны, зависит и становление личности гражданина. Вот почему нужно помогать ребенку, открывать историческое прошлое и настоящее нашей Родины.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197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24936" cy="602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у детей любви к большой, многонациональной Родине – России. Создание условий для зарождения гражданственности и патриотических чувств по отношению к своей Родине.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Пополнить, уточнить и закрепить представления детей о стране -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Росии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ее символике, столице, природных богатствах, культуре, народах, традициях, праздниках.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Дать представление о понятии -Малая Родина. Учить любить своих родителей, дом, село, страну.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Воспитывать любовь и уважения к своей национальности, толерантного и уважительного отношения к представителям других народов населяющих Россию, способствовать формированию у детей понятия о том, что все мы едины, несмотря на разрез глаз и цвет кожи, у всех нас одна, неделимая Отчизна.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Воспитывать чувство гордости за свою Родину;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Способствовать зарождению патриотических чувств.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89844"/>
            <a:ext cx="65527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проекта: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Дети подготовительной группы 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Воспитатели.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Родители.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Ожидаемый результат: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 завершения проекта дети будут знать: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символику России (флаг, герб, гимн России).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Природу родных мест, любоваться природой, бережно относиться к ней.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Четыре – пять народов живущих на Земле, их быт, традиции,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-Климатические и природные условия.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Вопросы, направляющие проект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Основополагающий вопрос: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Что такое Россия?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69905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8984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48780" y="1259176"/>
            <a:ext cx="5886400" cy="3286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Метод проблемных вопросов;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Метод анализа;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Метод игрового моделирования;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Метод беседы, и др.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Продукты проекта: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патриотического воспитания в группе,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Интерактивная папка -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«Наша Родина - Россия»;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Коллекция тематических слайдовых презентаций.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775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8984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764" y="1259176"/>
            <a:ext cx="82496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Этапы реализации проекта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этап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– Подготовительный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1.Ввод в игровую ситуацию (приглашение в путешествию по России).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Формирование проблемы: «Что мы знаем о России?»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3.Подведение к формированию задач: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-знакомство с природными зонами России;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-познакомить с растительным и животным миром средней полосы России;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-познакомить с народными традициями и культурой России;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-узнать об особенностях русского костюма;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-иметь представление о промыслах и основных элементах узоров; народном фольклоре;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-принять участие в русских народных играх и состязаниях;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-отразить впечатления в продуктах в своей деятельности;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-познакомить с природными богатствами и с главным городом России;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-познакомить с понятием «Малая Родина»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2958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8984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40768" y="1484784"/>
            <a:ext cx="61024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этап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Основной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деятельности детей в соответствии с перспективным планом реализации проекта;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Совместная работа с родителями;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Оформление в группе центра патриотического воспитания;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лэпбука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«Россия – знаем, любим, гордимся!».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этап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Заключительный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Презентация проекта.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 благодарственными грамотами, детей и родителей принявших самое активное участие в работе над проектом.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Релаксация 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5239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1245</Words>
  <Application>Microsoft Office PowerPoint</Application>
  <PresentationFormat>Экран (4:3)</PresentationFormat>
  <Paragraphs>186</Paragraphs>
  <Slides>43</Slides>
  <Notes>18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Impact</vt:lpstr>
      <vt:lpstr>Times New Roman</vt:lpstr>
      <vt:lpstr>Wingdings 2</vt:lpstr>
      <vt:lpstr>Оформление по умолчанию</vt:lpstr>
      <vt:lpstr>Отчет по проекту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Президент России В.В.Путин</vt:lpstr>
      <vt:lpstr>Символы России</vt:lpstr>
      <vt:lpstr>Презентация PowerPoint</vt:lpstr>
      <vt:lpstr>Презентация PowerPoint</vt:lpstr>
      <vt:lpstr>Презентация PowerPoint</vt:lpstr>
      <vt:lpstr>Гимн России</vt:lpstr>
      <vt:lpstr> Россия – это многонациональная страна!   Какие национальности в ней проживают? (русские, татары, украинцы, чуваши и  др. национальности). </vt:lpstr>
      <vt:lpstr>Презентация PowerPoint</vt:lpstr>
      <vt:lpstr>Презентация PowerPoint</vt:lpstr>
      <vt:lpstr>Какие пословицы о дружбе вы знаете?</vt:lpstr>
      <vt:lpstr>В каких костюмах ходили наши далекие предки россияне?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</dc:creator>
  <cp:lastModifiedBy>Пользователь Windows</cp:lastModifiedBy>
  <cp:revision>44</cp:revision>
  <dcterms:created xsi:type="dcterms:W3CDTF">2013-02-05T20:37:06Z</dcterms:created>
  <dcterms:modified xsi:type="dcterms:W3CDTF">2020-03-26T17:26:53Z</dcterms:modified>
</cp:coreProperties>
</file>