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20" r:id="rId1"/>
  </p:sldMasterIdLst>
  <p:sldIdLst>
    <p:sldId id="256" r:id="rId2"/>
    <p:sldId id="305" r:id="rId3"/>
    <p:sldId id="306" r:id="rId4"/>
    <p:sldId id="304" r:id="rId5"/>
    <p:sldId id="260" r:id="rId6"/>
    <p:sldId id="261" r:id="rId7"/>
    <p:sldId id="284" r:id="rId8"/>
    <p:sldId id="326" r:id="rId9"/>
    <p:sldId id="262" r:id="rId10"/>
    <p:sldId id="263" r:id="rId11"/>
    <p:sldId id="329" r:id="rId12"/>
    <p:sldId id="312" r:id="rId13"/>
    <p:sldId id="327" r:id="rId14"/>
    <p:sldId id="264" r:id="rId15"/>
    <p:sldId id="295" r:id="rId16"/>
    <p:sldId id="308" r:id="rId17"/>
    <p:sldId id="324" r:id="rId18"/>
    <p:sldId id="328" r:id="rId19"/>
    <p:sldId id="266" r:id="rId20"/>
    <p:sldId id="319" r:id="rId21"/>
    <p:sldId id="288" r:id="rId22"/>
    <p:sldId id="330" r:id="rId23"/>
    <p:sldId id="268" r:id="rId24"/>
    <p:sldId id="269" r:id="rId25"/>
    <p:sldId id="325" r:id="rId26"/>
    <p:sldId id="331" r:id="rId27"/>
    <p:sldId id="270" r:id="rId28"/>
    <p:sldId id="271" r:id="rId29"/>
    <p:sldId id="282" r:id="rId30"/>
    <p:sldId id="321" r:id="rId31"/>
    <p:sldId id="301" r:id="rId32"/>
    <p:sldId id="272" r:id="rId33"/>
    <p:sldId id="273" r:id="rId34"/>
    <p:sldId id="274" r:id="rId35"/>
    <p:sldId id="290" r:id="rId36"/>
    <p:sldId id="275" r:id="rId37"/>
    <p:sldId id="276" r:id="rId38"/>
    <p:sldId id="277" r:id="rId39"/>
    <p:sldId id="279" r:id="rId40"/>
    <p:sldId id="322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70" d="100"/>
          <a:sy n="70" d="100"/>
        </p:scale>
        <p:origin x="-1374" y="-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49" y="5349903"/>
            <a:ext cx="8629651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2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1C129-3548-4C50-A5DC-4C2FF19DB207}" type="datetimeFigureOut">
              <a:rPr lang="ru-RU" smtClean="0"/>
              <a:pPr/>
              <a:t>23.12.2021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EED154E-02C0-49A6-9B19-55D400CBDE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1C129-3548-4C50-A5DC-4C2FF19DB207}" type="datetimeFigureOut">
              <a:rPr lang="ru-RU" smtClean="0"/>
              <a:pPr/>
              <a:t>23.12.2021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D154E-02C0-49A6-9B19-55D400CBDE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7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7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1C129-3548-4C50-A5DC-4C2FF19DB207}" type="datetimeFigureOut">
              <a:rPr lang="ru-RU" smtClean="0"/>
              <a:pPr/>
              <a:t>23.12.2021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D154E-02C0-49A6-9B19-55D400CBDE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1C129-3548-4C50-A5DC-4C2FF19DB207}" type="datetimeFigureOut">
              <a:rPr lang="ru-RU" smtClean="0"/>
              <a:pPr/>
              <a:t>23.12.2021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1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EED154E-02C0-49A6-9B19-55D400CBDE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49" y="3444903"/>
            <a:ext cx="8629651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1C129-3548-4C50-A5DC-4C2FF19DB207}" type="datetimeFigureOut">
              <a:rPr lang="ru-RU" smtClean="0"/>
              <a:pPr/>
              <a:t>23.12.2021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D154E-02C0-49A6-9B19-55D400CBDED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6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1C129-3548-4C50-A5DC-4C2FF19DB207}" type="datetimeFigureOut">
              <a:rPr lang="ru-RU" smtClean="0"/>
              <a:pPr/>
              <a:t>23.12.2021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D154E-02C0-49A6-9B19-55D400CBDE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1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5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6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5" y="1316038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1" y="1316038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1C129-3548-4C50-A5DC-4C2FF19DB207}" type="datetimeFigureOut">
              <a:rPr lang="ru-RU" smtClean="0"/>
              <a:pPr/>
              <a:t>23.12.2021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EED154E-02C0-49A6-9B19-55D400CBDED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49" y="6019801"/>
            <a:ext cx="8629651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1C129-3548-4C50-A5DC-4C2FF19DB207}" type="datetimeFigureOut">
              <a:rPr lang="ru-RU" smtClean="0"/>
              <a:pPr/>
              <a:t>23.12.2021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D154E-02C0-49A6-9B19-55D400CBDE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1C129-3548-4C50-A5DC-4C2FF19DB207}" type="datetimeFigureOut">
              <a:rPr lang="ru-RU" smtClean="0"/>
              <a:pPr/>
              <a:t>23.12.2021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D154E-02C0-49A6-9B19-55D400CBDE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49" y="5849118"/>
            <a:ext cx="8629651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1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1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1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1C129-3548-4C50-A5DC-4C2FF19DB207}" type="datetimeFigureOut">
              <a:rPr lang="ru-RU" smtClean="0"/>
              <a:pPr/>
              <a:t>23.12.2021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D154E-02C0-49A6-9B19-55D400CBDE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1C129-3548-4C50-A5DC-4C2FF19DB207}" type="datetimeFigureOut">
              <a:rPr lang="ru-RU" smtClean="0"/>
              <a:pPr/>
              <a:t>23.12.2021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D154E-02C0-49A6-9B19-55D400CBDED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9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49" y="1050899"/>
            <a:ext cx="8629651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3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1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1CB1C129-3548-4C50-A5DC-4C2FF19DB207}" type="datetimeFigureOut">
              <a:rPr lang="ru-RU" smtClean="0"/>
              <a:pPr/>
              <a:t>23.12.2021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1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EED154E-02C0-49A6-9B19-55D400CBDED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49" y="1050899"/>
            <a:ext cx="8629651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49" y="1057987"/>
            <a:ext cx="8629651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14282" y="142852"/>
            <a:ext cx="867645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20000"/>
              </a:spcBef>
            </a:pPr>
            <a:r>
              <a:rPr lang="ru-RU" altLang="ru-RU" sz="2800" b="1" dirty="0">
                <a:solidFill>
                  <a:srgbClr val="C00000"/>
                </a:solidFill>
                <a:latin typeface="Times New Roman" pitchFamily="18" charset="0"/>
              </a:rPr>
              <a:t>Министерство образования Республики Мордовия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4282" y="1500174"/>
            <a:ext cx="864096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54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Портфолио</a:t>
            </a:r>
            <a:r>
              <a:rPr lang="ru-RU" sz="5400" b="1" i="1" dirty="0">
                <a:solidFill>
                  <a:srgbClr val="C00000"/>
                </a:solidFill>
                <a:latin typeface="Times New Roman" pitchFamily="18" charset="0"/>
              </a:rPr>
              <a:t>  </a:t>
            </a:r>
            <a:r>
              <a:rPr lang="ru-RU" sz="5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ru-RU" sz="54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</a:rPr>
              <a:t>          </a:t>
            </a:r>
            <a:r>
              <a:rPr lang="ru-RU" sz="1100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ru-RU" sz="3600" b="1" i="1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Маталыгиной</a:t>
            </a:r>
            <a:r>
              <a:rPr lang="ru-RU" sz="3600" b="1" i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Натальи Викторовны,</a:t>
            </a:r>
            <a:endParaRPr lang="ru-RU" sz="3600" b="1" i="1" dirty="0">
              <a:solidFill>
                <a:schemeClr val="bg2">
                  <a:lumMod val="10000"/>
                </a:schemeClr>
              </a:solidFill>
              <a:latin typeface="Times New Roman" pitchFamily="18" charset="0"/>
            </a:endParaRPr>
          </a:p>
          <a:p>
            <a:pPr algn="ctr">
              <a:defRPr/>
            </a:pPr>
            <a:r>
              <a:rPr lang="ru-RU" sz="3600" b="1" i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 воспитателя</a:t>
            </a:r>
          </a:p>
          <a:p>
            <a:pPr algn="ctr">
              <a:defRPr/>
            </a:pPr>
            <a:r>
              <a:rPr lang="ru-RU" sz="2800" b="1" i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МДОУ </a:t>
            </a:r>
            <a:r>
              <a:rPr lang="ru-RU" sz="2800" b="1" i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«Детский сад </a:t>
            </a:r>
            <a:r>
              <a:rPr lang="ru-RU" sz="2800" b="1" i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№91 компенсирующего </a:t>
            </a:r>
            <a:r>
              <a:rPr lang="ru-RU" sz="2800" b="1" i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вида» </a:t>
            </a:r>
            <a:endParaRPr lang="ru-RU" sz="2800" b="1" i="1" dirty="0" smtClean="0">
              <a:solidFill>
                <a:schemeClr val="bg2">
                  <a:lumMod val="10000"/>
                </a:schemeClr>
              </a:solidFill>
              <a:latin typeface="Times New Roman" pitchFamily="18" charset="0"/>
            </a:endParaRPr>
          </a:p>
          <a:p>
            <a:pPr algn="ctr">
              <a:defRPr/>
            </a:pPr>
            <a:r>
              <a:rPr lang="ru-RU" sz="2800" b="1" i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г</a:t>
            </a:r>
            <a:r>
              <a:rPr lang="ru-RU" sz="2800" b="1" i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. о. Саранск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Galia\Desktop\Сканы\справки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0"/>
            <a:ext cx="485040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lia\Desktop\Маталыгина Н.В. Аттестация\свидетельство о публикация_page-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85728"/>
            <a:ext cx="4290838" cy="6072230"/>
          </a:xfrm>
          <a:prstGeom prst="rect">
            <a:avLst/>
          </a:prstGeom>
          <a:noFill/>
        </p:spPr>
      </p:pic>
      <p:pic>
        <p:nvPicPr>
          <p:cNvPr id="1027" name="Picture 3" descr="C:\Users\Galia\Desktop\Маталыгина Н.В. Аттестация\свидетельство о публикация_page-0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85728"/>
            <a:ext cx="4239461" cy="59995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Edu\Desktop\портфолио Ганичева\сканы для презентации\2021-07-27_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500042"/>
            <a:ext cx="4214842" cy="5876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Edu\Desktop\портфолио Ганичева\сканы для презентации\2021-07-27_0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0391" b="1540"/>
          <a:stretch>
            <a:fillRect/>
          </a:stretch>
        </p:blipFill>
        <p:spPr bwMode="auto">
          <a:xfrm>
            <a:off x="4714876" y="571480"/>
            <a:ext cx="4133622" cy="571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Edu\Desktop\портфолио Ганичева\сканы для презентации\2021-07-27_0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609" t="636"/>
          <a:stretch>
            <a:fillRect/>
          </a:stretch>
        </p:blipFill>
        <p:spPr bwMode="auto">
          <a:xfrm>
            <a:off x="214281" y="428604"/>
            <a:ext cx="4368559" cy="6000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Edu\Desktop\портфолио Ганичева\сканы для презентации\2021-07-27_0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274" t="1515"/>
          <a:stretch>
            <a:fillRect/>
          </a:stretch>
        </p:blipFill>
        <p:spPr bwMode="auto">
          <a:xfrm>
            <a:off x="4643438" y="500042"/>
            <a:ext cx="4143404" cy="5919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ашивка 3"/>
          <p:cNvSpPr/>
          <p:nvPr/>
        </p:nvSpPr>
        <p:spPr>
          <a:xfrm rot="21289281">
            <a:off x="509269" y="3509237"/>
            <a:ext cx="204642" cy="213877"/>
          </a:xfrm>
          <a:prstGeom prst="chevro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20" y="928670"/>
            <a:ext cx="86409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4. Результаты участия воспитанников: </a:t>
            </a:r>
          </a:p>
          <a:p>
            <a:pPr algn="ctr"/>
            <a:r>
              <a:rPr lang="ru-RU" alt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конкурсах, выставках, турнирах, соревнованиях, акциях, фестивалях.</a:t>
            </a:r>
            <a:endParaRPr lang="ru-RU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500034" y="3714752"/>
            <a:ext cx="83065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ru-RU" sz="2800" b="1" i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Дистанционный конкурс в сети «Интернет» – 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Galia\Desktop\Сканы\справки1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-1415"/>
            <a:ext cx="4851408" cy="68594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lia\Desktop\Маталыгина Н.В. Аттестация\шабалин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749" y="285728"/>
            <a:ext cx="4244767" cy="6000792"/>
          </a:xfrm>
          <a:prstGeom prst="rect">
            <a:avLst/>
          </a:prstGeom>
          <a:noFill/>
        </p:spPr>
      </p:pic>
      <p:pic>
        <p:nvPicPr>
          <p:cNvPr id="1027" name="Picture 3" descr="C:\Users\Galia\Desktop\Маталыгина Н.В. Аттестация\арюкова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84154"/>
            <a:ext cx="4286280" cy="60594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5786" y="2071678"/>
            <a:ext cx="769120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5. Наличие авторских программ,</a:t>
            </a:r>
          </a:p>
          <a:p>
            <a:pPr algn="ctr"/>
            <a:r>
              <a:rPr lang="ru-RU" alt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методических пособий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Galia\Desktop\2021-2022\РАБОЧИЕ ПРОГРАММЫ 2021-2022\титульники на нач года\титул доп программы0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85728"/>
            <a:ext cx="4395712" cy="6215106"/>
          </a:xfrm>
          <a:prstGeom prst="rect">
            <a:avLst/>
          </a:prstGeom>
          <a:noFill/>
        </p:spPr>
      </p:pic>
      <p:pic>
        <p:nvPicPr>
          <p:cNvPr id="1026" name="Picture 2" descr="C:\Users\Galia\Desktop\рецензия Н.В. маталыгина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7" y="285728"/>
            <a:ext cx="4346633" cy="61436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071546"/>
            <a:ext cx="88924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6. Выступление на научно-практических конференциях, педагогических чтениях, семинарах секциях, методических объединениях</a:t>
            </a:r>
            <a:endParaRPr lang="ru-RU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1071538" y="4000504"/>
            <a:ext cx="726083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ru-RU" sz="2800" b="1" i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Уровень образовательной организации – 2 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2800" b="1" i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 – 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4282" y="1071546"/>
            <a:ext cx="5929354" cy="5357826"/>
          </a:xfrm>
        </p:spPr>
        <p:txBody>
          <a:bodyPr>
            <a:normAutofit lnSpcReduction="10000"/>
          </a:bodyPr>
          <a:lstStyle/>
          <a:p>
            <a:pPr algn="l">
              <a:lnSpc>
                <a:spcPct val="110000"/>
              </a:lnSpc>
              <a:spcBef>
                <a:spcPts val="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dirty="0" smtClean="0">
                <a:solidFill>
                  <a:schemeClr val="bg2">
                    <a:lumMod val="10000"/>
                  </a:schemeClr>
                </a:solidFill>
                <a:latin typeface="Monotype Corsiva" pitchFamily="66" charset="0"/>
              </a:rPr>
              <a:t>ФИО: </a:t>
            </a:r>
            <a:r>
              <a:rPr lang="ru-RU" altLang="ru-RU" sz="2000" dirty="0" err="1" smtClean="0">
                <a:solidFill>
                  <a:schemeClr val="bg2">
                    <a:lumMod val="10000"/>
                  </a:schemeClr>
                </a:solidFill>
                <a:latin typeface="Monotype Corsiva" pitchFamily="66" charset="0"/>
              </a:rPr>
              <a:t>Маталыгина</a:t>
            </a:r>
            <a:r>
              <a:rPr lang="ru-RU" altLang="ru-RU" sz="2000" dirty="0" smtClean="0">
                <a:solidFill>
                  <a:schemeClr val="bg2">
                    <a:lumMod val="10000"/>
                  </a:schemeClr>
                </a:solidFill>
                <a:latin typeface="Monotype Corsiva" pitchFamily="66" charset="0"/>
              </a:rPr>
              <a:t> Наталья Викторовна</a:t>
            </a:r>
          </a:p>
          <a:p>
            <a:pPr algn="l">
              <a:lnSpc>
                <a:spcPct val="110000"/>
              </a:lnSpc>
              <a:spcBef>
                <a:spcPts val="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dirty="0" smtClean="0">
                <a:solidFill>
                  <a:schemeClr val="bg2">
                    <a:lumMod val="10000"/>
                  </a:schemeClr>
                </a:solidFill>
                <a:latin typeface="Monotype Corsiva" pitchFamily="66" charset="0"/>
              </a:rPr>
              <a:t>Дата рождения: </a:t>
            </a:r>
            <a:r>
              <a:rPr lang="ru-RU" altLang="ru-RU" sz="2000" dirty="0" smtClean="0">
                <a:solidFill>
                  <a:schemeClr val="bg2">
                    <a:lumMod val="10000"/>
                  </a:schemeClr>
                </a:solidFill>
                <a:latin typeface="Monotype Corsiva" pitchFamily="66" charset="0"/>
              </a:rPr>
              <a:t>11.11.1974г</a:t>
            </a:r>
            <a:r>
              <a:rPr lang="ru-RU" altLang="ru-RU" sz="2000" dirty="0" smtClean="0">
                <a:solidFill>
                  <a:schemeClr val="bg2">
                    <a:lumMod val="10000"/>
                  </a:schemeClr>
                </a:solidFill>
                <a:latin typeface="Monotype Corsiva" pitchFamily="66" charset="0"/>
              </a:rPr>
              <a:t>.</a:t>
            </a:r>
          </a:p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ru-RU" altLang="ru-RU" sz="2000" b="1" dirty="0" smtClean="0">
                <a:solidFill>
                  <a:schemeClr val="bg2">
                    <a:lumMod val="10000"/>
                  </a:schemeClr>
                </a:solidFill>
                <a:latin typeface="Monotype Corsiva" pitchFamily="66" charset="0"/>
              </a:rPr>
              <a:t>Профессиональное образование: </a:t>
            </a:r>
            <a:r>
              <a:rPr lang="ru-RU" altLang="ru-RU" sz="2000" dirty="0" smtClean="0">
                <a:solidFill>
                  <a:schemeClr val="bg2">
                    <a:lumMod val="10000"/>
                  </a:schemeClr>
                </a:solidFill>
                <a:latin typeface="Monotype Corsiva" pitchFamily="66" charset="0"/>
              </a:rPr>
              <a:t>высшее, </a:t>
            </a: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Monotype Corsiva" pitchFamily="66" charset="0"/>
                <a:cs typeface="Times New Roman" pitchFamily="18" charset="0"/>
              </a:rPr>
              <a:t>МГПИ им. М.Е. </a:t>
            </a:r>
            <a:r>
              <a:rPr lang="ru-RU" sz="2000" dirty="0" err="1" smtClean="0">
                <a:solidFill>
                  <a:schemeClr val="bg2">
                    <a:lumMod val="10000"/>
                  </a:schemeClr>
                </a:solidFill>
                <a:latin typeface="Monotype Corsiva" pitchFamily="66" charset="0"/>
                <a:cs typeface="Times New Roman" pitchFamily="18" charset="0"/>
              </a:rPr>
              <a:t>Евсевьева</a:t>
            </a: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Monotype Corsiva" pitchFamily="66" charset="0"/>
                <a:cs typeface="Times New Roman" pitchFamily="18" charset="0"/>
              </a:rPr>
              <a:t>, 1998, специальность «</a:t>
            </a: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Monotype Corsiva" pitchFamily="66" charset="0"/>
              </a:rPr>
              <a:t>Олигофренопедагогика» с дополнительной специальностью «Психология», </a:t>
            </a: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Monotype Corsiva" pitchFamily="66" charset="0"/>
                <a:cs typeface="Times New Roman" pitchFamily="18" charset="0"/>
              </a:rPr>
              <a:t>квалификация «</a:t>
            </a:r>
            <a:r>
              <a:rPr lang="ru-RU" sz="2000" dirty="0" err="1" smtClean="0">
                <a:solidFill>
                  <a:schemeClr val="bg2">
                    <a:lumMod val="10000"/>
                  </a:schemeClr>
                </a:solidFill>
                <a:latin typeface="Monotype Corsiva" pitchFamily="66" charset="0"/>
              </a:rPr>
              <a:t>Олигофренопедагог</a:t>
            </a: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Monotype Corsiva" pitchFamily="66" charset="0"/>
              </a:rPr>
              <a:t>. Педагог – психолог» . Д</a:t>
            </a: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Monotype Corsiva" pitchFamily="66" charset="0"/>
                <a:cs typeface="Times New Roman" pitchFamily="18" charset="0"/>
              </a:rPr>
              <a:t>иплом АВС  №0556373, 26 июня 1997г.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  <a:latin typeface="Monotype Corsiva" pitchFamily="66" charset="0"/>
              </a:rPr>
              <a:t>Профессиональная переподготовка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Monotype Corsiva" pitchFamily="66" charset="0"/>
              </a:rPr>
              <a:t>2020 г. - по программе «Педагогическая деятельность в дошкольном образовании: развитие детей раннего и дошкольного возраста»»в ФГБОУ ВО «МГПИ имени М.Е. </a:t>
            </a:r>
            <a:r>
              <a:rPr lang="ru-RU" sz="2000" dirty="0" err="1" smtClean="0">
                <a:solidFill>
                  <a:schemeClr val="bg2">
                    <a:lumMod val="10000"/>
                  </a:schemeClr>
                </a:solidFill>
                <a:latin typeface="Monotype Corsiva" pitchFamily="66" charset="0"/>
              </a:rPr>
              <a:t>Евсевьева</a:t>
            </a: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Monotype Corsiva" pitchFamily="66" charset="0"/>
              </a:rPr>
              <a:t>»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altLang="ru-RU" sz="2000" b="1" dirty="0" smtClean="0">
                <a:solidFill>
                  <a:schemeClr val="bg2">
                    <a:lumMod val="10000"/>
                  </a:schemeClr>
                </a:solidFill>
                <a:latin typeface="Monotype Corsiva" pitchFamily="66" charset="0"/>
              </a:rPr>
              <a:t>Стаж педагогической работы (по специальности):</a:t>
            </a: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Monotype Corsiva" pitchFamily="66" charset="0"/>
                <a:cs typeface="Times New Roman" pitchFamily="18" charset="0"/>
              </a:rPr>
              <a:t> 2 года</a:t>
            </a:r>
          </a:p>
          <a:p>
            <a:pPr algn="l">
              <a:lnSpc>
                <a:spcPct val="110000"/>
              </a:lnSpc>
              <a:spcBef>
                <a:spcPts val="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dirty="0" smtClean="0">
                <a:solidFill>
                  <a:schemeClr val="bg2">
                    <a:lumMod val="10000"/>
                  </a:schemeClr>
                </a:solidFill>
                <a:latin typeface="Monotype Corsiva" pitchFamily="66" charset="0"/>
              </a:rPr>
              <a:t>Общий трудовой стаж: </a:t>
            </a:r>
            <a:r>
              <a:rPr lang="ru-RU" altLang="ru-RU" sz="2000" dirty="0" smtClean="0">
                <a:solidFill>
                  <a:schemeClr val="bg2">
                    <a:lumMod val="10000"/>
                  </a:schemeClr>
                </a:solidFill>
                <a:latin typeface="Monotype Corsiva" pitchFamily="66" charset="0"/>
              </a:rPr>
              <a:t>6 лет</a:t>
            </a:r>
          </a:p>
          <a:p>
            <a:pPr algn="l">
              <a:lnSpc>
                <a:spcPct val="110000"/>
              </a:lnSpc>
              <a:spcBef>
                <a:spcPts val="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dirty="0" smtClean="0">
                <a:solidFill>
                  <a:schemeClr val="bg2">
                    <a:lumMod val="10000"/>
                  </a:schemeClr>
                </a:solidFill>
                <a:latin typeface="Monotype Corsiva" pitchFamily="66" charset="0"/>
              </a:rPr>
              <a:t>Наличие квалификационной категории:</a:t>
            </a: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Monotype Corsiva" pitchFamily="66" charset="0"/>
                <a:cs typeface="Times New Roman" pitchFamily="18" charset="0"/>
              </a:rPr>
              <a:t> -</a:t>
            </a:r>
            <a:endParaRPr lang="ru-RU" altLang="ru-RU" sz="2000" b="1" dirty="0" smtClean="0">
              <a:solidFill>
                <a:schemeClr val="bg2">
                  <a:lumMod val="10000"/>
                </a:schemeClr>
              </a:solidFill>
              <a:latin typeface="Monotype Corsiva" pitchFamily="66" charset="0"/>
            </a:endParaRPr>
          </a:p>
          <a:p>
            <a:pPr algn="l">
              <a:lnSpc>
                <a:spcPct val="110000"/>
              </a:lnSpc>
              <a:spcBef>
                <a:spcPts val="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dirty="0" smtClean="0">
                <a:solidFill>
                  <a:schemeClr val="bg2">
                    <a:lumMod val="10000"/>
                  </a:schemeClr>
                </a:solidFill>
                <a:latin typeface="Monotype Corsiva" pitchFamily="66" charset="0"/>
              </a:rPr>
              <a:t>Дата последней аттестации: -</a:t>
            </a:r>
            <a:endParaRPr lang="ru-RU" altLang="ru-RU" sz="2000" dirty="0" smtClean="0">
              <a:solidFill>
                <a:schemeClr val="bg2">
                  <a:lumMod val="10000"/>
                </a:schemeClr>
              </a:solidFill>
              <a:latin typeface="Monotype Corsiva" pitchFamily="66" charset="0"/>
            </a:endParaRPr>
          </a:p>
          <a:p>
            <a:endParaRPr lang="ru-RU" dirty="0"/>
          </a:p>
        </p:txBody>
      </p:sp>
      <p:pic>
        <p:nvPicPr>
          <p:cNvPr id="1026" name="Picture 2" descr="C:\Users\Galia\Desktop\Сайт на раб столе\фото педагогов на сайт\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43636" y="1357298"/>
            <a:ext cx="2786082" cy="3713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Galia\Desktop\Сканы\справки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0"/>
            <a:ext cx="4857784" cy="68684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Galia\Desktop\Шмонина Н.В. Аттестация\Шмонина1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41" y="285729"/>
            <a:ext cx="4396322" cy="6215967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14282" y="3214686"/>
            <a:ext cx="4143404" cy="500066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C:\Users\Galia\Desktop\Маталыгина Н.В. Аттестация\справка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84722"/>
            <a:ext cx="4500562" cy="636335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072066" y="3714752"/>
            <a:ext cx="3786214" cy="285752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Galia\Desktop\Сканы\справки1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0"/>
            <a:ext cx="4857784" cy="686842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643174" y="3286124"/>
            <a:ext cx="4286280" cy="285752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980728"/>
            <a:ext cx="84969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7. Проведение открытых занятий,  мастер-классов, мероприятий.</a:t>
            </a:r>
            <a:endParaRPr lang="ru-RU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1214414" y="3214686"/>
            <a:ext cx="726083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ru-RU" sz="2800" b="1" i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Уровень образовательной организации – 2 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2800" b="1" i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 – 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Galia\Desktop\Сканы\справки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0"/>
            <a:ext cx="4857784" cy="68684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Galia\Desktop\Маталыгина Н.В. Аттестация\справка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69" y="0"/>
            <a:ext cx="4850407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Galia\Desktop\Сканы\справки20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97778" y="357165"/>
            <a:ext cx="4446222" cy="6286521"/>
          </a:xfrm>
          <a:prstGeom prst="rect">
            <a:avLst/>
          </a:prstGeom>
          <a:noFill/>
        </p:spPr>
      </p:pic>
      <p:pic>
        <p:nvPicPr>
          <p:cNvPr id="8195" name="Picture 3" descr="C:\Users\Galia\Desktop\Сканы\справки20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428604"/>
            <a:ext cx="4398511" cy="62190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1357298"/>
            <a:ext cx="914399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9. Общественно-педагогическая активность педагога: участие в комиссиях, педагогических сообществах, в жюри конкурсов. </a:t>
            </a:r>
          </a:p>
          <a:p>
            <a:pPr algn="ctr"/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Galia\Desktop\Сканы\справки1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0"/>
            <a:ext cx="4857784" cy="68684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916832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10. Позитивные результаты работы </a:t>
            </a:r>
          </a:p>
          <a:p>
            <a:pPr algn="ctr"/>
            <a:r>
              <a:rPr lang="ru-RU" alt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 воспитанниками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1032" y="1214422"/>
            <a:ext cx="871296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2800" i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Представление педагогического опыта</a:t>
            </a:r>
          </a:p>
          <a:p>
            <a:pPr algn="ctr"/>
            <a:r>
              <a:rPr lang="ru-RU" altLang="ru-RU" sz="2800" i="1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Маталыгиной</a:t>
            </a:r>
            <a:r>
              <a:rPr lang="ru-RU" altLang="ru-RU" sz="2800" i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Натальи Викторовны</a:t>
            </a:r>
          </a:p>
          <a:p>
            <a:pPr algn="ctr"/>
            <a:r>
              <a:rPr lang="ru-RU" altLang="ru-RU" sz="2800" i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тему:</a:t>
            </a:r>
          </a:p>
          <a:p>
            <a:pPr algn="ctr"/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«Развитие мелкой моторики рук у дошкольников       с тяжелыми множественными нарушениями развития»</a:t>
            </a:r>
            <a:r>
              <a:rPr lang="ru-RU" altLang="ru-RU" sz="2800" b="1" i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800" b="1" i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i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размещено на сайте  </a:t>
            </a:r>
            <a:br>
              <a:rPr lang="ru-RU" altLang="ru-RU" sz="2800" i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i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МДОУ «Детский сад №91 компенсирующего вида»</a:t>
            </a:r>
            <a:endParaRPr lang="ru-RU" sz="2800" i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85786" y="5143512"/>
            <a:ext cx="79296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https://ds91sar.schoolrm.ru/sveden/employees/11232/407100/</a:t>
            </a:r>
            <a:endParaRPr lang="ru-RU" sz="2400" b="1" i="1" u="sng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Galia\Desktop\Сканы\справки0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93643"/>
            <a:ext cx="4571999" cy="6464357"/>
          </a:xfrm>
          <a:prstGeom prst="rect">
            <a:avLst/>
          </a:prstGeom>
          <a:noFill/>
        </p:spPr>
      </p:pic>
      <p:pic>
        <p:nvPicPr>
          <p:cNvPr id="10243" name="Picture 3" descr="C:\Users\Galia\Desktop\Сканы\справки0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428604"/>
            <a:ext cx="4500562" cy="64293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C:\Users\Galia\Desktop\справки20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0"/>
            <a:ext cx="4857784" cy="68684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2204864"/>
            <a:ext cx="8892480" cy="1944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11. Качество взаимодействия</a:t>
            </a:r>
          </a:p>
          <a:p>
            <a:pPr algn="ctr"/>
            <a:r>
              <a:rPr lang="ru-RU" alt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 родителями</a:t>
            </a:r>
            <a:r>
              <a:rPr lang="ru-RU" altLang="ru-RU" sz="4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40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Galia\Desktop\Сканы\справки10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4290"/>
            <a:ext cx="4538281" cy="6416683"/>
          </a:xfrm>
          <a:prstGeom prst="rect">
            <a:avLst/>
          </a:prstGeom>
          <a:noFill/>
        </p:spPr>
      </p:pic>
      <p:pic>
        <p:nvPicPr>
          <p:cNvPr id="12291" name="Picture 3" descr="C:\Users\Galia\Desktop\Сканы\справки10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83921" y="196204"/>
            <a:ext cx="4560079" cy="64475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8" y="1916832"/>
            <a:ext cx="76328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12. Работа с детьми </a:t>
            </a:r>
          </a:p>
          <a:p>
            <a:pPr algn="ctr"/>
            <a:r>
              <a:rPr lang="ru-RU" alt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из социально-неблагополучных семей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Galia\Desktop\Сканы\справки20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0"/>
            <a:ext cx="4857783" cy="68684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412776"/>
            <a:ext cx="88204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13. Участие педагога в профессиональных конкурсах.</a:t>
            </a:r>
            <a:endParaRPr lang="ru-RU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1142976" y="3214686"/>
            <a:ext cx="714285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ru-RU" sz="2800" b="1" i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 – 1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2800" b="1" i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Конкурс на портале сети Интернет – 1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Galia\Desktop\Сканы\справки10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1"/>
            <a:ext cx="4850407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мои документы\Сертификаты с семинаров, грамоты\ДИПЛОМ 3 СТЕПЕНИ_Кострицына_Маталыгина_page-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2168" y="500042"/>
            <a:ext cx="4369863" cy="61765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C:\Users\Galia\Desktop\Маталыгина Н.В. Аттестация\диплом мо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428604"/>
            <a:ext cx="4245217" cy="60007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00166" y="1928802"/>
            <a:ext cx="610994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14. Награды и поощрения.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1538" y="3214686"/>
            <a:ext cx="72015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ru-RU" sz="2800" b="1" i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Уровень образовательной организации - 1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Galia\Desktop\Маталыгина Н.В. Аттестация\Вывод отчета на печать - Антиплагиат_page-0001.jpg"/>
          <p:cNvPicPr>
            <a:picLocks noChangeAspect="1" noChangeArrowheads="1"/>
          </p:cNvPicPr>
          <p:nvPr/>
        </p:nvPicPr>
        <p:blipFill>
          <a:blip r:embed="rId2"/>
          <a:srcRect r="861" b="48671"/>
          <a:stretch>
            <a:fillRect/>
          </a:stretch>
        </p:blipFill>
        <p:spPr bwMode="auto">
          <a:xfrm>
            <a:off x="357158" y="214290"/>
            <a:ext cx="8487592" cy="62151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Galia\Desktop\Маталыгина Н.В. Аттестация\благодарность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200598"/>
            <a:ext cx="4556973" cy="64431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42910" y="1071546"/>
            <a:ext cx="79208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alt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Участие в инновационной (экспериментальной) деятельности</a:t>
            </a:r>
            <a:endParaRPr lang="ru-RU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571472" y="3071810"/>
            <a:ext cx="820891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«Психолого-педагогическое сопровождение социальной адаптации  дошкольников с умственной отсталостью в условиях интегрированного обучения»</a:t>
            </a:r>
            <a:r>
              <a:rPr lang="ru-RU" sz="2400" b="1" i="1" u="sng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i="1" u="sng" dirty="0" smtClean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i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(приказ</a:t>
            </a:r>
            <a:r>
              <a:rPr lang="ru-RU" sz="2000" i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№01-02/125 от 27.05.2019 г.Управления образования Администрации городского округа Саранск). </a:t>
            </a:r>
            <a:endParaRPr lang="en-US" sz="2000" b="1" i="1" dirty="0" smtClean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i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Срок </a:t>
            </a:r>
            <a:r>
              <a:rPr lang="ru-RU" sz="2000" b="1" i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реализации 5 </a:t>
            </a:r>
            <a:r>
              <a:rPr lang="ru-RU" sz="2000" b="1" i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лет.</a:t>
            </a:r>
            <a:endParaRPr lang="ru-RU" sz="2000" b="1" i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Galia\Desktop\Инновация 2018-2023_0002.jpg"/>
          <p:cNvPicPr>
            <a:picLocks noChangeAspect="1" noChangeArrowheads="1"/>
          </p:cNvPicPr>
          <p:nvPr/>
        </p:nvPicPr>
        <p:blipFill>
          <a:blip r:embed="rId2" cstate="print"/>
          <a:srcRect l="7272"/>
          <a:stretch>
            <a:fillRect/>
          </a:stretch>
        </p:blipFill>
        <p:spPr bwMode="auto">
          <a:xfrm>
            <a:off x="0" y="571479"/>
            <a:ext cx="3786182" cy="5700037"/>
          </a:xfrm>
          <a:prstGeom prst="rect">
            <a:avLst/>
          </a:prstGeom>
          <a:noFill/>
        </p:spPr>
      </p:pic>
      <p:pic>
        <p:nvPicPr>
          <p:cNvPr id="2051" name="Picture 3" descr="C:\Users\Galia\Desktop\Инновация 2018-2023_0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72140" y="1000108"/>
            <a:ext cx="5671860" cy="4062917"/>
          </a:xfrm>
          <a:prstGeom prst="rect">
            <a:avLst/>
          </a:prstGeom>
          <a:noFill/>
        </p:spPr>
      </p:pic>
      <p:sp>
        <p:nvSpPr>
          <p:cNvPr id="5" name="Нашивка 4"/>
          <p:cNvSpPr/>
          <p:nvPr/>
        </p:nvSpPr>
        <p:spPr>
          <a:xfrm rot="21289281">
            <a:off x="3723979" y="4223617"/>
            <a:ext cx="204642" cy="213877"/>
          </a:xfrm>
          <a:prstGeom prst="chevro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Galia\Desktop\Шмонина Н.В. Аттестация\Сканы\справки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02974"/>
            <a:ext cx="4494282" cy="6354473"/>
          </a:xfrm>
          <a:prstGeom prst="rect">
            <a:avLst/>
          </a:prstGeom>
          <a:noFill/>
        </p:spPr>
      </p:pic>
      <p:sp>
        <p:nvSpPr>
          <p:cNvPr id="5" name="Нашивка 4"/>
          <p:cNvSpPr/>
          <p:nvPr/>
        </p:nvSpPr>
        <p:spPr>
          <a:xfrm rot="21289281">
            <a:off x="223517" y="3580675"/>
            <a:ext cx="204642" cy="213877"/>
          </a:xfrm>
          <a:prstGeom prst="chevro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026" name="Picture 2" descr="C:\Users\Galia\Desktop\Сканы\справки20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285728"/>
            <a:ext cx="4357686" cy="63454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Galia\Desktop\Сканы\справки0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1"/>
            <a:ext cx="4850407" cy="6857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1196752"/>
            <a:ext cx="70567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alt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3. Наличие публикаций, включая интернет – публикации.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43042" y="3357562"/>
            <a:ext cx="516308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ru-RU" sz="2800" b="1" i="1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Интернет-публикации</a:t>
            </a:r>
            <a:r>
              <a:rPr lang="ru-RU" sz="2800" b="1" i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1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2800" b="1" i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Международный уровень – 1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2048</TotalTime>
  <Words>338</Words>
  <Application>Microsoft Office PowerPoint</Application>
  <PresentationFormat>Экран (4:3)</PresentationFormat>
  <Paragraphs>50</Paragraphs>
  <Slides>40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Трек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RePack by Diakov</dc:creator>
  <cp:lastModifiedBy>Galia</cp:lastModifiedBy>
  <cp:revision>247</cp:revision>
  <dcterms:created xsi:type="dcterms:W3CDTF">2019-12-19T16:06:25Z</dcterms:created>
  <dcterms:modified xsi:type="dcterms:W3CDTF">2021-12-23T10:40:12Z</dcterms:modified>
</cp:coreProperties>
</file>