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59.jpeg" ContentType="image/jpeg"/>
  <Override PartName="/ppt/media/image7.jpeg" ContentType="image/jpeg"/>
  <Override PartName="/ppt/media/image28.jpeg" ContentType="image/jpeg"/>
  <Override PartName="/ppt/media/image1.png" ContentType="image/png"/>
  <Override PartName="/ppt/media/image58.png" ContentType="image/png"/>
  <Override PartName="/ppt/media/image56.jpeg" ContentType="image/jpeg"/>
  <Override PartName="/ppt/media/image2.png" ContentType="image/png"/>
  <Override PartName="/ppt/media/image4.jpeg" ContentType="image/jpeg"/>
  <Override PartName="/ppt/media/image9.jpeg" ContentType="image/jpeg"/>
  <Override PartName="/ppt/media/image17.jpeg" ContentType="image/jpeg"/>
  <Override PartName="/ppt/media/image3.png" ContentType="image/png"/>
  <Override PartName="/ppt/media/image57.jpeg" ContentType="image/jpeg"/>
  <Override PartName="/ppt/media/image5.jpeg" ContentType="image/jpeg"/>
  <Override PartName="/ppt/media/image6.jpeg" ContentType="image/jpeg"/>
  <Override PartName="/ppt/media/image8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52.jpeg" ContentType="image/jpeg"/>
  <Override PartName="/ppt/media/image18.png" ContentType="image/png"/>
  <Override PartName="/ppt/media/image22.png" ContentType="image/png"/>
  <Override PartName="/ppt/media/image19.jpeg" ContentType="image/jpeg"/>
  <Override PartName="/ppt/media/image20.jpeg" ContentType="image/jpeg"/>
  <Override PartName="/ppt/media/image21.jpeg" ContentType="image/jpeg"/>
  <Override PartName="/ppt/media/image47.jpeg" ContentType="image/jpeg"/>
  <Override PartName="/ppt/media/image23.png" ContentType="image/pn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Рисунок 4294967295" descr=""/>
          <p:cNvPicPr/>
          <p:nvPr/>
        </p:nvPicPr>
        <p:blipFill>
          <a:blip r:embed="rId2"/>
          <a:stretch/>
        </p:blipFill>
        <p:spPr>
          <a:xfrm>
            <a:off x="0" y="0"/>
            <a:ext cx="10077120" cy="755712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 descr=""/>
          <p:cNvPicPr/>
          <p:nvPr/>
        </p:nvPicPr>
        <p:blipFill>
          <a:blip r:embed="rId2"/>
          <a:stretch/>
        </p:blipFill>
        <p:spPr>
          <a:xfrm>
            <a:off x="0" y="0"/>
            <a:ext cx="10077120" cy="7557120"/>
          </a:xfrm>
          <a:prstGeom prst="rect">
            <a:avLst/>
          </a:prstGeom>
          <a:ln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77" descr=""/>
          <p:cNvPicPr/>
          <p:nvPr/>
        </p:nvPicPr>
        <p:blipFill>
          <a:blip r:embed="rId2"/>
          <a:stretch/>
        </p:blipFill>
        <p:spPr>
          <a:xfrm>
            <a:off x="0" y="-1440"/>
            <a:ext cx="10077120" cy="7558560"/>
          </a:xfrm>
          <a:prstGeom prst="rect">
            <a:avLst/>
          </a:prstGeom>
          <a:ln>
            <a:noFill/>
          </a:ln>
        </p:spPr>
      </p:pic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image" Target="../media/image39.jpeg"/><Relationship Id="rId4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jpeg"/><Relationship Id="rId3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jpeg"/><Relationship Id="rId3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jpeg"/><Relationship Id="rId3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jpeg"/><Relationship Id="rId3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jpeg"/><Relationship Id="rId3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image" Target="../media/image55.jpeg"/><Relationship Id="rId3" Type="http://schemas.openxmlformats.org/officeDocument/2006/relationships/slideLayout" Target="../slideLayouts/slideLayout2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image" Target="../media/image57.jpeg"/><Relationship Id="rId3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2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jpeg"/><Relationship Id="rId3" Type="http://schemas.openxmlformats.org/officeDocument/2006/relationships/slideLayout" Target="../slideLayouts/slideLayout2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image" Target="../media/image61.jpeg"/><Relationship Id="rId3" Type="http://schemas.openxmlformats.org/officeDocument/2006/relationships/slideLayout" Target="../slideLayouts/slideLayout2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image" Target="../media/image63.jpeg"/><Relationship Id="rId3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504000" y="360000"/>
            <a:ext cx="9213120" cy="406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8" name="CustomShape 2"/>
          <p:cNvSpPr/>
          <p:nvPr/>
        </p:nvSpPr>
        <p:spPr>
          <a:xfrm>
            <a:off x="504000" y="4752000"/>
            <a:ext cx="8867160" cy="258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1120" algn="just">
              <a:lnSpc>
                <a:spcPct val="95000"/>
              </a:lnSpc>
              <a:spcBef>
                <a:spcPts val="400"/>
              </a:spcBef>
            </a:pPr>
            <a:r>
              <a:rPr b="1" i="1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Дата рождения</a:t>
            </a:r>
            <a:r>
              <a:rPr b="0" i="1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: 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12.10.1979г.</a:t>
            </a:r>
            <a:endParaRPr b="0" lang="ru-RU" sz="1600" spc="-1" strike="noStrike">
              <a:latin typeface="Arial"/>
            </a:endParaRPr>
          </a:p>
          <a:p>
            <a:pPr marL="432000" indent="-321120">
              <a:lnSpc>
                <a:spcPct val="95000"/>
              </a:lnSpc>
              <a:spcBef>
                <a:spcPts val="400"/>
              </a:spcBef>
            </a:pPr>
            <a:r>
              <a:rPr b="1" i="1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Профессиональное образование: </a:t>
            </a:r>
            <a:r>
              <a:rPr b="0" i="1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высшее</a:t>
            </a:r>
            <a:r>
              <a:rPr b="1" i="1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i="1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br/>
            <a:r>
              <a:rPr b="0" i="1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МГПИ им. М.Е Евсевьева , учитель биологии и химии  по специальности                                             «Биология» с дополнительной специальностью «Химия», диплом №1057, дата выдачи: 29.06.2002 г.</a:t>
            </a:r>
            <a:br/>
            <a:r>
              <a:rPr b="1" i="1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Переподготовка:</a:t>
            </a:r>
            <a:r>
              <a:rPr b="0" i="1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ГБУ ДПО МРИО по программе «Педагогика и методика дошкольного образования» воспитатель, диплом № 419, дата выдачи: 15.12.2015 г. </a:t>
            </a:r>
            <a:endParaRPr b="0" lang="ru-RU" sz="1600" spc="-1" strike="noStrike">
              <a:latin typeface="Arial"/>
            </a:endParaRPr>
          </a:p>
          <a:p>
            <a:pPr marL="432000" indent="-321120">
              <a:lnSpc>
                <a:spcPct val="95000"/>
              </a:lnSpc>
              <a:spcBef>
                <a:spcPts val="400"/>
              </a:spcBef>
            </a:pPr>
            <a:r>
              <a:rPr b="1" i="1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Стаж педагогической работы (по специальности): 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15 лет</a:t>
            </a:r>
            <a:endParaRPr b="0" lang="ru-RU" sz="1600" spc="-1" strike="noStrike">
              <a:latin typeface="Arial"/>
            </a:endParaRPr>
          </a:p>
          <a:p>
            <a:pPr marL="432000" indent="-321120">
              <a:lnSpc>
                <a:spcPct val="95000"/>
              </a:lnSpc>
              <a:spcBef>
                <a:spcPts val="400"/>
              </a:spcBef>
            </a:pPr>
            <a:r>
              <a:rPr b="1" i="1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Общий трудовой стаж</a:t>
            </a:r>
            <a:r>
              <a:rPr b="0" i="1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: 21 год</a:t>
            </a:r>
            <a:endParaRPr b="0" lang="ru-RU" sz="1600" spc="-1" strike="noStrike">
              <a:latin typeface="Arial"/>
            </a:endParaRPr>
          </a:p>
          <a:p>
            <a:pPr marL="432000" indent="-321120">
              <a:lnSpc>
                <a:spcPct val="95000"/>
              </a:lnSpc>
              <a:spcBef>
                <a:spcPts val="400"/>
              </a:spcBef>
            </a:pPr>
            <a:r>
              <a:rPr b="1" i="1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      </a:t>
            </a:r>
            <a:r>
              <a:rPr b="1" i="1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Наличие квалификационной категории</a:t>
            </a:r>
            <a:r>
              <a:rPr b="0" i="1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: высшая, приказ № 1128 от 27.12.2018 г.</a:t>
            </a:r>
            <a:endParaRPr b="0" lang="ru-RU" sz="1600" spc="-1" strike="noStrike">
              <a:latin typeface="Arial"/>
            </a:endParaRPr>
          </a:p>
          <a:p>
            <a:pPr marL="432000" indent="-321120" algn="ctr">
              <a:lnSpc>
                <a:spcPct val="100000"/>
              </a:lnSpc>
              <a:spcAft>
                <a:spcPts val="1414"/>
              </a:spcAft>
            </a:pPr>
            <a:r>
              <a:rPr b="1" i="1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19" name="CustomShape 3"/>
          <p:cNvSpPr/>
          <p:nvPr/>
        </p:nvSpPr>
        <p:spPr>
          <a:xfrm>
            <a:off x="792000" y="514080"/>
            <a:ext cx="7773120" cy="318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Министерство образования РМ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br/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548640" indent="-408240" algn="ctr">
              <a:lnSpc>
                <a:spcPct val="80000"/>
              </a:lnSpc>
              <a:spcBef>
                <a:spcPts val="420"/>
              </a:spcBef>
            </a:pPr>
            <a:r>
              <a:rPr b="1" lang="ru-RU" sz="2100" spc="-1" strike="noStrike">
                <a:solidFill>
                  <a:srgbClr val="000000"/>
                </a:solidFill>
                <a:latin typeface="Palatino Linotype"/>
                <a:ea typeface="DejaVu Sans"/>
              </a:rPr>
              <a:t>                         </a:t>
            </a:r>
            <a:r>
              <a:rPr b="1" lang="ru-RU" sz="2100" spc="-1" strike="noStrike">
                <a:solidFill>
                  <a:srgbClr val="000000"/>
                </a:solidFill>
                <a:latin typeface="Palatino Linotype"/>
                <a:ea typeface="DejaVu Sans"/>
              </a:rPr>
              <a:t>ПОРТФОЛИО            </a:t>
            </a:r>
            <a:endParaRPr b="0" lang="ru-RU" sz="2100" spc="-1" strike="noStrike">
              <a:latin typeface="Arial"/>
            </a:endParaRPr>
          </a:p>
          <a:p>
            <a:pPr marL="548640" indent="-408240" algn="ctr">
              <a:lnSpc>
                <a:spcPct val="80000"/>
              </a:lnSpc>
              <a:spcBef>
                <a:spcPts val="360"/>
              </a:spcBef>
            </a:pPr>
            <a:r>
              <a:rPr b="1" lang="ru-RU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        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Лыбаевой Надежды Александровны</a:t>
            </a:r>
            <a:r>
              <a:rPr b="1" lang="ru-RU" sz="2400" spc="-1" strike="noStrike">
                <a:solidFill>
                  <a:srgbClr val="000000"/>
                </a:solidFill>
                <a:latin typeface="Palatino Linotype"/>
                <a:ea typeface="DejaVu Sans"/>
              </a:rPr>
              <a:t> </a:t>
            </a:r>
            <a:br/>
            <a:r>
              <a:rPr b="1" lang="ru-RU" sz="1800" spc="-1" strike="noStrike">
                <a:solidFill>
                  <a:srgbClr val="000000"/>
                </a:solidFill>
                <a:latin typeface="Palatino Linotype"/>
                <a:ea typeface="DejaVu Sans"/>
              </a:rPr>
              <a:t> воспитателя</a:t>
            </a:r>
            <a:endParaRPr b="0" lang="ru-RU" sz="1800" spc="-1" strike="noStrike">
              <a:latin typeface="Arial"/>
            </a:endParaRPr>
          </a:p>
          <a:p>
            <a:pPr marL="548640" indent="-408240" algn="ctr">
              <a:lnSpc>
                <a:spcPct val="80000"/>
              </a:lnSpc>
              <a:spcBef>
                <a:spcPts val="360"/>
              </a:spcBef>
            </a:pPr>
            <a:r>
              <a:rPr b="1" lang="ru-RU" sz="1800" spc="-1" strike="noStrike">
                <a:solidFill>
                  <a:srgbClr val="000000"/>
                </a:solidFill>
                <a:latin typeface="Palatino Linotype"/>
                <a:ea typeface="DejaVu Sans"/>
              </a:rPr>
              <a:t>Муниципального дошкольного</a:t>
            </a:r>
            <a:endParaRPr b="0" lang="ru-RU" sz="1800" spc="-1" strike="noStrike">
              <a:latin typeface="Arial"/>
            </a:endParaRPr>
          </a:p>
          <a:p>
            <a:pPr marL="548640" indent="-408240" algn="ctr">
              <a:lnSpc>
                <a:spcPct val="80000"/>
              </a:lnSpc>
              <a:spcBef>
                <a:spcPts val="360"/>
              </a:spcBef>
            </a:pPr>
            <a:r>
              <a:rPr b="1" lang="ru-RU" sz="1800" spc="-1" strike="noStrike">
                <a:solidFill>
                  <a:srgbClr val="000000"/>
                </a:solidFill>
                <a:latin typeface="Palatino Linotype"/>
                <a:ea typeface="DejaVu Sans"/>
              </a:rPr>
              <a:t>образовательного учреждения</a:t>
            </a:r>
            <a:endParaRPr b="0" lang="ru-RU" sz="1800" spc="-1" strike="noStrike">
              <a:latin typeface="Arial"/>
            </a:endParaRPr>
          </a:p>
          <a:p>
            <a:pPr marL="548640" indent="-408240" algn="ctr">
              <a:lnSpc>
                <a:spcPct val="80000"/>
              </a:lnSpc>
              <a:spcBef>
                <a:spcPts val="360"/>
              </a:spcBef>
            </a:pPr>
            <a:r>
              <a:rPr b="1" lang="ru-RU" sz="1800" spc="-1" strike="noStrike">
                <a:solidFill>
                  <a:srgbClr val="000000"/>
                </a:solidFill>
                <a:latin typeface="Palatino Linotype"/>
                <a:ea typeface="DejaVu Sans"/>
              </a:rPr>
              <a:t>         </a:t>
            </a:r>
            <a:r>
              <a:rPr b="1" lang="ru-RU" sz="1800" spc="-1" strike="noStrike">
                <a:solidFill>
                  <a:srgbClr val="000000"/>
                </a:solidFill>
                <a:latin typeface="Palatino Linotype"/>
                <a:ea typeface="DejaVu Sans"/>
              </a:rPr>
              <a:t>«Детский сад № 93»</a:t>
            </a:r>
            <a:endParaRPr b="0" lang="ru-RU" sz="1800" spc="-1" strike="noStrike">
              <a:latin typeface="Arial"/>
            </a:endParaRPr>
          </a:p>
          <a:p>
            <a:pPr marL="548640" indent="-408240"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Palatino Linotype"/>
                <a:ea typeface="DejaVu Sans"/>
              </a:rPr>
              <a:t>    </a:t>
            </a:r>
            <a:r>
              <a:rPr b="1" lang="ru-RU" sz="1800" spc="-1" strike="noStrike">
                <a:solidFill>
                  <a:srgbClr val="000000"/>
                </a:solidFill>
                <a:latin typeface="Palatino Linotype"/>
                <a:ea typeface="DejaVu Sans"/>
              </a:rPr>
              <a:t>г. о Саранск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20" name="Picture 5" descr=""/>
          <p:cNvPicPr/>
          <p:nvPr/>
        </p:nvPicPr>
        <p:blipFill>
          <a:blip r:embed="rId1"/>
          <a:stretch/>
        </p:blipFill>
        <p:spPr>
          <a:xfrm>
            <a:off x="7648200" y="1535400"/>
            <a:ext cx="2068920" cy="2997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504000" y="534960"/>
            <a:ext cx="7701120" cy="66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0" name="CustomShape 2"/>
          <p:cNvSpPr/>
          <p:nvPr/>
        </p:nvSpPr>
        <p:spPr>
          <a:xfrm>
            <a:off x="504000" y="1769040"/>
            <a:ext cx="8867160" cy="438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1" name="Рисунок 156" descr=""/>
          <p:cNvPicPr/>
          <p:nvPr/>
        </p:nvPicPr>
        <p:blipFill>
          <a:blip r:embed="rId1"/>
          <a:stretch/>
        </p:blipFill>
        <p:spPr>
          <a:xfrm>
            <a:off x="5184000" y="1134000"/>
            <a:ext cx="4355640" cy="5991480"/>
          </a:xfrm>
          <a:prstGeom prst="rect">
            <a:avLst/>
          </a:prstGeom>
          <a:ln>
            <a:noFill/>
          </a:ln>
        </p:spPr>
      </p:pic>
      <p:pic>
        <p:nvPicPr>
          <p:cNvPr id="152" name="Рисунок 157" descr=""/>
          <p:cNvPicPr/>
          <p:nvPr/>
        </p:nvPicPr>
        <p:blipFill>
          <a:blip r:embed="rId2"/>
          <a:stretch/>
        </p:blipFill>
        <p:spPr>
          <a:xfrm>
            <a:off x="432000" y="1170000"/>
            <a:ext cx="4329360" cy="5955480"/>
          </a:xfrm>
          <a:prstGeom prst="rect">
            <a:avLst/>
          </a:prstGeom>
          <a:ln>
            <a:noFill/>
          </a:ln>
        </p:spPr>
      </p:pic>
      <p:sp>
        <p:nvSpPr>
          <p:cNvPr id="153" name="CustomShape 3"/>
          <p:cNvSpPr/>
          <p:nvPr/>
        </p:nvSpPr>
        <p:spPr>
          <a:xfrm>
            <a:off x="5254560" y="5637240"/>
            <a:ext cx="499680" cy="21384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504000" y="251640"/>
            <a:ext cx="7701120" cy="123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5" name="CustomShape 2"/>
          <p:cNvSpPr/>
          <p:nvPr/>
        </p:nvSpPr>
        <p:spPr>
          <a:xfrm>
            <a:off x="417960" y="1663560"/>
            <a:ext cx="8867160" cy="438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6" name="Рисунок 160" descr=""/>
          <p:cNvPicPr/>
          <p:nvPr/>
        </p:nvPicPr>
        <p:blipFill>
          <a:blip r:embed="rId1"/>
          <a:stretch/>
        </p:blipFill>
        <p:spPr>
          <a:xfrm>
            <a:off x="648000" y="1681560"/>
            <a:ext cx="3867120" cy="5227560"/>
          </a:xfrm>
          <a:prstGeom prst="rect">
            <a:avLst/>
          </a:prstGeom>
          <a:ln>
            <a:noFill/>
          </a:ln>
        </p:spPr>
      </p:pic>
      <p:pic>
        <p:nvPicPr>
          <p:cNvPr id="157" name="Рисунок 161" descr=""/>
          <p:cNvPicPr/>
          <p:nvPr/>
        </p:nvPicPr>
        <p:blipFill>
          <a:blip r:embed="rId2"/>
          <a:stretch/>
        </p:blipFill>
        <p:spPr>
          <a:xfrm>
            <a:off x="5328000" y="1681200"/>
            <a:ext cx="3867120" cy="5227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504000" y="239400"/>
            <a:ext cx="7701120" cy="125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9" name="Рисунок 164" descr=""/>
          <p:cNvPicPr/>
          <p:nvPr/>
        </p:nvPicPr>
        <p:blipFill>
          <a:blip r:embed="rId1"/>
          <a:stretch/>
        </p:blipFill>
        <p:spPr>
          <a:xfrm>
            <a:off x="3040200" y="851040"/>
            <a:ext cx="4552200" cy="6262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576000" y="687240"/>
            <a:ext cx="8637120" cy="36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5. Наличие авторских программ, методических пособий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61" name="CustomShape 2"/>
          <p:cNvSpPr/>
          <p:nvPr/>
        </p:nvSpPr>
        <p:spPr>
          <a:xfrm>
            <a:off x="504000" y="1769040"/>
            <a:ext cx="8867160" cy="438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2" name="Рисунок 174" descr=""/>
          <p:cNvPicPr/>
          <p:nvPr/>
        </p:nvPicPr>
        <p:blipFill>
          <a:blip r:embed="rId1"/>
          <a:stretch/>
        </p:blipFill>
        <p:spPr>
          <a:xfrm>
            <a:off x="695520" y="1512000"/>
            <a:ext cx="4054320" cy="5577120"/>
          </a:xfrm>
          <a:prstGeom prst="rect">
            <a:avLst/>
          </a:prstGeom>
          <a:ln>
            <a:noFill/>
          </a:ln>
        </p:spPr>
      </p:pic>
      <p:pic>
        <p:nvPicPr>
          <p:cNvPr id="163" name="Рисунок 175" descr=""/>
          <p:cNvPicPr/>
          <p:nvPr/>
        </p:nvPicPr>
        <p:blipFill>
          <a:blip r:embed="rId2"/>
          <a:stretch/>
        </p:blipFill>
        <p:spPr>
          <a:xfrm>
            <a:off x="5305320" y="1512000"/>
            <a:ext cx="4052520" cy="5574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504000" y="239400"/>
            <a:ext cx="7701120" cy="125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5" name="Рисунок 177" descr=""/>
          <p:cNvPicPr/>
          <p:nvPr/>
        </p:nvPicPr>
        <p:blipFill>
          <a:blip r:embed="rId1"/>
          <a:stretch/>
        </p:blipFill>
        <p:spPr>
          <a:xfrm>
            <a:off x="6678360" y="2880000"/>
            <a:ext cx="3400200" cy="4677840"/>
          </a:xfrm>
          <a:prstGeom prst="rect">
            <a:avLst/>
          </a:prstGeom>
          <a:ln>
            <a:noFill/>
          </a:ln>
        </p:spPr>
      </p:pic>
      <p:pic>
        <p:nvPicPr>
          <p:cNvPr id="166" name="Рисунок 178" descr=""/>
          <p:cNvPicPr/>
          <p:nvPr/>
        </p:nvPicPr>
        <p:blipFill>
          <a:blip r:embed="rId2"/>
          <a:stretch/>
        </p:blipFill>
        <p:spPr>
          <a:xfrm>
            <a:off x="3457080" y="1584000"/>
            <a:ext cx="3452760" cy="4749840"/>
          </a:xfrm>
          <a:prstGeom prst="rect">
            <a:avLst/>
          </a:prstGeom>
          <a:ln>
            <a:noFill/>
          </a:ln>
        </p:spPr>
      </p:pic>
      <p:pic>
        <p:nvPicPr>
          <p:cNvPr id="167" name="Рисунок 179" descr=""/>
          <p:cNvPicPr/>
          <p:nvPr/>
        </p:nvPicPr>
        <p:blipFill>
          <a:blip r:embed="rId3"/>
          <a:stretch/>
        </p:blipFill>
        <p:spPr>
          <a:xfrm>
            <a:off x="72000" y="25920"/>
            <a:ext cx="3381840" cy="4651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504000" y="321480"/>
            <a:ext cx="9213120" cy="109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6. Выступления на заседаниях методических советов, научно-практических конференциях, педагогических чтениях, </a:t>
            </a:r>
            <a:br/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семинарах (очно)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504000" y="1769040"/>
            <a:ext cx="8867160" cy="438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0" name="Рисунок 182" descr=""/>
          <p:cNvPicPr/>
          <p:nvPr/>
        </p:nvPicPr>
        <p:blipFill>
          <a:blip r:embed="rId1"/>
          <a:stretch/>
        </p:blipFill>
        <p:spPr>
          <a:xfrm>
            <a:off x="2952000" y="1584000"/>
            <a:ext cx="4081320" cy="5614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504000" y="251640"/>
            <a:ext cx="7701120" cy="123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CustomShape 2"/>
          <p:cNvSpPr/>
          <p:nvPr/>
        </p:nvSpPr>
        <p:spPr>
          <a:xfrm>
            <a:off x="504000" y="1769040"/>
            <a:ext cx="8867160" cy="438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3" name="Рисунок 185" descr=""/>
          <p:cNvPicPr/>
          <p:nvPr/>
        </p:nvPicPr>
        <p:blipFill>
          <a:blip r:embed="rId1"/>
          <a:stretch/>
        </p:blipFill>
        <p:spPr>
          <a:xfrm>
            <a:off x="288000" y="936000"/>
            <a:ext cx="4607280" cy="6337800"/>
          </a:xfrm>
          <a:prstGeom prst="rect">
            <a:avLst/>
          </a:prstGeom>
          <a:ln>
            <a:noFill/>
          </a:ln>
        </p:spPr>
      </p:pic>
      <p:pic>
        <p:nvPicPr>
          <p:cNvPr id="174" name="Рисунок 186" descr=""/>
          <p:cNvPicPr/>
          <p:nvPr/>
        </p:nvPicPr>
        <p:blipFill>
          <a:blip r:embed="rId2"/>
          <a:stretch/>
        </p:blipFill>
        <p:spPr>
          <a:xfrm>
            <a:off x="5184000" y="934200"/>
            <a:ext cx="4607280" cy="6337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504000" y="239400"/>
            <a:ext cx="7701120" cy="125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6" name="Рисунок 188" descr=""/>
          <p:cNvPicPr/>
          <p:nvPr/>
        </p:nvPicPr>
        <p:blipFill>
          <a:blip r:embed="rId1"/>
          <a:stretch/>
        </p:blipFill>
        <p:spPr>
          <a:xfrm>
            <a:off x="7023960" y="3384000"/>
            <a:ext cx="2981520" cy="4101480"/>
          </a:xfrm>
          <a:prstGeom prst="rect">
            <a:avLst/>
          </a:prstGeom>
          <a:ln>
            <a:noFill/>
          </a:ln>
        </p:spPr>
      </p:pic>
      <p:pic>
        <p:nvPicPr>
          <p:cNvPr id="177" name="Рисунок 189" descr=""/>
          <p:cNvPicPr/>
          <p:nvPr/>
        </p:nvPicPr>
        <p:blipFill>
          <a:blip r:embed="rId2"/>
          <a:stretch/>
        </p:blipFill>
        <p:spPr>
          <a:xfrm>
            <a:off x="4451760" y="72000"/>
            <a:ext cx="2889720" cy="3975480"/>
          </a:xfrm>
          <a:prstGeom prst="rect">
            <a:avLst/>
          </a:prstGeom>
          <a:ln>
            <a:noFill/>
          </a:ln>
        </p:spPr>
      </p:pic>
      <p:pic>
        <p:nvPicPr>
          <p:cNvPr id="178" name="Рисунок 190" descr=""/>
          <p:cNvPicPr/>
          <p:nvPr/>
        </p:nvPicPr>
        <p:blipFill>
          <a:blip r:embed="rId3"/>
          <a:stretch/>
        </p:blipFill>
        <p:spPr>
          <a:xfrm>
            <a:off x="1944000" y="3600000"/>
            <a:ext cx="2844000" cy="3912480"/>
          </a:xfrm>
          <a:prstGeom prst="rect">
            <a:avLst/>
          </a:prstGeom>
          <a:ln>
            <a:noFill/>
          </a:ln>
        </p:spPr>
      </p:pic>
      <p:pic>
        <p:nvPicPr>
          <p:cNvPr id="179" name="Рисунок 191" descr=""/>
          <p:cNvPicPr/>
          <p:nvPr/>
        </p:nvPicPr>
        <p:blipFill>
          <a:blip r:embed="rId4"/>
          <a:stretch/>
        </p:blipFill>
        <p:spPr>
          <a:xfrm>
            <a:off x="72000" y="54000"/>
            <a:ext cx="2837520" cy="3903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504000" y="239400"/>
            <a:ext cx="7701120" cy="125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1" name="Рисунок 193" descr=""/>
          <p:cNvPicPr/>
          <p:nvPr/>
        </p:nvPicPr>
        <p:blipFill>
          <a:blip r:embed="rId1"/>
          <a:stretch/>
        </p:blipFill>
        <p:spPr>
          <a:xfrm>
            <a:off x="6730200" y="2880000"/>
            <a:ext cx="3348000" cy="4605480"/>
          </a:xfrm>
          <a:prstGeom prst="rect">
            <a:avLst/>
          </a:prstGeom>
          <a:ln>
            <a:noFill/>
          </a:ln>
        </p:spPr>
      </p:pic>
      <p:pic>
        <p:nvPicPr>
          <p:cNvPr id="182" name="Рисунок 194" descr=""/>
          <p:cNvPicPr/>
          <p:nvPr/>
        </p:nvPicPr>
        <p:blipFill>
          <a:blip r:embed="rId2"/>
          <a:stretch/>
        </p:blipFill>
        <p:spPr>
          <a:xfrm>
            <a:off x="3384000" y="1584000"/>
            <a:ext cx="3304080" cy="4545360"/>
          </a:xfrm>
          <a:prstGeom prst="rect">
            <a:avLst/>
          </a:prstGeom>
          <a:ln>
            <a:noFill/>
          </a:ln>
        </p:spPr>
      </p:pic>
      <p:pic>
        <p:nvPicPr>
          <p:cNvPr id="183" name="Рисунок 195" descr=""/>
          <p:cNvPicPr/>
          <p:nvPr/>
        </p:nvPicPr>
        <p:blipFill>
          <a:blip r:embed="rId3"/>
          <a:stretch/>
        </p:blipFill>
        <p:spPr>
          <a:xfrm>
            <a:off x="72000" y="106560"/>
            <a:ext cx="3237840" cy="4454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792000" y="491040"/>
            <a:ext cx="7845120" cy="73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7. Проведение открытых занятий, мастер-классов, мероприятий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85" name="CustomShape 2"/>
          <p:cNvSpPr/>
          <p:nvPr/>
        </p:nvSpPr>
        <p:spPr>
          <a:xfrm>
            <a:off x="504000" y="1769040"/>
            <a:ext cx="8867160" cy="438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6" name="Рисунок 198" descr=""/>
          <p:cNvPicPr/>
          <p:nvPr/>
        </p:nvPicPr>
        <p:blipFill>
          <a:blip r:embed="rId1"/>
          <a:stretch/>
        </p:blipFill>
        <p:spPr>
          <a:xfrm>
            <a:off x="2730600" y="1422000"/>
            <a:ext cx="4250880" cy="5847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504000" y="321480"/>
            <a:ext cx="7701120" cy="109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         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Педагогический опыт: </a:t>
            </a:r>
            <a:br/>
            <a:endParaRPr b="0" lang="ru-RU" sz="3600" spc="-1" strike="noStrike">
              <a:latin typeface="Arial"/>
            </a:endParaRPr>
          </a:p>
        </p:txBody>
      </p:sp>
      <p:sp>
        <p:nvSpPr>
          <p:cNvPr id="122" name="CustomShape 2"/>
          <p:cNvSpPr/>
          <p:nvPr/>
        </p:nvSpPr>
        <p:spPr>
          <a:xfrm>
            <a:off x="288000" y="1769040"/>
            <a:ext cx="9501120" cy="438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1120">
              <a:lnSpc>
                <a:spcPct val="100000"/>
              </a:lnSpc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«Формирование у дошкольников основ пожарной безопасности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»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417"/>
              </a:spcAft>
            </a:pP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417"/>
              </a:spcAft>
            </a:pPr>
            <a:endParaRPr b="0" lang="ru-RU" sz="3200" spc="-1" strike="noStrike">
              <a:latin typeface="Arial"/>
            </a:endParaRPr>
          </a:p>
          <a:p>
            <a:pPr marL="432000" indent="-321120">
              <a:lnSpc>
                <a:spcPct val="100000"/>
              </a:lnSpc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3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https://ds93sar.schoolrm.ru/sveden/employees/11234/183191/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504000" y="687240"/>
            <a:ext cx="7701120" cy="36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8. Экспертная деятельность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88" name="CustomShape 2"/>
          <p:cNvSpPr/>
          <p:nvPr/>
        </p:nvSpPr>
        <p:spPr>
          <a:xfrm>
            <a:off x="504000" y="1769040"/>
            <a:ext cx="8867160" cy="438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9" name="Рисунок 201" descr=""/>
          <p:cNvPicPr/>
          <p:nvPr/>
        </p:nvPicPr>
        <p:blipFill>
          <a:blip r:embed="rId1"/>
          <a:stretch/>
        </p:blipFill>
        <p:spPr>
          <a:xfrm>
            <a:off x="2736000" y="1440000"/>
            <a:ext cx="4146120" cy="5703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288000" y="504360"/>
            <a:ext cx="9069120" cy="73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9. Общественно - педагогическая активность педагога : участие в комиссиях, педагогических сообществах , жюри конкурса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91" name="CustomShape 2"/>
          <p:cNvSpPr/>
          <p:nvPr/>
        </p:nvSpPr>
        <p:spPr>
          <a:xfrm>
            <a:off x="504000" y="1769040"/>
            <a:ext cx="8867160" cy="438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2" name="Рисунок 205" descr=""/>
          <p:cNvPicPr/>
          <p:nvPr/>
        </p:nvPicPr>
        <p:blipFill>
          <a:blip r:embed="rId1"/>
          <a:stretch/>
        </p:blipFill>
        <p:spPr>
          <a:xfrm>
            <a:off x="2182680" y="1422360"/>
            <a:ext cx="4207680" cy="5953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504000" y="239400"/>
            <a:ext cx="7701120" cy="125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CustomShape 2"/>
          <p:cNvSpPr/>
          <p:nvPr/>
        </p:nvSpPr>
        <p:spPr>
          <a:xfrm>
            <a:off x="720000" y="390240"/>
            <a:ext cx="82058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10. Позитивные результаты работы с воспитанниками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95" name="Рисунок 212" descr=""/>
          <p:cNvPicPr/>
          <p:nvPr/>
        </p:nvPicPr>
        <p:blipFill>
          <a:blip r:embed="rId1"/>
          <a:stretch/>
        </p:blipFill>
        <p:spPr>
          <a:xfrm>
            <a:off x="5256000" y="936000"/>
            <a:ext cx="4771440" cy="6563160"/>
          </a:xfrm>
          <a:prstGeom prst="rect">
            <a:avLst/>
          </a:prstGeom>
          <a:ln>
            <a:noFill/>
          </a:ln>
        </p:spPr>
      </p:pic>
      <p:pic>
        <p:nvPicPr>
          <p:cNvPr id="196" name="Рисунок 213" descr=""/>
          <p:cNvPicPr/>
          <p:nvPr/>
        </p:nvPicPr>
        <p:blipFill>
          <a:blip r:embed="rId2"/>
          <a:stretch/>
        </p:blipFill>
        <p:spPr>
          <a:xfrm>
            <a:off x="144000" y="1008000"/>
            <a:ext cx="4709880" cy="6478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Рисунок 214" descr=""/>
          <p:cNvPicPr/>
          <p:nvPr/>
        </p:nvPicPr>
        <p:blipFill>
          <a:blip r:embed="rId1"/>
          <a:stretch/>
        </p:blipFill>
        <p:spPr>
          <a:xfrm>
            <a:off x="5163480" y="936000"/>
            <a:ext cx="4771080" cy="6562440"/>
          </a:xfrm>
          <a:prstGeom prst="rect">
            <a:avLst/>
          </a:prstGeom>
          <a:ln>
            <a:noFill/>
          </a:ln>
        </p:spPr>
      </p:pic>
      <p:pic>
        <p:nvPicPr>
          <p:cNvPr id="198" name="Рисунок 215" descr=""/>
          <p:cNvPicPr/>
          <p:nvPr/>
        </p:nvPicPr>
        <p:blipFill>
          <a:blip r:embed="rId2"/>
          <a:stretch/>
        </p:blipFill>
        <p:spPr>
          <a:xfrm>
            <a:off x="216000" y="936000"/>
            <a:ext cx="4783680" cy="6580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Рисунок 216" descr=""/>
          <p:cNvPicPr/>
          <p:nvPr/>
        </p:nvPicPr>
        <p:blipFill>
          <a:blip r:embed="rId1"/>
          <a:stretch/>
        </p:blipFill>
        <p:spPr>
          <a:xfrm>
            <a:off x="5154480" y="1224000"/>
            <a:ext cx="4448160" cy="6118560"/>
          </a:xfrm>
          <a:prstGeom prst="rect">
            <a:avLst/>
          </a:prstGeom>
          <a:ln>
            <a:noFill/>
          </a:ln>
        </p:spPr>
      </p:pic>
      <p:pic>
        <p:nvPicPr>
          <p:cNvPr id="200" name="Рисунок 217" descr=""/>
          <p:cNvPicPr/>
          <p:nvPr/>
        </p:nvPicPr>
        <p:blipFill>
          <a:blip r:embed="rId2"/>
          <a:stretch/>
        </p:blipFill>
        <p:spPr>
          <a:xfrm>
            <a:off x="307080" y="1260000"/>
            <a:ext cx="4443480" cy="6112080"/>
          </a:xfrm>
          <a:prstGeom prst="rect">
            <a:avLst/>
          </a:prstGeom>
          <a:ln>
            <a:noFill/>
          </a:ln>
        </p:spPr>
      </p:pic>
      <p:sp>
        <p:nvSpPr>
          <p:cNvPr id="201" name="CustomShape 1"/>
          <p:cNvSpPr/>
          <p:nvPr/>
        </p:nvSpPr>
        <p:spPr>
          <a:xfrm>
            <a:off x="1287720" y="303480"/>
            <a:ext cx="62708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11. Качество взаимодействия с родителями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Рисунок 219" descr=""/>
          <p:cNvPicPr/>
          <p:nvPr/>
        </p:nvPicPr>
        <p:blipFill>
          <a:blip r:embed="rId1"/>
          <a:stretch/>
        </p:blipFill>
        <p:spPr>
          <a:xfrm>
            <a:off x="5519160" y="1224000"/>
            <a:ext cx="4343400" cy="5974560"/>
          </a:xfrm>
          <a:prstGeom prst="rect">
            <a:avLst/>
          </a:prstGeom>
          <a:ln>
            <a:noFill/>
          </a:ln>
        </p:spPr>
      </p:pic>
      <p:pic>
        <p:nvPicPr>
          <p:cNvPr id="203" name="Рисунок 220" descr=""/>
          <p:cNvPicPr/>
          <p:nvPr/>
        </p:nvPicPr>
        <p:blipFill>
          <a:blip r:embed="rId2"/>
          <a:stretch/>
        </p:blipFill>
        <p:spPr>
          <a:xfrm>
            <a:off x="699840" y="1224000"/>
            <a:ext cx="4338720" cy="5968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Рисунок 221" descr=""/>
          <p:cNvPicPr/>
          <p:nvPr/>
        </p:nvPicPr>
        <p:blipFill>
          <a:blip r:embed="rId1"/>
          <a:stretch/>
        </p:blipFill>
        <p:spPr>
          <a:xfrm>
            <a:off x="5328000" y="1152000"/>
            <a:ext cx="4568400" cy="6283800"/>
          </a:xfrm>
          <a:prstGeom prst="rect">
            <a:avLst/>
          </a:prstGeom>
          <a:ln>
            <a:noFill/>
          </a:ln>
        </p:spPr>
      </p:pic>
      <p:pic>
        <p:nvPicPr>
          <p:cNvPr id="205" name="Рисунок 222" descr=""/>
          <p:cNvPicPr/>
          <p:nvPr/>
        </p:nvPicPr>
        <p:blipFill>
          <a:blip r:embed="rId2"/>
          <a:stretch/>
        </p:blipFill>
        <p:spPr>
          <a:xfrm>
            <a:off x="504000" y="1177200"/>
            <a:ext cx="4534560" cy="6237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288000" y="216000"/>
            <a:ext cx="95738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12. Работа с детьми из социально-неблагополучных семей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207" name="Рисунок 224" descr=""/>
          <p:cNvPicPr/>
          <p:nvPr/>
        </p:nvPicPr>
        <p:blipFill>
          <a:blip r:embed="rId1"/>
          <a:stretch/>
        </p:blipFill>
        <p:spPr>
          <a:xfrm>
            <a:off x="2808000" y="978840"/>
            <a:ext cx="4679280" cy="6436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1"/>
          <p:cNvSpPr/>
          <p:nvPr/>
        </p:nvSpPr>
        <p:spPr>
          <a:xfrm>
            <a:off x="504000" y="239400"/>
            <a:ext cx="7701120" cy="125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9" name="CustomShape 2"/>
          <p:cNvSpPr/>
          <p:nvPr/>
        </p:nvSpPr>
        <p:spPr>
          <a:xfrm>
            <a:off x="504000" y="360000"/>
            <a:ext cx="84218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13. Участие педагога в профессиональных конкурсах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210" name="Рисунок 227" descr=""/>
          <p:cNvPicPr/>
          <p:nvPr/>
        </p:nvPicPr>
        <p:blipFill>
          <a:blip r:embed="rId1"/>
          <a:stretch/>
        </p:blipFill>
        <p:spPr>
          <a:xfrm>
            <a:off x="5040000" y="1196280"/>
            <a:ext cx="4300920" cy="6083640"/>
          </a:xfrm>
          <a:prstGeom prst="rect">
            <a:avLst/>
          </a:prstGeom>
          <a:ln>
            <a:noFill/>
          </a:ln>
        </p:spPr>
      </p:pic>
      <p:pic>
        <p:nvPicPr>
          <p:cNvPr id="211" name="Рисунок 228" descr=""/>
          <p:cNvPicPr/>
          <p:nvPr/>
        </p:nvPicPr>
        <p:blipFill>
          <a:blip r:embed="rId2"/>
          <a:stretch/>
        </p:blipFill>
        <p:spPr>
          <a:xfrm>
            <a:off x="360000" y="1196280"/>
            <a:ext cx="4317840" cy="6109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504000" y="239400"/>
            <a:ext cx="7701120" cy="125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3" name="Рисунок 233" descr=""/>
          <p:cNvPicPr/>
          <p:nvPr/>
        </p:nvPicPr>
        <p:blipFill>
          <a:blip r:embed="rId1"/>
          <a:stretch/>
        </p:blipFill>
        <p:spPr>
          <a:xfrm>
            <a:off x="5256000" y="958680"/>
            <a:ext cx="4535280" cy="6239160"/>
          </a:xfrm>
          <a:prstGeom prst="rect">
            <a:avLst/>
          </a:prstGeom>
          <a:ln>
            <a:noFill/>
          </a:ln>
        </p:spPr>
      </p:pic>
      <p:pic>
        <p:nvPicPr>
          <p:cNvPr id="214" name="Рисунок 234" descr=""/>
          <p:cNvPicPr/>
          <p:nvPr/>
        </p:nvPicPr>
        <p:blipFill>
          <a:blip r:embed="rId2"/>
          <a:stretch/>
        </p:blipFill>
        <p:spPr>
          <a:xfrm>
            <a:off x="264600" y="936000"/>
            <a:ext cx="4558680" cy="6271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504000" y="416880"/>
            <a:ext cx="9141120" cy="36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1. Участие в инновационной  (экспериментальной) деятельности.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24" name="CustomShape 2"/>
          <p:cNvSpPr/>
          <p:nvPr/>
        </p:nvSpPr>
        <p:spPr>
          <a:xfrm>
            <a:off x="432000" y="1879560"/>
            <a:ext cx="8867160" cy="438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5" name="Рисунок 2" descr=""/>
          <p:cNvPicPr/>
          <p:nvPr/>
        </p:nvPicPr>
        <p:blipFill>
          <a:blip r:embed="rId1"/>
          <a:stretch/>
        </p:blipFill>
        <p:spPr>
          <a:xfrm>
            <a:off x="5032080" y="1440000"/>
            <a:ext cx="3965040" cy="5613120"/>
          </a:xfrm>
          <a:prstGeom prst="rect">
            <a:avLst/>
          </a:prstGeom>
          <a:ln>
            <a:noFill/>
          </a:ln>
        </p:spPr>
      </p:pic>
      <p:pic>
        <p:nvPicPr>
          <p:cNvPr id="126" name="Рисунок 1" descr=""/>
          <p:cNvPicPr/>
          <p:nvPr/>
        </p:nvPicPr>
        <p:blipFill>
          <a:blip r:embed="rId2"/>
          <a:stretch/>
        </p:blipFill>
        <p:spPr>
          <a:xfrm>
            <a:off x="792000" y="1440000"/>
            <a:ext cx="3894120" cy="5635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Рисунок 229" descr=""/>
          <p:cNvPicPr/>
          <p:nvPr/>
        </p:nvPicPr>
        <p:blipFill>
          <a:blip r:embed="rId1"/>
          <a:stretch/>
        </p:blipFill>
        <p:spPr>
          <a:xfrm>
            <a:off x="4527360" y="2160000"/>
            <a:ext cx="5479200" cy="3867120"/>
          </a:xfrm>
          <a:prstGeom prst="rect">
            <a:avLst/>
          </a:prstGeom>
          <a:ln>
            <a:noFill/>
          </a:ln>
        </p:spPr>
      </p:pic>
      <p:pic>
        <p:nvPicPr>
          <p:cNvPr id="216" name="Рисунок 230" descr=""/>
          <p:cNvPicPr/>
          <p:nvPr/>
        </p:nvPicPr>
        <p:blipFill>
          <a:blip r:embed="rId2"/>
          <a:stretch/>
        </p:blipFill>
        <p:spPr>
          <a:xfrm>
            <a:off x="384120" y="792000"/>
            <a:ext cx="4078440" cy="6023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504000" y="239400"/>
            <a:ext cx="7701120" cy="125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8" name="Рисунок 236" descr=""/>
          <p:cNvPicPr/>
          <p:nvPr/>
        </p:nvPicPr>
        <p:blipFill>
          <a:blip r:embed="rId1"/>
          <a:stretch/>
        </p:blipFill>
        <p:spPr>
          <a:xfrm>
            <a:off x="5112000" y="864000"/>
            <a:ext cx="4551840" cy="6261480"/>
          </a:xfrm>
          <a:prstGeom prst="rect">
            <a:avLst/>
          </a:prstGeom>
          <a:ln>
            <a:noFill/>
          </a:ln>
        </p:spPr>
      </p:pic>
      <p:pic>
        <p:nvPicPr>
          <p:cNvPr id="219" name="Рисунок 237" descr=""/>
          <p:cNvPicPr/>
          <p:nvPr/>
        </p:nvPicPr>
        <p:blipFill>
          <a:blip r:embed="rId2"/>
          <a:stretch/>
        </p:blipFill>
        <p:spPr>
          <a:xfrm>
            <a:off x="452880" y="864000"/>
            <a:ext cx="4543920" cy="6251040"/>
          </a:xfrm>
          <a:prstGeom prst="rect">
            <a:avLst/>
          </a:prstGeom>
          <a:ln>
            <a:noFill/>
          </a:ln>
        </p:spPr>
      </p:pic>
      <p:sp>
        <p:nvSpPr>
          <p:cNvPr id="220" name="CustomShape 2"/>
          <p:cNvSpPr/>
          <p:nvPr/>
        </p:nvSpPr>
        <p:spPr>
          <a:xfrm>
            <a:off x="5183280" y="5923080"/>
            <a:ext cx="499680" cy="14256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1944000" y="343080"/>
            <a:ext cx="532584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14. Награды и поощрения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222" name="Рисунок 239" descr=""/>
          <p:cNvPicPr/>
          <p:nvPr/>
        </p:nvPicPr>
        <p:blipFill>
          <a:blip r:embed="rId1"/>
          <a:stretch/>
        </p:blipFill>
        <p:spPr>
          <a:xfrm>
            <a:off x="432000" y="1512000"/>
            <a:ext cx="4133520" cy="5686560"/>
          </a:xfrm>
          <a:prstGeom prst="rect">
            <a:avLst/>
          </a:prstGeom>
          <a:ln>
            <a:noFill/>
          </a:ln>
        </p:spPr>
      </p:pic>
      <p:pic>
        <p:nvPicPr>
          <p:cNvPr id="223" name="Рисунок 240" descr=""/>
          <p:cNvPicPr/>
          <p:nvPr/>
        </p:nvPicPr>
        <p:blipFill>
          <a:blip r:embed="rId2"/>
          <a:stretch/>
        </p:blipFill>
        <p:spPr>
          <a:xfrm>
            <a:off x="5074920" y="1549440"/>
            <a:ext cx="4139640" cy="5694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504000" y="251640"/>
            <a:ext cx="7701120" cy="123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CustomShape 2"/>
          <p:cNvSpPr/>
          <p:nvPr/>
        </p:nvSpPr>
        <p:spPr>
          <a:xfrm>
            <a:off x="504000" y="1769040"/>
            <a:ext cx="8867160" cy="438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9" name="Рисунок 128" descr=""/>
          <p:cNvPicPr/>
          <p:nvPr/>
        </p:nvPicPr>
        <p:blipFill>
          <a:blip r:embed="rId1"/>
          <a:stretch/>
        </p:blipFill>
        <p:spPr>
          <a:xfrm>
            <a:off x="367560" y="1152000"/>
            <a:ext cx="4093920" cy="5631480"/>
          </a:xfrm>
          <a:prstGeom prst="rect">
            <a:avLst/>
          </a:prstGeom>
          <a:ln>
            <a:noFill/>
          </a:ln>
        </p:spPr>
      </p:pic>
      <p:pic>
        <p:nvPicPr>
          <p:cNvPr id="130" name="Рисунок 129" descr=""/>
          <p:cNvPicPr/>
          <p:nvPr/>
        </p:nvPicPr>
        <p:blipFill>
          <a:blip r:embed="rId2"/>
          <a:stretch/>
        </p:blipFill>
        <p:spPr>
          <a:xfrm>
            <a:off x="5112000" y="1195560"/>
            <a:ext cx="4101840" cy="5642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504000" y="687240"/>
            <a:ext cx="7701120" cy="36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2.  Наставничество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32" name="CustomShape 2"/>
          <p:cNvSpPr/>
          <p:nvPr/>
        </p:nvSpPr>
        <p:spPr>
          <a:xfrm>
            <a:off x="504000" y="1769040"/>
            <a:ext cx="8867160" cy="438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3" name="Рисунок 132" descr=""/>
          <p:cNvPicPr/>
          <p:nvPr/>
        </p:nvPicPr>
        <p:blipFill>
          <a:blip r:embed="rId1"/>
          <a:stretch/>
        </p:blipFill>
        <p:spPr>
          <a:xfrm>
            <a:off x="288000" y="1177560"/>
            <a:ext cx="4533480" cy="6235920"/>
          </a:xfrm>
          <a:prstGeom prst="rect">
            <a:avLst/>
          </a:prstGeom>
          <a:ln>
            <a:noFill/>
          </a:ln>
        </p:spPr>
      </p:pic>
      <p:pic>
        <p:nvPicPr>
          <p:cNvPr id="134" name="Рисунок 133" descr=""/>
          <p:cNvPicPr/>
          <p:nvPr/>
        </p:nvPicPr>
        <p:blipFill>
          <a:blip r:embed="rId2"/>
          <a:stretch/>
        </p:blipFill>
        <p:spPr>
          <a:xfrm>
            <a:off x="5440680" y="1152000"/>
            <a:ext cx="4564800" cy="6279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504000" y="251640"/>
            <a:ext cx="7701120" cy="123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CustomShape 2"/>
          <p:cNvSpPr/>
          <p:nvPr/>
        </p:nvSpPr>
        <p:spPr>
          <a:xfrm>
            <a:off x="2592000" y="581040"/>
            <a:ext cx="582912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3. Наличие публикаций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37" name="Рисунок 137" descr=""/>
          <p:cNvPicPr/>
          <p:nvPr/>
        </p:nvPicPr>
        <p:blipFill>
          <a:blip r:embed="rId1"/>
          <a:stretch/>
        </p:blipFill>
        <p:spPr>
          <a:xfrm>
            <a:off x="5492880" y="1224000"/>
            <a:ext cx="4344120" cy="5974920"/>
          </a:xfrm>
          <a:prstGeom prst="rect">
            <a:avLst/>
          </a:prstGeom>
          <a:ln>
            <a:noFill/>
          </a:ln>
        </p:spPr>
      </p:pic>
      <p:pic>
        <p:nvPicPr>
          <p:cNvPr id="138" name="Рисунок 5" descr=""/>
          <p:cNvPicPr/>
          <p:nvPr/>
        </p:nvPicPr>
        <p:blipFill>
          <a:blip r:embed="rId2"/>
          <a:stretch/>
        </p:blipFill>
        <p:spPr>
          <a:xfrm>
            <a:off x="560160" y="1152000"/>
            <a:ext cx="4551840" cy="5976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Рисунок 139" descr=""/>
          <p:cNvPicPr/>
          <p:nvPr/>
        </p:nvPicPr>
        <p:blipFill>
          <a:blip r:embed="rId1"/>
          <a:stretch/>
        </p:blipFill>
        <p:spPr>
          <a:xfrm>
            <a:off x="5250960" y="792000"/>
            <a:ext cx="4529880" cy="6406920"/>
          </a:xfrm>
          <a:prstGeom prst="rect">
            <a:avLst/>
          </a:prstGeom>
          <a:ln>
            <a:noFill/>
          </a:ln>
        </p:spPr>
      </p:pic>
      <p:pic>
        <p:nvPicPr>
          <p:cNvPr id="140" name="Рисунок 3" descr=""/>
          <p:cNvPicPr/>
          <p:nvPr/>
        </p:nvPicPr>
        <p:blipFill>
          <a:blip r:embed="rId2"/>
          <a:stretch/>
        </p:blipFill>
        <p:spPr>
          <a:xfrm>
            <a:off x="539640" y="851040"/>
            <a:ext cx="4357440" cy="6286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504000" y="239400"/>
            <a:ext cx="7701120" cy="125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2" name="Рисунок 141" descr=""/>
          <p:cNvPicPr/>
          <p:nvPr/>
        </p:nvPicPr>
        <p:blipFill>
          <a:blip r:embed="rId1"/>
          <a:stretch/>
        </p:blipFill>
        <p:spPr>
          <a:xfrm>
            <a:off x="3273840" y="1500480"/>
            <a:ext cx="3347640" cy="4605480"/>
          </a:xfrm>
          <a:prstGeom prst="rect">
            <a:avLst/>
          </a:prstGeom>
          <a:ln>
            <a:noFill/>
          </a:ln>
        </p:spPr>
      </p:pic>
      <p:pic>
        <p:nvPicPr>
          <p:cNvPr id="143" name="Рисунок 142" descr=""/>
          <p:cNvPicPr/>
          <p:nvPr/>
        </p:nvPicPr>
        <p:blipFill>
          <a:blip r:embed="rId2"/>
          <a:stretch/>
        </p:blipFill>
        <p:spPr>
          <a:xfrm>
            <a:off x="108000" y="144000"/>
            <a:ext cx="3418560" cy="4702320"/>
          </a:xfrm>
          <a:prstGeom prst="rect">
            <a:avLst/>
          </a:prstGeom>
          <a:ln>
            <a:noFill/>
          </a:ln>
        </p:spPr>
      </p:pic>
      <p:pic>
        <p:nvPicPr>
          <p:cNvPr id="144" name="Рисунок 143" descr=""/>
          <p:cNvPicPr/>
          <p:nvPr/>
        </p:nvPicPr>
        <p:blipFill>
          <a:blip r:embed="rId3"/>
          <a:stretch/>
        </p:blipFill>
        <p:spPr>
          <a:xfrm>
            <a:off x="6408000" y="2556000"/>
            <a:ext cx="3598560" cy="4950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504000" y="321480"/>
            <a:ext cx="9141120" cy="109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4. Результаты участия </a:t>
            </a:r>
            <a:br/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воспитанников в конкурсах, выставках, турнирах, соревнованиях, акциях, фестивалях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46" name="CustomShape 2"/>
          <p:cNvSpPr/>
          <p:nvPr/>
        </p:nvSpPr>
        <p:spPr>
          <a:xfrm>
            <a:off x="576000" y="1769040"/>
            <a:ext cx="8867160" cy="438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7" name="Рисунок 146" descr=""/>
          <p:cNvPicPr/>
          <p:nvPr/>
        </p:nvPicPr>
        <p:blipFill>
          <a:blip r:embed="rId1"/>
          <a:stretch/>
        </p:blipFill>
        <p:spPr>
          <a:xfrm>
            <a:off x="216000" y="1512000"/>
            <a:ext cx="4103640" cy="5805000"/>
          </a:xfrm>
          <a:prstGeom prst="rect">
            <a:avLst/>
          </a:prstGeom>
          <a:ln>
            <a:noFill/>
          </a:ln>
        </p:spPr>
      </p:pic>
      <p:pic>
        <p:nvPicPr>
          <p:cNvPr id="148" name="Рисунок 147" descr=""/>
          <p:cNvPicPr/>
          <p:nvPr/>
        </p:nvPicPr>
        <p:blipFill>
          <a:blip r:embed="rId2"/>
          <a:stretch/>
        </p:blipFill>
        <p:spPr>
          <a:xfrm>
            <a:off x="4608000" y="2016000"/>
            <a:ext cx="5347800" cy="388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</TotalTime>
  <Application>LibreOffice/6.2.4.2$Windows_X86_64 LibreOffice_project/2412653d852ce75f65fbfa83fb7e7b669a126d64</Application>
  <Words>136</Words>
  <Paragraphs>34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2023-11-05T13:18:04Z</dcterms:created>
  <dc:creator>User</dc:creator>
  <dc:description>Those creative commons textures have been used:
http://www.flickr.com/photos/kellyloveswhales/3505365913/ by 'Kelly Loves Whales'
http://www.flickr.com/photos/digitalyardsale/4806075532/in/photostream/ by Nick Merritt
License: https://creativecommons.org/licenses/by-sa/3.0/</dc:description>
  <dc:language>ru-RU</dc:language>
  <cp:lastModifiedBy/>
  <dcterms:modified xsi:type="dcterms:W3CDTF">2023-12-03T18:29:23Z</dcterms:modified>
  <cp:revision>44</cp:revision>
  <dc:subject/>
  <dc:title>Vintage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33</vt:i4>
  </property>
</Properties>
</file>