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66" r:id="rId9"/>
    <p:sldId id="262" r:id="rId10"/>
    <p:sldId id="263" r:id="rId11"/>
    <p:sldId id="261" r:id="rId12"/>
    <p:sldId id="267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CCFFFF"/>
    <a:srgbClr val="F6F8AA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Самооценка</c:v>
                </c:pt>
                <c:pt idx="1">
                  <c:v>тревожность</c:v>
                </c:pt>
                <c:pt idx="2">
                  <c:v>эмоциональная сфера: агрессия</c:v>
                </c:pt>
                <c:pt idx="3">
                  <c:v>внутрисемейные отношения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4.5</c:v>
                </c:pt>
                <c:pt idx="2">
                  <c:v>1.8</c:v>
                </c:pt>
                <c:pt idx="3">
                  <c:v>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Самооценка</c:v>
                </c:pt>
                <c:pt idx="1">
                  <c:v>тревожность</c:v>
                </c:pt>
                <c:pt idx="2">
                  <c:v>эмоциональная сфера: агрессия</c:v>
                </c:pt>
                <c:pt idx="3">
                  <c:v>внутрисемейные отношения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4.8</c:v>
                </c:pt>
                <c:pt idx="1">
                  <c:v>3.8</c:v>
                </c:pt>
                <c:pt idx="2">
                  <c:v>1</c:v>
                </c:pt>
                <c:pt idx="3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05024"/>
        <c:axId val="123629568"/>
      </c:barChart>
      <c:catAx>
        <c:axId val="117505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3629568"/>
        <c:crosses val="autoZero"/>
        <c:auto val="1"/>
        <c:lblAlgn val="ctr"/>
        <c:lblOffset val="100"/>
        <c:noMultiLvlLbl val="0"/>
      </c:catAx>
      <c:valAx>
        <c:axId val="12362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505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>
        <a:alpha val="81961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667" y="1844824"/>
            <a:ext cx="7776864" cy="255454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8000">
                <a:schemeClr val="accent2">
                  <a:lumMod val="20000"/>
                  <a:lumOff val="80000"/>
                  <a:shade val="100000"/>
                  <a:satMod val="115000"/>
                  <a:alpha val="54000"/>
                </a:schemeClr>
              </a:gs>
            </a:gsLst>
            <a:lin ang="81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Кружок 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социально-эмоционального развития 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«Познаем себя»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326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МБДОУ «Детский сад «Планета детства» комбинированного вида»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1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6" y="116632"/>
            <a:ext cx="3567629" cy="4756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5004048" cy="3753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2985" y="171010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«Рисуем свое настроение»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8" y="1124744"/>
            <a:ext cx="4442024" cy="548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26843"/>
            <a:ext cx="3683901" cy="2762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236855"/>
            <a:ext cx="5347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«Выполнение заданий в тетрадях»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71" y="3429000"/>
            <a:ext cx="4342026" cy="325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982" y="260648"/>
            <a:ext cx="6430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Дидактическая игра «Хорошо или плохо»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3" b="7950"/>
          <a:stretch/>
        </p:blipFill>
        <p:spPr>
          <a:xfrm>
            <a:off x="395536" y="1484784"/>
            <a:ext cx="3488130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" b="10626"/>
          <a:stretch/>
        </p:blipFill>
        <p:spPr>
          <a:xfrm>
            <a:off x="5796136" y="287612"/>
            <a:ext cx="2629761" cy="29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3275856" cy="4367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79417"/>
            <a:ext cx="3252953" cy="4337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48" y="692696"/>
            <a:ext cx="3923278" cy="2942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3233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«Нарисуй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эмоцию»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136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После изучения темы дети учились выражать свои чувства в рисунках. 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150" y="1227178"/>
            <a:ext cx="3273828" cy="4365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0362" y="2720579"/>
            <a:ext cx="3160063" cy="42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7675924"/>
              </p:ext>
            </p:extLst>
          </p:nvPr>
        </p:nvGraphicFramePr>
        <p:xfrm>
          <a:off x="395536" y="548680"/>
          <a:ext cx="8424936" cy="586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80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280920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1.ПОЯСНИТЕЛЬНАЯ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дополнительного образовательного кружка «Познаем себя» направленна на социально-эмоционально развитие детей дошкольного возраста, и разработана на основе учебно-методического пособия « Я, ты, мы» Князева О. Л., </a:t>
            </a:r>
            <a:r>
              <a:rPr lang="ru-RU" dirty="0" err="1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dirty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Р. Б </a:t>
            </a:r>
            <a:r>
              <a:rPr lang="ru-RU" dirty="0" smtClean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коррекционно-развивающей </a:t>
            </a:r>
            <a:r>
              <a:rPr lang="ru-RU" dirty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детей 5-6  лет «Уроки добра» С.И. </a:t>
            </a:r>
            <a:r>
              <a:rPr lang="ru-RU" dirty="0" err="1" smtClean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Семенака</a:t>
            </a:r>
            <a:endParaRPr lang="ru-RU" dirty="0" smtClean="0">
              <a:ln w="1270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n w="1270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dirty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реализуется в МБДОУ «Детский сад «Планета детства» комбинированного вида». </a:t>
            </a:r>
            <a:endParaRPr lang="ru-RU" dirty="0" smtClean="0">
              <a:ln w="1270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n w="1270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dirty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— 1 год. Содержание программы кружка составлена с учетом возрастных особенностей и в соответствии с СП 2.4.3648-20 "Санитарно-эпидемиологические требования к организациям воспитания и обучения, отдыха и оздоровления детей и молодежи" предназначена для детей 5-7 лет, реализуется она через кружковую работу. </a:t>
            </a:r>
            <a:endParaRPr lang="ru-RU" dirty="0" smtClean="0">
              <a:ln w="1270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n w="1270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dirty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1 раз в неделю, длительность составляет 25-30 минут </a:t>
            </a:r>
          </a:p>
        </p:txBody>
      </p:sp>
    </p:spTree>
    <p:extLst>
      <p:ext uri="{BB962C8B-B14F-4D97-AF65-F5344CB8AC3E}">
        <p14:creationId xmlns:p14="http://schemas.microsoft.com/office/powerpoint/2010/main" val="163220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332" y="476671"/>
            <a:ext cx="7632848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Пока ребенок мал, взрослые порой не задумываются, что станет в его жизни главным, вырастет ли он целеустремленным, общительным, добрым и терпимым к людям. Но сложный процесс формирования личности нельзя откладывать на будущее и предоставлять воле случая.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Безусловно, с самого раннего возраста необходимо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знакомиться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собственными эмоциями. Это даёт возможность в дальнейшем стать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хозяином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душевной жизни, и не позволяет эмоциям, особенно негативным, руководить нашими словами, мыслями, поступками и чувствами и, что самое главное, искажать общение с другими людьми.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Поэтому необходимо развивать и обогащать спектр чувств  ребенка, целесообразно развивая у них понимание того, что, к примеру, хорошее настроение зависит от отношения к тебе окружающих.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Деятельность данного кружка направлена на знакомство детей с языком эмоций, выразительными средствами которого являются позы, мимика, жесты; обучает им пользоваться как для проявления собственных чувств и переживаний, так и для понимания эмоционального состояния других.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601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89" y="117693"/>
            <a:ext cx="8928992" cy="67403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ознакомления детей с миром эмоций и способами адекватного выражения своего эмоционального состояния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  <a:p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детей, открыто проявлять свои эмоции и чувства;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дошкольников распознавать эмоциональные проявления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: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мимике, пантомиме, голосу;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эмоциями: радость, грусть, печаль, злость, удивление, страх, гнев;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знания детей об эмоциях и эмоциональных состояниях с помощью зрительных образов, отражающих различные стороны человеческих эмоций;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и активизировать словарь детей за счет слов, обозначающих различные эмоции: радость, грусть, печаль, злость, обрадоваться, разозлиться, испуганный, сердитый.</a:t>
            </a:r>
          </a:p>
          <a:p>
            <a:pPr lvl="0"/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обогащению эмоциональной сферы детей;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открытому проявлению эмоций и чувств различными социально приемлемыми способами (словесными, физическими, творческими);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способности определять эмоциональное состояние по схематическим изображениям (мимике, графическим образам);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и воображение в процессе общения и выполнения игровых заданий;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артистические способности;</a:t>
            </a: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эмпатию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способность сопереживать;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ребенку отреагировать на имеющиеся отрицательные эмоции (страх, гнев), препятствующие полноценному личностному развитию.</a:t>
            </a:r>
          </a:p>
        </p:txBody>
      </p:sp>
    </p:spTree>
    <p:extLst>
      <p:ext uri="{BB962C8B-B14F-4D97-AF65-F5344CB8AC3E}">
        <p14:creationId xmlns:p14="http://schemas.microsoft.com/office/powerpoint/2010/main" val="9178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352927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263017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качестве основных методов и приемов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использовались: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>
              <a:tabLst>
                <a:tab pos="2630170" algn="l"/>
              </a:tabLst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+mj-lt"/>
              <a:buAutoNum type="arabicPeriod"/>
              <a:tabLst>
                <a:tab pos="2630170" algn="l"/>
              </a:tabLs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имитационные игры;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+mj-lt"/>
              <a:buAutoNum type="arabicPeriod"/>
              <a:tabLst>
                <a:tab pos="2630170" algn="l"/>
              </a:tabLst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психогимнастика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;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+mj-lt"/>
              <a:buAutoNum type="arabicPeriod"/>
              <a:tabLst>
                <a:tab pos="2630170" algn="l"/>
              </a:tabLs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чтение и обсуждение художественных произведений;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+mj-lt"/>
              <a:buAutoNum type="arabicPeriod"/>
              <a:tabLst>
                <a:tab pos="2630170" algn="l"/>
              </a:tabLs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дискуссии;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+mj-lt"/>
              <a:buAutoNum type="arabicPeriod"/>
              <a:tabLst>
                <a:tab pos="2630170" algn="l"/>
              </a:tabLs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диагностика эмоционального состояния, отношения ребенка к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обсуждаемой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проблеме;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+mj-lt"/>
              <a:buAutoNum type="arabicPeriod"/>
              <a:tabLst>
                <a:tab pos="2630170" algn="l"/>
              </a:tabLs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обыгрывание конфликтных ситуаций и моделирование выхода из них;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630170" algn="l"/>
              </a:tabLs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примеры выражения своего эмоционального состояния в рисунке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83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0" r="20757" b="6099"/>
          <a:stretch/>
        </p:blipFill>
        <p:spPr>
          <a:xfrm>
            <a:off x="252169" y="1268760"/>
            <a:ext cx="4320787" cy="4606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2" y="548680"/>
            <a:ext cx="4266474" cy="568863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7529327" y="4800242"/>
            <a:ext cx="1296144" cy="12210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5-7 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лет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169" y="390962"/>
            <a:ext cx="413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«Круг приветствия</a:t>
            </a:r>
            <a:r>
              <a:rPr lang="ru-RU" b="1" dirty="0" smtClean="0">
                <a:solidFill>
                  <a:schemeClr val="accent2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591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511" y="548680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На занятиях мы с ребятами знакомились с разными эмоциями, чувствами и их проявлениями выраженными через мимику, пантомимику и интонацию.</a:t>
            </a:r>
          </a:p>
          <a:p>
            <a:endParaRPr lang="ru-RU" sz="2000" b="1" dirty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Познакомились с упражнениями которые помогут избавиться от неприятного ощущения злости и гнева, помогут побороть чувство страха, снять напряжение и ощутить спокойствие.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5412" y="3212976"/>
            <a:ext cx="4067944" cy="3120333"/>
          </a:xfrm>
          <a:prstGeom prst="rect">
            <a:avLst/>
          </a:prstGeom>
          <a:solidFill>
            <a:srgbClr val="F6F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80" y="3474888"/>
            <a:ext cx="3672408" cy="25965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7" y="3231201"/>
            <a:ext cx="4468964" cy="31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2" y="3485498"/>
            <a:ext cx="3723114" cy="26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0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27" y="1556792"/>
            <a:ext cx="6297935" cy="4723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Проводились б</a:t>
            </a:r>
            <a:r>
              <a:rPr lang="ru-RU" b="1" dirty="0" smtClean="0">
                <a:solidFill>
                  <a:schemeClr val="tx2"/>
                </a:solidFill>
              </a:rPr>
              <a:t>еседы </a:t>
            </a:r>
            <a:r>
              <a:rPr lang="ru-RU" b="1" dirty="0" smtClean="0">
                <a:solidFill>
                  <a:schemeClr val="tx2"/>
                </a:solidFill>
              </a:rPr>
              <a:t>по художественному произведению «Что такое хорошо и что такое плохо»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340768"/>
            <a:ext cx="2446207" cy="34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97430"/>
            <a:ext cx="2556284" cy="3408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/>
          <a:stretch/>
        </p:blipFill>
        <p:spPr>
          <a:xfrm>
            <a:off x="3347864" y="3337200"/>
            <a:ext cx="2718303" cy="3328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4"/>
          <a:stretch/>
        </p:blipFill>
        <p:spPr>
          <a:xfrm>
            <a:off x="151727" y="3385623"/>
            <a:ext cx="2862318" cy="3325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5"/>
          <a:stretch/>
        </p:blipFill>
        <p:spPr>
          <a:xfrm rot="10800000">
            <a:off x="2626284" y="235524"/>
            <a:ext cx="4161462" cy="292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87042" y="511855"/>
            <a:ext cx="2439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263017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Calibri"/>
              </a:rPr>
              <a:t>Обсуждение конфликтных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ситуаций 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Calibri"/>
              </a:rPr>
              <a:t>способов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выхода из них;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23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14411</TotalTime>
  <Words>371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2022-04-26T10:54:52Z</dcterms:created>
  <dcterms:modified xsi:type="dcterms:W3CDTF">2022-05-16T08:50:57Z</dcterms:modified>
</cp:coreProperties>
</file>