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65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64" r:id="rId12"/>
    <p:sldId id="273" r:id="rId13"/>
    <p:sldId id="266" r:id="rId14"/>
    <p:sldId id="274" r:id="rId15"/>
    <p:sldId id="275" r:id="rId16"/>
    <p:sldId id="267" r:id="rId17"/>
    <p:sldId id="276" r:id="rId18"/>
    <p:sldId id="27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FFFFCC"/>
    <a:srgbClr val="FF0000"/>
    <a:srgbClr val="80008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</p:grp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C17B-C111-4F47-B100-0238A3B2B5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7FECA-5E34-421B-BD2A-003FE49E1F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9F05-51FC-40AE-A966-B2CDACD88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43F4-DAFF-47A0-866A-D154D4095F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9D50-4482-4692-A200-984349C519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DC2B-79BC-4AD8-BD67-498B748FDE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9A23B-3A0D-4F19-B4DA-AE022D3C84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6B0E9-B453-4A96-8ED2-8AB2795462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A028C-8C90-471C-9DB4-323D2BCD8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537E6-8EDE-48E7-8B0E-E235836D6A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09CF-95D1-40FB-AFA4-741807456D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13DD-8DAE-438F-AFF0-9104DEC0FE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3238B-2D96-4537-B0DD-C419E25021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3D7C-98D5-4928-91E5-DA1DB2DA04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18E20-81FA-48F4-BB70-0458BB8A8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F5E4A3D0-0E5A-4AF6-9059-D0EE1ABFD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defRPr/>
            </a:pPr>
            <a:endParaRPr lang="ru-RU" altLang="ru-RU" sz="2400" smtClean="0"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defRPr/>
            </a:pPr>
            <a:endParaRPr lang="ru-RU" altLang="ru-RU" sz="2400" smtClean="0"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defRPr/>
            </a:pPr>
            <a:endParaRPr lang="ru-RU" altLang="ru-RU" sz="240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101818"/>
            <a:ext cx="5638800" cy="1860550"/>
          </a:xfrm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bg2"/>
                </a:solidFill>
              </a:rPr>
              <a:t>«Моя будущая </a:t>
            </a:r>
            <a:br>
              <a:rPr lang="ru-RU" altLang="ru-RU" b="1" dirty="0" smtClean="0">
                <a:solidFill>
                  <a:schemeClr val="bg2"/>
                </a:solidFill>
              </a:rPr>
            </a:br>
            <a:r>
              <a:rPr lang="ru-RU" altLang="ru-RU" b="1" dirty="0" smtClean="0">
                <a:solidFill>
                  <a:schemeClr val="bg2"/>
                </a:solidFill>
              </a:rPr>
              <a:t>профессия»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4495800" cy="692150"/>
          </a:xfrm>
        </p:spPr>
        <p:txBody>
          <a:bodyPr/>
          <a:lstStyle/>
          <a:p>
            <a:pPr algn="r" eaLnBrk="1" hangingPunct="1"/>
            <a:r>
              <a:rPr lang="ru-RU" altLang="ru-RU" sz="1500" dirty="0" smtClean="0"/>
              <a:t>Подготовила: педагог </a:t>
            </a:r>
            <a:r>
              <a:rPr lang="ru-RU" altLang="ru-RU" sz="1500" dirty="0" err="1" smtClean="0"/>
              <a:t>доп.образования</a:t>
            </a:r>
            <a:endParaRPr lang="ru-RU" altLang="ru-RU" sz="1500" dirty="0" smtClean="0"/>
          </a:p>
          <a:p>
            <a:pPr algn="r" eaLnBrk="1" hangingPunct="1"/>
            <a:r>
              <a:rPr lang="ru-RU" altLang="ru-RU" sz="1500" dirty="0" smtClean="0"/>
              <a:t>Данилова Е.Е.</a:t>
            </a:r>
          </a:p>
        </p:txBody>
      </p:sp>
      <p:pic>
        <p:nvPicPr>
          <p:cNvPr id="17411" name="Picture 4" descr="j02353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17160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j02519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581400"/>
            <a:ext cx="16764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j02406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648200"/>
            <a:ext cx="18256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j02407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78136"/>
            <a:ext cx="116363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j02346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5257800"/>
            <a:ext cx="1447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j02330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5181600"/>
            <a:ext cx="1436688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j02167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228600"/>
            <a:ext cx="14509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4" descr="j02129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2362200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5" descr="j019954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304800"/>
            <a:ext cx="16700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6" descr="j0199036"/>
          <p:cNvPicPr>
            <a:picLocks noChangeAspect="1" noChangeArrowheads="1"/>
          </p:cNvPicPr>
          <p:nvPr/>
        </p:nvPicPr>
        <p:blipFill>
          <a:blip r:embed="rId11">
            <a:lum bright="4000"/>
          </a:blip>
          <a:srcRect/>
          <a:stretch>
            <a:fillRect/>
          </a:stretch>
        </p:blipFill>
        <p:spPr bwMode="auto">
          <a:xfrm>
            <a:off x="0" y="1828800"/>
            <a:ext cx="157003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7" descr="j030125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2800" y="5181600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8" descr="j029755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4800600"/>
            <a:ext cx="119538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9" descr="j02920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05200" y="304800"/>
            <a:ext cx="18684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0" descr="j029198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4400" y="3200400"/>
            <a:ext cx="18081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Rectangle 25"/>
          <p:cNvSpPr>
            <a:spLocks noChangeArrowheads="1"/>
          </p:cNvSpPr>
          <p:nvPr/>
        </p:nvSpPr>
        <p:spPr bwMode="auto">
          <a:xfrm>
            <a:off x="3505200" y="6172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 err="1">
                <a:latin typeface="Arial" charset="0"/>
              </a:rPr>
              <a:t>г</a:t>
            </a:r>
            <a:r>
              <a:rPr lang="ru-RU" altLang="ru-RU" sz="1400" b="1" dirty="0" err="1" smtClean="0">
                <a:latin typeface="Arial" charset="0"/>
              </a:rPr>
              <a:t>.о</a:t>
            </a:r>
            <a:r>
              <a:rPr lang="ru-RU" altLang="ru-RU" sz="1400" b="1" dirty="0" smtClean="0">
                <a:latin typeface="Arial" charset="0"/>
              </a:rPr>
              <a:t>. Саранск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434" y="-33367"/>
            <a:ext cx="88125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МАДОУ «ЦРР – детский сад №2»</a:t>
            </a:r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smtClean="0">
                <a:latin typeface="Book Antiqua" pitchFamily="18" charset="0"/>
              </a:rPr>
              <a:t>Пудинг вёл раскопки и нашел осколки старинного кувшина! Посмотри, получится ли склеить целый кувшин? Попробуй сам.</a:t>
            </a:r>
          </a:p>
        </p:txBody>
      </p:sp>
      <p:pic>
        <p:nvPicPr>
          <p:cNvPr id="24578" name="Picture 4" descr="s12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324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038" y="4343400"/>
            <a:ext cx="2006600" cy="1889125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57200" y="1508125"/>
            <a:ext cx="874713" cy="990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b="1" smtClean="0">
                <a:latin typeface="Franklin Gothic Book" pitchFamily="34" charset="0"/>
              </a:rPr>
              <a:t>Кто каждый день тренируется и соревнуется?</a:t>
            </a:r>
            <a:br>
              <a:rPr lang="ru-RU" altLang="ru-RU" sz="2400" b="1" smtClean="0">
                <a:latin typeface="Franklin Gothic Book" pitchFamily="34" charset="0"/>
              </a:rPr>
            </a:br>
            <a:r>
              <a:rPr lang="ru-RU" altLang="ru-RU" sz="2400" b="1" smtClean="0">
                <a:latin typeface="Franklin Gothic Book" pitchFamily="34" charset="0"/>
              </a:rPr>
              <a:t>Хорошо быть спортсменом – прыгать, бегать и мускулы развивать. Вот и мы с вами сейчас потренируемся</a:t>
            </a:r>
            <a:r>
              <a:rPr lang="en-US" altLang="ru-RU" sz="2400" b="1" smtClean="0">
                <a:latin typeface="Franklin Gothic Book" pitchFamily="34" charset="0"/>
              </a:rPr>
              <a:t>!</a:t>
            </a:r>
            <a:endParaRPr lang="ru-RU" altLang="ru-RU" sz="2400" b="1" smtClean="0">
              <a:latin typeface="Franklin Gothic Book" pitchFamily="34" charset="0"/>
            </a:endParaRPr>
          </a:p>
        </p:txBody>
      </p:sp>
      <p:sp>
        <p:nvSpPr>
          <p:cNvPr id="25602" name="AutoShape 5" descr="img24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5603" name="Picture 6" descr="img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859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Arial" charset="0"/>
              </a:rPr>
              <a:t>Определи четвертый лишний предмет. </a:t>
            </a:r>
            <a:br>
              <a:rPr lang="ru-RU" sz="2800" b="1" smtClean="0">
                <a:latin typeface="Arial" charset="0"/>
              </a:rPr>
            </a:br>
            <a:r>
              <a:rPr lang="ru-RU" sz="2800" b="1" smtClean="0">
                <a:latin typeface="Arial" charset="0"/>
              </a:rPr>
              <a:t>Почему он лишний?</a:t>
            </a:r>
          </a:p>
        </p:txBody>
      </p:sp>
      <p:pic>
        <p:nvPicPr>
          <p:cNvPr id="34821" name="Picture 5" descr="i?id=651e28b36a9872f4c69eb159e96cfbf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33600"/>
            <a:ext cx="1727200" cy="1727200"/>
          </a:xfrm>
          <a:prstGeom prst="rect">
            <a:avLst/>
          </a:prstGeom>
          <a:noFill/>
        </p:spPr>
      </p:pic>
      <p:sp>
        <p:nvSpPr>
          <p:cNvPr id="34825" name="AutoShape 9" descr="maxresdefault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4827" name="AutoShape 11" descr="maxresdefault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4829" name="AutoShape 13" descr="1016547145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4831" name="Picture 15" descr="sk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989138"/>
            <a:ext cx="2736850" cy="1954212"/>
          </a:xfrm>
          <a:prstGeom prst="rect">
            <a:avLst/>
          </a:prstGeom>
          <a:noFill/>
        </p:spPr>
      </p:pic>
      <p:pic>
        <p:nvPicPr>
          <p:cNvPr id="34833" name="Picture 17" descr="snowboard_0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133600"/>
            <a:ext cx="2449512" cy="1554163"/>
          </a:xfrm>
          <a:prstGeom prst="rect">
            <a:avLst/>
          </a:prstGeom>
          <a:noFill/>
        </p:spPr>
      </p:pic>
      <p:sp>
        <p:nvSpPr>
          <p:cNvPr id="34835" name="AutoShape 19" descr="101616456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4837" name="AutoShape 21" descr="futbolnyy-myach-nike-fc-paris-saint-germain-supporters-ball-sc3012-410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4839" name="Picture 23" descr="ph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2276475"/>
            <a:ext cx="1368425" cy="1368425"/>
          </a:xfrm>
          <a:prstGeom prst="rect">
            <a:avLst/>
          </a:prstGeom>
          <a:noFill/>
        </p:spPr>
      </p:pic>
      <p:sp>
        <p:nvSpPr>
          <p:cNvPr id="34841" name="AutoShape 25" descr="wallper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4843" name="Picture 27" descr="59-201709281237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005263"/>
            <a:ext cx="1293812" cy="2628900"/>
          </a:xfrm>
          <a:prstGeom prst="rect">
            <a:avLst/>
          </a:prstGeom>
          <a:noFill/>
        </p:spPr>
      </p:pic>
      <p:pic>
        <p:nvPicPr>
          <p:cNvPr id="34845" name="Picture 29" descr="%D1%84%D1%83%D1%82%D0%B1%D0%BE%D0%BB_%D0%BB%D0%BE%D0%B3%D0%BE%D1%82%D0%B8%D0%B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4616450"/>
            <a:ext cx="2805112" cy="2241550"/>
          </a:xfrm>
          <a:prstGeom prst="rect">
            <a:avLst/>
          </a:prstGeom>
          <a:noFill/>
        </p:spPr>
      </p:pic>
      <p:sp>
        <p:nvSpPr>
          <p:cNvPr id="34847" name="AutoShape 31" descr="depositphotos_7661524-stock-illustration-hockey-play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4849" name="AutoShape 33" descr="hokkeis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4851" name="Picture 35" descr="man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1638" y="4214813"/>
            <a:ext cx="3527425" cy="2643187"/>
          </a:xfrm>
          <a:prstGeom prst="rect">
            <a:avLst/>
          </a:prstGeom>
          <a:noFill/>
        </p:spPr>
      </p:pic>
      <p:sp>
        <p:nvSpPr>
          <p:cNvPr id="34853" name="AutoShape 37" descr="cyclist-vecto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4855" name="Picture 39" descr="race-clipart-racer-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9925" y="4652963"/>
            <a:ext cx="1947863" cy="1987550"/>
          </a:xfrm>
          <a:prstGeom prst="rect">
            <a:avLst/>
          </a:prstGeom>
          <a:noFill/>
        </p:spPr>
      </p:pic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457200" y="1524000"/>
            <a:ext cx="730250" cy="68103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1800" b="1" i="1" smtClean="0">
                <a:latin typeface="Franklin Gothic Book" pitchFamily="34" charset="0"/>
              </a:rPr>
              <a:t>Знаешь, кто такой витражист? </a:t>
            </a:r>
            <a:br>
              <a:rPr lang="ru-RU" altLang="ru-RU" sz="1800" b="1" i="1" smtClean="0">
                <a:latin typeface="Franklin Gothic Book" pitchFamily="34" charset="0"/>
              </a:rPr>
            </a:br>
            <a:r>
              <a:rPr lang="ru-RU" altLang="ru-RU" sz="1800" b="1" i="1" smtClean="0">
                <a:latin typeface="Franklin Gothic Book" pitchFamily="34" charset="0"/>
              </a:rPr>
              <a:t>Это художник, который делает картины из цветного стекла. </a:t>
            </a:r>
            <a:br>
              <a:rPr lang="ru-RU" altLang="ru-RU" sz="1800" b="1" i="1" smtClean="0">
                <a:latin typeface="Franklin Gothic Book" pitchFamily="34" charset="0"/>
              </a:rPr>
            </a:br>
            <a:r>
              <a:rPr lang="ru-RU" altLang="ru-RU" sz="1800" b="1" i="1" smtClean="0">
                <a:latin typeface="Franklin Gothic Book" pitchFamily="34" charset="0"/>
              </a:rPr>
              <a:t>Старинные мастера в своих витражах рассказывали целые истории.</a:t>
            </a:r>
            <a:br>
              <a:rPr lang="ru-RU" altLang="ru-RU" sz="1800" b="1" i="1" smtClean="0">
                <a:latin typeface="Franklin Gothic Book" pitchFamily="34" charset="0"/>
              </a:rPr>
            </a:br>
            <a:r>
              <a:rPr lang="ru-RU" altLang="ru-RU" sz="1800" b="1" i="1" smtClean="0">
                <a:latin typeface="Franklin Gothic Book" pitchFamily="34" charset="0"/>
              </a:rPr>
              <a:t>Давайте потренируемся собирать витраж из геометрических фигур. </a:t>
            </a:r>
          </a:p>
        </p:txBody>
      </p:sp>
      <p:pic>
        <p:nvPicPr>
          <p:cNvPr id="26626" name="Picture 6" descr="1-2-коп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3293" t="-3397" b="2"/>
          <a:stretch>
            <a:fillRect/>
          </a:stretch>
        </p:blipFill>
        <p:spPr>
          <a:xfrm>
            <a:off x="685800" y="2286000"/>
            <a:ext cx="3513138" cy="2319338"/>
          </a:xfrm>
        </p:spPr>
      </p:pic>
      <p:pic>
        <p:nvPicPr>
          <p:cNvPr id="26627" name="Picture 7" descr="depositphotos_43363275-stock-photo-the-fishes-set-of-geometric (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8938" y="2133600"/>
            <a:ext cx="4572000" cy="4495800"/>
          </a:xfrm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6172200" y="1524000"/>
            <a:ext cx="874713" cy="990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latin typeface="Arial" charset="0"/>
              </a:rPr>
              <a:t>А кто создает для компьютера умные программы? Отгадай и запиши.</a:t>
            </a:r>
            <a:br>
              <a:rPr lang="ru-RU" sz="2400" b="1" smtClean="0">
                <a:latin typeface="Arial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Arial" charset="0"/>
              </a:rPr>
              <a:t>П _ _ _ _ _ _ _ _ _Т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Помоги </a:t>
            </a: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вспомнить пароль </a:t>
            </a:r>
            <a:endParaRPr lang="ru-RU" b="1" dirty="0">
              <a:solidFill>
                <a:srgbClr val="000066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компьютера </a:t>
            </a: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программисту.</a:t>
            </a:r>
          </a:p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    3+2=    </a:t>
            </a: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7-4=    6+2=    9-6=    2+2=    1+5=</a:t>
            </a:r>
          </a:p>
          <a:p>
            <a:pPr algn="ctr">
              <a:buFont typeface="Wingdings" pitchFamily="2" charset="2"/>
              <a:buNone/>
            </a:pPr>
            <a:endParaRPr lang="ru-RU" b="1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457200" y="1524000"/>
            <a:ext cx="730250" cy="68103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 rot="-906714">
            <a:off x="900113" y="3213100"/>
            <a:ext cx="1008062" cy="9366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 rot="-4761643">
            <a:off x="2158207" y="3171031"/>
            <a:ext cx="1079500" cy="1008063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492500" y="3213100"/>
            <a:ext cx="1008063" cy="1008063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5940425" y="3284538"/>
            <a:ext cx="9144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4716463" y="3213100"/>
            <a:ext cx="935037" cy="9858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7164388" y="3213100"/>
            <a:ext cx="914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55" name="Picture 15" descr="liqawrepungbacophv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846" y="4264934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435975" cy="1927225"/>
          </a:xfrm>
        </p:spPr>
        <p:txBody>
          <a:bodyPr/>
          <a:lstStyle/>
          <a:p>
            <a:r>
              <a:rPr lang="ru-RU" sz="2400" b="1" smtClean="0">
                <a:latin typeface="Arial" charset="0"/>
              </a:rPr>
              <a:t>Кто сочиняет рецепты и готовит вкусную еду? Отгадай и запиши.</a:t>
            </a:r>
            <a:br>
              <a:rPr lang="ru-RU" sz="2400" b="1" smtClean="0">
                <a:latin typeface="Arial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Arial" charset="0"/>
              </a:rPr>
              <a:t>П _ _ _ Р</a:t>
            </a:r>
            <a:br>
              <a:rPr lang="ru-RU" sz="2400" b="1" smtClean="0">
                <a:solidFill>
                  <a:srgbClr val="FF0000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Arial" charset="0"/>
              </a:rPr>
              <a:t>            </a:t>
            </a:r>
            <a:r>
              <a:rPr lang="ru-RU" sz="2400" b="1" smtClean="0">
                <a:solidFill>
                  <a:srgbClr val="800080"/>
                </a:solidFill>
                <a:latin typeface="Arial" charset="0"/>
              </a:rPr>
              <a:t>А теперь угадайте, что сегодня </a:t>
            </a:r>
            <a:br>
              <a:rPr lang="ru-RU" sz="2400" b="1" smtClean="0">
                <a:solidFill>
                  <a:srgbClr val="800080"/>
                </a:solidFill>
                <a:latin typeface="Arial" charset="0"/>
              </a:rPr>
            </a:br>
            <a:r>
              <a:rPr lang="ru-RU" sz="2400" b="1" smtClean="0">
                <a:solidFill>
                  <a:srgbClr val="800080"/>
                </a:solidFill>
                <a:latin typeface="Arial" charset="0"/>
              </a:rPr>
              <a:t>            в меню детского сада?</a:t>
            </a:r>
            <a:r>
              <a:rPr lang="ru-RU" sz="2400" b="1" smtClean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205038"/>
            <a:ext cx="4465638" cy="4248150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90000"/>
              </a:lnSpc>
            </a:pPr>
            <a:endParaRPr lang="ru-RU" sz="1900" i="1" smtClean="0">
              <a:solidFill>
                <a:srgbClr val="80008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900" i="1" smtClean="0">
                <a:solidFill>
                  <a:srgbClr val="800080"/>
                </a:solidFill>
              </a:rPr>
              <a:t>Мама из крупы сварила,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Посолила, подсластила.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Эй, ну где же ложка наша?!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Так нужна на завтрак... </a:t>
            </a:r>
          </a:p>
          <a:p>
            <a:pPr>
              <a:lnSpc>
                <a:spcPct val="90000"/>
              </a:lnSpc>
            </a:pPr>
            <a:r>
              <a:rPr lang="ru-RU" sz="1900" i="1" smtClean="0">
                <a:solidFill>
                  <a:srgbClr val="800080"/>
                </a:solidFill>
              </a:rPr>
              <a:t>Хлеба свежего полоса,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Сверху сыр и колбаса.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Сам он просится к нам в рот,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Аппетитный...</a:t>
            </a:r>
          </a:p>
          <a:p>
            <a:pPr>
              <a:lnSpc>
                <a:spcPct val="90000"/>
              </a:lnSpc>
            </a:pPr>
            <a:r>
              <a:rPr lang="ru-RU" sz="1900" i="1" smtClean="0">
                <a:solidFill>
                  <a:srgbClr val="800080"/>
                </a:solidFill>
              </a:rPr>
              <a:t>И уха он, и бульон,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Щи, рассольник - тоже он.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Он гороховый, капустный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И, конечно, очень вкусный.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05038"/>
            <a:ext cx="4500562" cy="4248150"/>
          </a:xfrm>
          <a:solidFill>
            <a:srgbClr val="FFFFCC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1900" i="1" smtClean="0">
              <a:solidFill>
                <a:srgbClr val="800080"/>
              </a:solidFill>
            </a:endParaRPr>
          </a:p>
          <a:p>
            <a:r>
              <a:rPr lang="ru-RU" sz="1900" i="1" smtClean="0">
                <a:solidFill>
                  <a:srgbClr val="800080"/>
                </a:solidFill>
              </a:rPr>
              <a:t>В кусочке сдобного теста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Нашлось для начинки место,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Внутри него не бывает пусто –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Там часто мясо или капуста. </a:t>
            </a:r>
          </a:p>
          <a:p>
            <a:r>
              <a:rPr lang="ru-RU" sz="1900" i="1" smtClean="0">
                <a:solidFill>
                  <a:srgbClr val="800080"/>
                </a:solidFill>
              </a:rPr>
              <a:t>Можно сварить,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а можно разбить,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Если не прикасаться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цыпленком может оказаться.</a:t>
            </a:r>
          </a:p>
          <a:p>
            <a:r>
              <a:rPr lang="ru-RU" sz="1900" i="1" smtClean="0">
                <a:solidFill>
                  <a:srgbClr val="800080"/>
                </a:solidFill>
              </a:rPr>
              <a:t>Жидко, а не вода,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Бело, а не снег.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Начинается на «К»</a:t>
            </a:r>
            <a:br>
              <a:rPr lang="ru-RU" sz="1900" i="1" smtClean="0">
                <a:solidFill>
                  <a:srgbClr val="800080"/>
                </a:solidFill>
              </a:rPr>
            </a:br>
            <a:r>
              <a:rPr lang="ru-RU" sz="1900" i="1" smtClean="0">
                <a:solidFill>
                  <a:srgbClr val="800080"/>
                </a:solidFill>
              </a:rPr>
              <a:t>Наш продукт из молока.</a:t>
            </a:r>
            <a:br>
              <a:rPr lang="ru-RU" sz="1900" i="1" smtClean="0">
                <a:solidFill>
                  <a:srgbClr val="800080"/>
                </a:solidFill>
              </a:rPr>
            </a:br>
            <a:endParaRPr lang="ru-RU" sz="1900" i="1" smtClean="0">
              <a:solidFill>
                <a:srgbClr val="800080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900363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Arial" charset="0"/>
            </a:endParaRPr>
          </a:p>
          <a:p>
            <a:pPr eaLnBrk="0" hangingPunct="0"/>
            <a:endParaRPr lang="ru-RU"/>
          </a:p>
        </p:txBody>
      </p:sp>
      <p:sp>
        <p:nvSpPr>
          <p:cNvPr id="36872" name="AutoShape 8" descr="chef-with-menu-vector-id131394878?b=1&amp;k=6&amp;m=131394878&amp;s=170x170&amp;h=GVy1zFjoMtBXNRjSbisNr9YMgLiWhtYUOsrrCu3ZbcI=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6874" name="AutoShape 10" descr="chef-with-menu-vector-id131394878?b=1&amp;k=6&amp;m=131394878&amp;s=170x170&amp;h=GVy1zFjoMtBXNRjSbisNr9YMgLiWhtYUOsrrCu3ZbcI=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6876" name="AutoShape 12" descr="dea174800fbb71eb2a83ee4f0188eca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6878" name="AutoShape 14" descr="depositphotos_3346121-stock-photo-girls-chef-in-an-apron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6880" name="Picture 16" descr="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27050"/>
            <a:ext cx="1692275" cy="1692275"/>
          </a:xfrm>
          <a:prstGeom prst="rect">
            <a:avLst/>
          </a:prstGeom>
          <a:noFill/>
        </p:spPr>
      </p:pic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457200" y="1524000"/>
            <a:ext cx="585788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1600" b="1" smtClean="0"/>
              <a:t>Знаете, кто такие метеорологи? Люди, которые предсказывают погоду. Сначала они за погодой долго наблюдают и только потом делают прогнозы. Изучать погоду метеорологам помогают специальные приборы. Метеорология – это серьезная наука. Пудинг идет на экскурсию на метеорологическую станцию – проводи его. </a:t>
            </a:r>
          </a:p>
        </p:txBody>
      </p:sp>
      <p:pic>
        <p:nvPicPr>
          <p:cNvPr id="2765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448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457200" y="1524000"/>
            <a:ext cx="874713" cy="990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3095625" cy="3455988"/>
          </a:xfrm>
        </p:spPr>
        <p:txBody>
          <a:bodyPr/>
          <a:lstStyle/>
          <a:p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Может он большим, тяжёлым 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управлять грузовиком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иль возить детишек в школу,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если далеко пешком.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 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Иль автобус, иль маршрутку,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или самосвал с углём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он ведёт, забыв про шутку –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ведь сидит он за рулём!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 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Вот он по дороге едет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и глядит на светофор.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Вы подскажете мне, дети,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  <a:t>как зовут его? ... </a:t>
            </a:r>
            <a:br>
              <a:rPr lang="ru-RU" sz="1400" b="1" smtClean="0">
                <a:solidFill>
                  <a:srgbClr val="003300"/>
                </a:solidFill>
                <a:latin typeface="Book Antiqua" pitchFamily="18" charset="0"/>
              </a:rPr>
            </a:br>
            <a:endParaRPr lang="ru-RU" sz="1400" b="1" smtClean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endParaRPr lang="ru-RU" b="1" smtClean="0"/>
          </a:p>
          <a:p>
            <a:pPr>
              <a:buFont typeface="Wingdings" pitchFamily="2" charset="2"/>
              <a:buNone/>
            </a:pPr>
            <a:endParaRPr lang="ru-RU" b="1" smtClean="0"/>
          </a:p>
        </p:txBody>
      </p:sp>
      <p:pic>
        <p:nvPicPr>
          <p:cNvPr id="38917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557338"/>
            <a:ext cx="2857500" cy="1171575"/>
          </a:xfrm>
          <a:prstGeom prst="rect">
            <a:avLst/>
          </a:prstGeom>
          <a:noFill/>
        </p:spPr>
      </p:pic>
      <p:sp>
        <p:nvSpPr>
          <p:cNvPr id="38919" name="AutoShape 7" descr="hello_html_6e76439e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8921" name="AutoShape 9" descr="perekrestok1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8923" name="Picture 11" descr="stsienarii-po-pdd-putieshiestviie-v-stranu-dorozhnykh-znakov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781300"/>
            <a:ext cx="3960812" cy="1473200"/>
          </a:xfrm>
          <a:prstGeom prst="rect">
            <a:avLst/>
          </a:prstGeom>
          <a:noFill/>
        </p:spPr>
      </p:pic>
      <p:pic>
        <p:nvPicPr>
          <p:cNvPr id="38925" name="Picture 13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5373688"/>
            <a:ext cx="2900363" cy="1171575"/>
          </a:xfrm>
          <a:prstGeom prst="rect">
            <a:avLst/>
          </a:prstGeom>
          <a:noFill/>
        </p:spPr>
      </p:pic>
      <p:sp>
        <p:nvSpPr>
          <p:cNvPr id="38929" name="AutoShape 17" descr="ulica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8931" name="Picture 19" descr="perexod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941888"/>
            <a:ext cx="3671888" cy="1658937"/>
          </a:xfrm>
          <a:prstGeom prst="rect">
            <a:avLst/>
          </a:prstGeom>
          <a:noFill/>
        </p:spPr>
      </p:pic>
      <p:sp>
        <p:nvSpPr>
          <p:cNvPr id="38933" name="AutoShape 21" descr="ulica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8935" name="AutoShape 23" descr="hello_html_m27c3b09d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8937" name="AutoShape 25" descr="hello_html_6e76439e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8939" name="AutoShape 27" descr="p58_doroga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8941" name="AutoShape 29" descr="p58_doroga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8945" name="Picture 33" descr="104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221163"/>
            <a:ext cx="4022725" cy="950912"/>
          </a:xfrm>
          <a:prstGeom prst="rect">
            <a:avLst/>
          </a:prstGeom>
          <a:noFill/>
        </p:spPr>
      </p:pic>
      <p:pic>
        <p:nvPicPr>
          <p:cNvPr id="38947" name="Picture 35" descr="9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3500438"/>
            <a:ext cx="3384550" cy="1354137"/>
          </a:xfrm>
          <a:prstGeom prst="rect">
            <a:avLst/>
          </a:prstGeom>
          <a:noFill/>
        </p:spPr>
      </p:pic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3924300" y="1700213"/>
            <a:ext cx="792163" cy="91916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0000FF"/>
                </a:solidFill>
              </a:rPr>
              <a:t>У ракеты есть водитель, невесомости любитель. </a:t>
            </a:r>
            <a:br>
              <a:rPr lang="ru-RU" sz="2400" b="1" smtClean="0">
                <a:solidFill>
                  <a:srgbClr val="0000FF"/>
                </a:solidFill>
              </a:rPr>
            </a:br>
            <a:r>
              <a:rPr lang="ru-RU" sz="2400" b="1" smtClean="0">
                <a:solidFill>
                  <a:srgbClr val="0000FF"/>
                </a:solidFill>
              </a:rPr>
              <a:t>По-английски астронавт, а по-русски…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ctr"/>
            <a:r>
              <a:rPr lang="ru-RU" sz="1600" b="1" smtClean="0"/>
              <a:t>Хорошо быть космонавтом – можно кувыркаться в невесомости! И на звезды любоваться. </a:t>
            </a:r>
          </a:p>
          <a:p>
            <a:pPr algn="ctr"/>
            <a:r>
              <a:rPr lang="ru-RU" sz="1600" b="1" smtClean="0"/>
              <a:t>Соедини по точкам любимые созвездия Пудинга.</a:t>
            </a:r>
          </a:p>
        </p:txBody>
      </p:sp>
      <p:pic>
        <p:nvPicPr>
          <p:cNvPr id="39941" name="Picture 5" descr="sozviezdiia-bolshaia-i-malaia-miedviedit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420938"/>
            <a:ext cx="5859463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54125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/>
              <a:t>Кто управляет целой страной?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Назовите имя своей страны.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А знаете ли вы её флаг?</a:t>
            </a:r>
          </a:p>
        </p:txBody>
      </p:sp>
      <p:pic>
        <p:nvPicPr>
          <p:cNvPr id="28674" name="Picture 4" descr="1438162758_ss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905000"/>
            <a:ext cx="24193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1393871139_41187309_00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43200"/>
            <a:ext cx="2438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flag_rossi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038600"/>
            <a:ext cx="2438400" cy="162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7" descr="rannee-bronirovanie-v-Indiju-ot-Solvejk-T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648200"/>
            <a:ext cx="24384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mins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133600"/>
            <a:ext cx="23622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>
            <a:off x="477838" y="1531938"/>
            <a:ext cx="873125" cy="990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/>
              <a:t>Интересная профессия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460500"/>
            <a:ext cx="3200400" cy="5016500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/>
              <a:t>Сколько же на свете интересных профессий! Как тут выбрать? Сначала посмотри на рисунок-это же целый город. Люди каких профессий могут работать в этом городе? </a:t>
            </a:r>
          </a:p>
          <a:p>
            <a:pPr algn="ctr" eaLnBrk="1" hangingPunct="1"/>
            <a:endParaRPr lang="ru-RU" altLang="ru-RU" sz="1800" b="1" smtClean="0"/>
          </a:p>
          <a:p>
            <a:pPr algn="ctr" eaLnBrk="1" hangingPunct="1"/>
            <a:endParaRPr lang="ru-RU" altLang="ru-RU" sz="1800" b="1" smtClean="0"/>
          </a:p>
          <a:p>
            <a:pPr algn="ctr" eaLnBrk="1" hangingPunct="1"/>
            <a:r>
              <a:rPr lang="ru-RU" altLang="ru-RU" sz="1800" b="1" smtClean="0"/>
              <a:t>Приклей к каждому зданию своего представителя профессии – и город вмиг оживет!</a:t>
            </a:r>
          </a:p>
        </p:txBody>
      </p:sp>
      <p:pic>
        <p:nvPicPr>
          <p:cNvPr id="18435" name="Picture 6" descr="7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33800" y="1524000"/>
            <a:ext cx="5181600" cy="4448175"/>
          </a:xfrm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509588" y="4038600"/>
            <a:ext cx="798512" cy="914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1093787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/>
              <a:t>Хорошо быть президентом – можно придумывать новые праздники. День мультфильмов или День мороженого! </a:t>
            </a:r>
            <a:br>
              <a:rPr lang="ru-RU" altLang="ru-RU" sz="2400" b="1" smtClean="0"/>
            </a:br>
            <a:r>
              <a:rPr lang="ru-RU" altLang="ru-RU" sz="2400" b="1" smtClean="0"/>
              <a:t>Но сначала нужно многому научиться.</a:t>
            </a:r>
          </a:p>
        </p:txBody>
      </p:sp>
      <p:pic>
        <p:nvPicPr>
          <p:cNvPr id="2969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522413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741781">
            <a:off x="304799" y="2801861"/>
            <a:ext cx="86199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pic>
        <p:nvPicPr>
          <p:cNvPr id="307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944938"/>
            <a:ext cx="25908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20850"/>
            <a:ext cx="25908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ВЫБОР ПРОФЕССИИ</a:t>
            </a:r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4713" y="1752600"/>
            <a:ext cx="4038600" cy="4343400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Пудинг совсем запутался и не знает, какую профессию ему выбрать?</a:t>
            </a:r>
          </a:p>
          <a:p>
            <a:pPr eaLnBrk="1" hangingPunct="1"/>
            <a:r>
              <a:rPr lang="ru-RU" altLang="ru-RU" sz="2400" b="1" smtClean="0"/>
              <a:t>Ребята, давайте поможем ему!</a:t>
            </a:r>
          </a:p>
          <a:p>
            <a:pPr eaLnBrk="1" hangingPunct="1"/>
            <a:r>
              <a:rPr lang="ru-RU" altLang="ru-RU" sz="2400" b="1" smtClean="0"/>
              <a:t>Или , вы сами ещё не определились?</a:t>
            </a:r>
          </a:p>
        </p:txBody>
      </p:sp>
      <p:pic>
        <p:nvPicPr>
          <p:cNvPr id="19459" name="Picture 7" descr="1423115639 (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1678" t="10020" r="435" b="13152"/>
          <a:stretch>
            <a:fillRect/>
          </a:stretch>
        </p:blipFill>
        <p:spPr>
          <a:xfrm>
            <a:off x="684213" y="3514725"/>
            <a:ext cx="2667000" cy="2581275"/>
          </a:xfrm>
        </p:spPr>
      </p:pic>
      <p:sp>
        <p:nvSpPr>
          <p:cNvPr id="2" name="Выноска-облако 1"/>
          <p:cNvSpPr/>
          <p:nvPr/>
        </p:nvSpPr>
        <p:spPr>
          <a:xfrm>
            <a:off x="1749425" y="1752600"/>
            <a:ext cx="2822575" cy="19192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864668 w 2819400"/>
              <a:gd name="connsiteY0" fmla="*/ 1714500 h 1524000"/>
              <a:gd name="connsiteX1" fmla="*/ 822335 w 2819400"/>
              <a:gd name="connsiteY1" fmla="*/ 1756833 h 1524000"/>
              <a:gd name="connsiteX2" fmla="*/ 780002 w 2819400"/>
              <a:gd name="connsiteY2" fmla="*/ 1714500 h 1524000"/>
              <a:gd name="connsiteX3" fmla="*/ 822335 w 2819400"/>
              <a:gd name="connsiteY3" fmla="*/ 1672167 h 1524000"/>
              <a:gd name="connsiteX4" fmla="*/ 864668 w 2819400"/>
              <a:gd name="connsiteY4" fmla="*/ 1714500 h 1524000"/>
              <a:gd name="connsiteX0" fmla="*/ 939383 w 2819400"/>
              <a:gd name="connsiteY0" fmla="*/ 1661988 h 1524000"/>
              <a:gd name="connsiteX1" fmla="*/ 854716 w 2819400"/>
              <a:gd name="connsiteY1" fmla="*/ 1746655 h 1524000"/>
              <a:gd name="connsiteX2" fmla="*/ 770049 w 2819400"/>
              <a:gd name="connsiteY2" fmla="*/ 1661988 h 1524000"/>
              <a:gd name="connsiteX3" fmla="*/ 854716 w 2819400"/>
              <a:gd name="connsiteY3" fmla="*/ 1577321 h 1524000"/>
              <a:gd name="connsiteX4" fmla="*/ 939383 w 2819400"/>
              <a:gd name="connsiteY4" fmla="*/ 1661988 h 1524000"/>
              <a:gd name="connsiteX0" fmla="*/ 1058538 w 2819400"/>
              <a:gd name="connsiteY0" fmla="*/ 1537410 h 1524000"/>
              <a:gd name="connsiteX1" fmla="*/ 931538 w 2819400"/>
              <a:gd name="connsiteY1" fmla="*/ 1664410 h 1524000"/>
              <a:gd name="connsiteX2" fmla="*/ 804538 w 2819400"/>
              <a:gd name="connsiteY2" fmla="*/ 1537410 h 1524000"/>
              <a:gd name="connsiteX3" fmla="*/ 931538 w 2819400"/>
              <a:gd name="connsiteY3" fmla="*/ 1410410 h 1524000"/>
              <a:gd name="connsiteX4" fmla="*/ 1058538 w 2819400"/>
              <a:gd name="connsiteY4" fmla="*/ 1537410 h 15240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5467 w 43256"/>
              <a:gd name="connsiteY1" fmla="*/ 2505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867018 w 2823055"/>
              <a:gd name="connsiteY0" fmla="*/ 1709526 h 1751859"/>
              <a:gd name="connsiteX1" fmla="*/ 824685 w 2823055"/>
              <a:gd name="connsiteY1" fmla="*/ 1751859 h 1751859"/>
              <a:gd name="connsiteX2" fmla="*/ 782352 w 2823055"/>
              <a:gd name="connsiteY2" fmla="*/ 1709526 h 1751859"/>
              <a:gd name="connsiteX3" fmla="*/ 824685 w 2823055"/>
              <a:gd name="connsiteY3" fmla="*/ 1667193 h 1751859"/>
              <a:gd name="connsiteX4" fmla="*/ 867018 w 2823055"/>
              <a:gd name="connsiteY4" fmla="*/ 1709526 h 1751859"/>
              <a:gd name="connsiteX0" fmla="*/ 941733 w 2823055"/>
              <a:gd name="connsiteY0" fmla="*/ 1657014 h 1751859"/>
              <a:gd name="connsiteX1" fmla="*/ 857066 w 2823055"/>
              <a:gd name="connsiteY1" fmla="*/ 1741681 h 1751859"/>
              <a:gd name="connsiteX2" fmla="*/ 772399 w 2823055"/>
              <a:gd name="connsiteY2" fmla="*/ 1657014 h 1751859"/>
              <a:gd name="connsiteX3" fmla="*/ 857066 w 2823055"/>
              <a:gd name="connsiteY3" fmla="*/ 1572347 h 1751859"/>
              <a:gd name="connsiteX4" fmla="*/ 941733 w 2823055"/>
              <a:gd name="connsiteY4" fmla="*/ 1657014 h 1751859"/>
              <a:gd name="connsiteX0" fmla="*/ 1060888 w 2823055"/>
              <a:gd name="connsiteY0" fmla="*/ 1532436 h 1751859"/>
              <a:gd name="connsiteX1" fmla="*/ 933888 w 2823055"/>
              <a:gd name="connsiteY1" fmla="*/ 1659436 h 1751859"/>
              <a:gd name="connsiteX2" fmla="*/ 806888 w 2823055"/>
              <a:gd name="connsiteY2" fmla="*/ 1532436 h 1751859"/>
              <a:gd name="connsiteX3" fmla="*/ 933888 w 2823055"/>
              <a:gd name="connsiteY3" fmla="*/ 1405436 h 1751859"/>
              <a:gd name="connsiteX4" fmla="*/ 1060888 w 2823055"/>
              <a:gd name="connsiteY4" fmla="*/ 1532436 h 175185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9659">
                <a:moveTo>
                  <a:pt x="3936" y="14229"/>
                </a:moveTo>
                <a:cubicBezTo>
                  <a:pt x="3665" y="11516"/>
                  <a:pt x="4105" y="4519"/>
                  <a:pt x="5467" y="2505"/>
                </a:cubicBezTo>
                <a:cubicBezTo>
                  <a:pt x="7619" y="-676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823055" h="1751859">
                <a:moveTo>
                  <a:pt x="867018" y="1709526"/>
                </a:moveTo>
                <a:cubicBezTo>
                  <a:pt x="867018" y="1732906"/>
                  <a:pt x="848065" y="1751859"/>
                  <a:pt x="824685" y="1751859"/>
                </a:cubicBezTo>
                <a:cubicBezTo>
                  <a:pt x="801305" y="1751859"/>
                  <a:pt x="782352" y="1732906"/>
                  <a:pt x="782352" y="1709526"/>
                </a:cubicBezTo>
                <a:cubicBezTo>
                  <a:pt x="782352" y="1686146"/>
                  <a:pt x="801305" y="1667193"/>
                  <a:pt x="824685" y="1667193"/>
                </a:cubicBezTo>
                <a:cubicBezTo>
                  <a:pt x="848065" y="1667193"/>
                  <a:pt x="867018" y="1686146"/>
                  <a:pt x="867018" y="1709526"/>
                </a:cubicBezTo>
                <a:close/>
              </a:path>
              <a:path w="2823055" h="1751859">
                <a:moveTo>
                  <a:pt x="941733" y="1657014"/>
                </a:moveTo>
                <a:cubicBezTo>
                  <a:pt x="941733" y="1703774"/>
                  <a:pt x="903826" y="1741681"/>
                  <a:pt x="857066" y="1741681"/>
                </a:cubicBezTo>
                <a:cubicBezTo>
                  <a:pt x="810306" y="1741681"/>
                  <a:pt x="772399" y="1703774"/>
                  <a:pt x="772399" y="1657014"/>
                </a:cubicBezTo>
                <a:cubicBezTo>
                  <a:pt x="772399" y="1610254"/>
                  <a:pt x="810306" y="1572347"/>
                  <a:pt x="857066" y="1572347"/>
                </a:cubicBezTo>
                <a:cubicBezTo>
                  <a:pt x="903826" y="1572347"/>
                  <a:pt x="941733" y="1610254"/>
                  <a:pt x="941733" y="1657014"/>
                </a:cubicBezTo>
                <a:close/>
              </a:path>
              <a:path w="2823055" h="1751859">
                <a:moveTo>
                  <a:pt x="1060888" y="1532436"/>
                </a:moveTo>
                <a:cubicBezTo>
                  <a:pt x="1060888" y="1602576"/>
                  <a:pt x="1004028" y="1659436"/>
                  <a:pt x="933888" y="1659436"/>
                </a:cubicBezTo>
                <a:cubicBezTo>
                  <a:pt x="863748" y="1659436"/>
                  <a:pt x="806888" y="1602576"/>
                  <a:pt x="806888" y="1532436"/>
                </a:cubicBezTo>
                <a:cubicBezTo>
                  <a:pt x="806888" y="1462296"/>
                  <a:pt x="863748" y="1405436"/>
                  <a:pt x="933888" y="1405436"/>
                </a:cubicBezTo>
                <a:cubicBezTo>
                  <a:pt x="1004028" y="1405436"/>
                  <a:pt x="1060888" y="1462296"/>
                  <a:pt x="1060888" y="1532436"/>
                </a:cubicBezTo>
                <a:close/>
              </a:path>
              <a:path w="43256" h="4965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</a:rPr>
              <a:t>КЕМ БЫТЬ???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/>
              <a:t>Кто сам придумывает и шьет одежду?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219200" y="1524000"/>
            <a:ext cx="7315200" cy="990600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latin typeface="Monotype Corsiva" pitchFamily="66" charset="0"/>
              </a:rPr>
              <a:t>Хорошо быть модельером – можно без опаски дырявить штаны на коленках.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1800" b="1" smtClean="0">
                <a:latin typeface="Monotype Corsiva" pitchFamily="66" charset="0"/>
              </a:rPr>
              <a:t>У него на любую дырку найдется симпатичная заплатка! </a:t>
            </a:r>
          </a:p>
          <a:p>
            <a:pPr algn="ctr" eaLnBrk="1" hangingPunct="1"/>
            <a:r>
              <a:rPr lang="ru-RU" altLang="ru-RU" sz="1800" b="1" smtClean="0">
                <a:latin typeface="Monotype Corsiva" pitchFamily="66" charset="0"/>
              </a:rPr>
              <a:t>Помоги выбрать заплатку – какие лучше подходят по цвету и размеру?</a:t>
            </a:r>
          </a:p>
        </p:txBody>
      </p:sp>
      <p:pic>
        <p:nvPicPr>
          <p:cNvPr id="21507" name="Picture 7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514600"/>
            <a:ext cx="7848600" cy="3886200"/>
          </a:xfrm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57201" y="1524000"/>
            <a:ext cx="762000" cy="8968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latin typeface="Arial" charset="0"/>
              </a:rPr>
              <a:t>Кто выращивает овощи и фрукты?</a:t>
            </a:r>
            <a:br>
              <a:rPr lang="ru-RU" sz="2400" b="1" smtClean="0">
                <a:latin typeface="Arial" charset="0"/>
              </a:rPr>
            </a:br>
            <a:r>
              <a:rPr lang="ru-RU" sz="2400" b="1" smtClean="0">
                <a:latin typeface="Arial" charset="0"/>
              </a:rPr>
              <a:t> Отгадай и запиши. </a:t>
            </a:r>
            <a:br>
              <a:rPr lang="ru-RU" sz="2400" b="1" smtClean="0">
                <a:latin typeface="Arial" charset="0"/>
              </a:rPr>
            </a:br>
            <a:r>
              <a:rPr lang="ru-RU" sz="2400" b="1" smtClean="0">
                <a:latin typeface="Arial" charset="0"/>
              </a:rPr>
              <a:t>Ф_ _ _ _ Р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     </a:t>
            </a:r>
            <a:r>
              <a:rPr lang="ru-RU" b="1" smtClean="0">
                <a:latin typeface="Arial" charset="0"/>
              </a:rPr>
              <a:t>А что тут овощи, а что – фрукты?</a:t>
            </a:r>
          </a:p>
          <a:p>
            <a:pPr>
              <a:buFont typeface="Wingdings" pitchFamily="2" charset="2"/>
              <a:buNone/>
            </a:pPr>
            <a:endParaRPr lang="ru-RU" b="1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b="1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b="1" smtClean="0">
              <a:latin typeface="Arial" charset="0"/>
            </a:endParaRP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57200" y="1524000"/>
            <a:ext cx="801688" cy="75247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32775" name="Picture 7" descr="i?id=901686f1087721947c48f961e4b2ca2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573463"/>
            <a:ext cx="2225675" cy="1641475"/>
          </a:xfrm>
          <a:prstGeom prst="rect">
            <a:avLst/>
          </a:prstGeom>
          <a:noFill/>
        </p:spPr>
      </p:pic>
      <p:pic>
        <p:nvPicPr>
          <p:cNvPr id="32777" name="Picture 9" descr="1489019479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5216525"/>
            <a:ext cx="1449387" cy="1641475"/>
          </a:xfrm>
          <a:prstGeom prst="rect">
            <a:avLst/>
          </a:prstGeom>
          <a:noFill/>
        </p:spPr>
      </p:pic>
      <p:pic>
        <p:nvPicPr>
          <p:cNvPr id="32779" name="Picture 11" descr="pear-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78378" flipV="1">
            <a:off x="0" y="3933825"/>
            <a:ext cx="2592388" cy="1944688"/>
          </a:xfrm>
          <a:prstGeom prst="rect">
            <a:avLst/>
          </a:prstGeom>
          <a:noFill/>
        </p:spPr>
      </p:pic>
      <p:pic>
        <p:nvPicPr>
          <p:cNvPr id="32781" name="Picture 13" descr="mork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060575"/>
            <a:ext cx="4105275" cy="1597025"/>
          </a:xfrm>
          <a:prstGeom prst="rect">
            <a:avLst/>
          </a:prstGeom>
          <a:noFill/>
        </p:spPr>
      </p:pic>
      <p:pic>
        <p:nvPicPr>
          <p:cNvPr id="32783" name="Picture 15" descr="%D0%A1%D0%BF%D0%B5%D0%BB%D1%8B%D0%B9%20%D0%BF%D0%B5%D1%80%D1%81%D0%B8%D0%BA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2133600"/>
            <a:ext cx="1871663" cy="1511300"/>
          </a:xfrm>
          <a:prstGeom prst="rect">
            <a:avLst/>
          </a:prstGeom>
          <a:noFill/>
        </p:spPr>
      </p:pic>
      <p:pic>
        <p:nvPicPr>
          <p:cNvPr id="32785" name="Picture 17" descr="Beetroot-with-lelllllllllllav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5067300"/>
            <a:ext cx="3168650" cy="1790700"/>
          </a:xfrm>
          <a:prstGeom prst="rect">
            <a:avLst/>
          </a:prstGeom>
          <a:noFill/>
        </p:spPr>
      </p:pic>
      <p:sp>
        <p:nvSpPr>
          <p:cNvPr id="32787" name="AutoShape 19" descr="7b965b98e0c99f74f8382b2388498c9c_400x4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2789" name="AutoShape 21" descr="7b965b98e0c99f74f8382b2388498c9c_400x4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2791" name="Picture 23" descr="kak_narisovat_lu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3429000"/>
            <a:ext cx="3203575" cy="19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latin typeface="Arial" charset="0"/>
              </a:rPr>
              <a:t>Хорошо быть фермером – не нужно далеко ходить за продуктами, всё у тебя в огороде растет. </a:t>
            </a:r>
            <a:br>
              <a:rPr lang="ru-RU" sz="2000" b="1" smtClean="0">
                <a:latin typeface="Arial" charset="0"/>
              </a:rPr>
            </a:br>
            <a:r>
              <a:rPr lang="ru-RU" sz="2000" b="1" smtClean="0">
                <a:latin typeface="Arial" charset="0"/>
              </a:rPr>
              <a:t>Посмотри внимательно, все ли на рисунке выросло </a:t>
            </a:r>
            <a:br>
              <a:rPr lang="ru-RU" sz="2000" b="1" smtClean="0">
                <a:latin typeface="Arial" charset="0"/>
              </a:rPr>
            </a:br>
            <a:r>
              <a:rPr lang="ru-RU" sz="2000" b="1" smtClean="0">
                <a:latin typeface="Arial" charset="0"/>
              </a:rPr>
              <a:t>в саду или на огороде?</a:t>
            </a:r>
            <a:r>
              <a:rPr lang="ru-RU" sz="2000" smtClean="0">
                <a:latin typeface="Arial" charset="0"/>
              </a:rPr>
              <a:t> </a:t>
            </a:r>
          </a:p>
        </p:txBody>
      </p:sp>
      <p:sp>
        <p:nvSpPr>
          <p:cNvPr id="33797" name="AutoShape 5" descr="Still-life_Meat_products_507138_3840x2400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3799" name="AutoShape 7" descr="Still-life_Meat_products_507138_3840x2400"/>
          <p:cNvSpPr>
            <a:spLocks noChangeAspect="1" noChangeArrowheads="1"/>
          </p:cNvSpPr>
          <p:nvPr/>
        </p:nvSpPr>
        <p:spPr bwMode="auto">
          <a:xfrm>
            <a:off x="15081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3802" name="Picture 10" descr="food_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7685087" cy="512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1800" b="1" smtClean="0"/>
              <a:t>Знаешь такую профессию – археолог?  Очень интересная! Археологи ведут раскопки, ищут разные старинные вещи и узнают по ним, как люди жили раньше. Иногда приходится долго копать, чтобы найти что-нибудь историческое. Кто тут археолог?</a:t>
            </a:r>
          </a:p>
        </p:txBody>
      </p:sp>
      <p:pic>
        <p:nvPicPr>
          <p:cNvPr id="225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3352800"/>
            <a:ext cx="3254375" cy="3505200"/>
          </a:xfrm>
        </p:spPr>
      </p:pic>
      <p:pic>
        <p:nvPicPr>
          <p:cNvPr id="22531" name="Picture 4" descr="169598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19300"/>
            <a:ext cx="24304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hello_html_75a79fb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24000"/>
            <a:ext cx="31908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457200" y="1524000"/>
            <a:ext cx="874713" cy="990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/>
              <a:t>Инструменты</a:t>
            </a:r>
            <a:r>
              <a:rPr lang="ru-RU" altLang="ru-RU" smtClean="0"/>
              <a:t> </a:t>
            </a:r>
            <a:r>
              <a:rPr lang="ru-RU" altLang="ru-RU" b="1" smtClean="0"/>
              <a:t>археолога</a:t>
            </a:r>
          </a:p>
        </p:txBody>
      </p:sp>
      <p:sp>
        <p:nvSpPr>
          <p:cNvPr id="23554" name="Rectangle 16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733800"/>
            <a:ext cx="4800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600" smtClean="0"/>
              <a:t>Лупа – с её помощью рассматривают найденные предметы.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smtClean="0"/>
              <a:t>Кирка – с её помощью разбирают стены и каменные завалы.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smtClean="0"/>
              <a:t>Пинцет – им берут маленькие предметы, чтобы не повредить их руками.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smtClean="0"/>
              <a:t>Кисточка – ею аккуратно снимают песок и пыль.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smtClean="0"/>
              <a:t>Лопата – её используют для глубоких раскопок.</a:t>
            </a:r>
          </a:p>
        </p:txBody>
      </p:sp>
      <p:pic>
        <p:nvPicPr>
          <p:cNvPr id="23555" name="Picture 4" descr="162623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25243">
            <a:off x="679450" y="1762125"/>
            <a:ext cx="2286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d553a7bc175cf76435366c2ca1efc28_lg1cb2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608">
            <a:off x="3505200" y="1676400"/>
            <a:ext cx="26670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Short-1-Shov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7924">
            <a:off x="5410200" y="4191000"/>
            <a:ext cx="29718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773151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752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495</TotalTime>
  <Words>460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Book Antiqua</vt:lpstr>
      <vt:lpstr>Bookman Old Style</vt:lpstr>
      <vt:lpstr>Franklin Gothic Book</vt:lpstr>
      <vt:lpstr>Garamond</vt:lpstr>
      <vt:lpstr>Monotype Corsiva</vt:lpstr>
      <vt:lpstr>Tempus Sans ITC</vt:lpstr>
      <vt:lpstr>Times New Roman</vt:lpstr>
      <vt:lpstr>Verdana</vt:lpstr>
      <vt:lpstr>Wingdings</vt:lpstr>
      <vt:lpstr>Уровень</vt:lpstr>
      <vt:lpstr>«Моя будущая  профессия»</vt:lpstr>
      <vt:lpstr>Интересная профессия</vt:lpstr>
      <vt:lpstr>ВЫБОР ПРОФЕССИИ</vt:lpstr>
      <vt:lpstr>Презентация PowerPoint</vt:lpstr>
      <vt:lpstr>Кто сам придумывает и шьет одежду?</vt:lpstr>
      <vt:lpstr>Кто выращивает овощи и фрукты?  Отгадай и запиши.  Ф_ _ _ _ Р</vt:lpstr>
      <vt:lpstr>Хорошо быть фермером – не нужно далеко ходить за продуктами, всё у тебя в огороде растет.  Посмотри внимательно, все ли на рисунке выросло  в саду или на огороде? </vt:lpstr>
      <vt:lpstr>Знаешь такую профессию – археолог?  Очень интересная! Археологи ведут раскопки, ищут разные старинные вещи и узнают по ним, как люди жили раньше. Иногда приходится долго копать, чтобы найти что-нибудь историческое. Кто тут археолог?</vt:lpstr>
      <vt:lpstr>Инструменты археолога</vt:lpstr>
      <vt:lpstr>Пудинг вёл раскопки и нашел осколки старинного кувшина! Посмотри, получится ли склеить целый кувшин? Попробуй сам.</vt:lpstr>
      <vt:lpstr>Кто каждый день тренируется и соревнуется? Хорошо быть спортсменом – прыгать, бегать и мускулы развивать. Вот и мы с вами сейчас потренируемся!</vt:lpstr>
      <vt:lpstr>Определи четвертый лишний предмет.  Почему он лишний?</vt:lpstr>
      <vt:lpstr>Знаешь, кто такой витражист?  Это художник, который делает картины из цветного стекла.  Старинные мастера в своих витражах рассказывали целые истории. Давайте потренируемся собирать витраж из геометрических фигур. </vt:lpstr>
      <vt:lpstr>А кто создает для компьютера умные программы? Отгадай и запиши. П _ _ _ _ _ _ _ _ _Т</vt:lpstr>
      <vt:lpstr>Кто сочиняет рецепты и готовит вкусную еду? Отгадай и запиши. П _ _ _ Р             А теперь угадайте, что сегодня              в меню детского сада? </vt:lpstr>
      <vt:lpstr>Знаете, кто такие метеорологи? Люди, которые предсказывают погоду. Сначала они за погодой долго наблюдают и только потом делают прогнозы. Изучать погоду метеорологам помогают специальные приборы. Метеорология – это серьезная наука. Пудинг идет на экскурсию на метеорологическую станцию – проводи его. </vt:lpstr>
      <vt:lpstr>Может он большим, тяжёлым  управлять грузовиком иль возить детишек в школу, если далеко пешком.   Иль автобус, иль маршрутку, или самосвал с углём он ведёт, забыв про шутку – ведь сидит он за рулём!   Вот он по дороге едет и глядит на светофор. Вы подскажете мне, дети, как зовут его? ...  </vt:lpstr>
      <vt:lpstr>У ракеты есть водитель, невесомости любитель.  По-английски астронавт, а по-русски…</vt:lpstr>
      <vt:lpstr>Кто управляет целой страной?  Назовите имя своей страны.  А знаете ли вы её флаг?</vt:lpstr>
      <vt:lpstr>Хорошо быть президентом – можно придумывать новые праздники. День мультфильмов или День мороженого!  Но сначала нужно многому научиться.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Комп.класс</dc:creator>
  <cp:lastModifiedBy>Комп.класс</cp:lastModifiedBy>
  <cp:revision>20</cp:revision>
  <cp:lastPrinted>1601-01-01T00:00:00Z</cp:lastPrinted>
  <dcterms:created xsi:type="dcterms:W3CDTF">1601-01-01T00:00:00Z</dcterms:created>
  <dcterms:modified xsi:type="dcterms:W3CDTF">2021-03-16T08:08:09Z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