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0" r:id="rId4"/>
    <p:sldId id="261" r:id="rId5"/>
    <p:sldId id="262" r:id="rId6"/>
    <p:sldId id="263" r:id="rId7"/>
    <p:sldId id="284" r:id="rId8"/>
    <p:sldId id="267" r:id="rId9"/>
    <p:sldId id="293" r:id="rId10"/>
    <p:sldId id="294" r:id="rId11"/>
    <p:sldId id="289" r:id="rId12"/>
    <p:sldId id="290" r:id="rId13"/>
    <p:sldId id="265" r:id="rId14"/>
    <p:sldId id="272" r:id="rId15"/>
    <p:sldId id="270" r:id="rId16"/>
    <p:sldId id="271" r:id="rId17"/>
    <p:sldId id="273" r:id="rId18"/>
    <p:sldId id="274" r:id="rId19"/>
    <p:sldId id="276" r:id="rId20"/>
    <p:sldId id="277" r:id="rId21"/>
    <p:sldId id="275" r:id="rId22"/>
    <p:sldId id="278" r:id="rId23"/>
    <p:sldId id="279" r:id="rId24"/>
    <p:sldId id="280" r:id="rId25"/>
  </p:sldIdLst>
  <p:sldSz cx="7559675" cy="10799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2" autoAdjust="0"/>
    <p:restoredTop sz="94660"/>
  </p:normalViewPr>
  <p:slideViewPr>
    <p:cSldViewPr snapToGrid="0">
      <p:cViewPr varScale="1">
        <p:scale>
          <a:sx n="47" d="100"/>
          <a:sy n="47" d="100"/>
        </p:scale>
        <p:origin x="21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67462"/>
            <a:ext cx="6425724" cy="375991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5672376"/>
            <a:ext cx="5669756" cy="2607442"/>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5310FBC-3973-4EB4-A75E-A1C929CF2AA9}" type="datetimeFigureOut">
              <a:rPr lang="ru-RU" smtClean="0"/>
              <a:t>30.05.2021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390754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5310FBC-3973-4EB4-A75E-A1C929CF2AA9}" type="datetimeFigureOut">
              <a:rPr lang="ru-RU" smtClean="0"/>
              <a:t>30.05.2021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379694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74987"/>
            <a:ext cx="1630055" cy="91523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574987"/>
            <a:ext cx="4795669" cy="9152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5310FBC-3973-4EB4-A75E-A1C929CF2AA9}" type="datetimeFigureOut">
              <a:rPr lang="ru-RU" smtClean="0"/>
              <a:t>30.05.2021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332219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5310FBC-3973-4EB4-A75E-A1C929CF2AA9}" type="datetimeFigureOut">
              <a:rPr lang="ru-RU" smtClean="0"/>
              <a:t>30.05.2021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254604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2692444"/>
            <a:ext cx="6520220" cy="4492401"/>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7227345"/>
            <a:ext cx="6520220" cy="2362447"/>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5310FBC-3973-4EB4-A75E-A1C929CF2AA9}" type="datetimeFigureOut">
              <a:rPr lang="ru-RU" smtClean="0"/>
              <a:t>30.05.2021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5498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874937"/>
            <a:ext cx="3212862" cy="68523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874937"/>
            <a:ext cx="3212862" cy="68523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5310FBC-3973-4EB4-A75E-A1C929CF2AA9}" type="datetimeFigureOut">
              <a:rPr lang="ru-RU" smtClean="0"/>
              <a:t>30.05.2021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240860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574990"/>
            <a:ext cx="6520220" cy="2087455"/>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2647443"/>
            <a:ext cx="3198096" cy="1297471"/>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3944914"/>
            <a:ext cx="3198096" cy="58023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2647443"/>
            <a:ext cx="3213847" cy="1297471"/>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3944914"/>
            <a:ext cx="3213847" cy="58023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5310FBC-3973-4EB4-A75E-A1C929CF2AA9}" type="datetimeFigureOut">
              <a:rPr lang="ru-RU" smtClean="0"/>
              <a:t>30.05.2021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11153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5310FBC-3973-4EB4-A75E-A1C929CF2AA9}" type="datetimeFigureOut">
              <a:rPr lang="ru-RU" smtClean="0"/>
              <a:t>30.05.2021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18198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10FBC-3973-4EB4-A75E-A1C929CF2AA9}" type="datetimeFigureOut">
              <a:rPr lang="ru-RU" smtClean="0"/>
              <a:t>30.05.2021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3163039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9984"/>
            <a:ext cx="2438192" cy="2519945"/>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554968"/>
            <a:ext cx="3827085" cy="7674832"/>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3239929"/>
            <a:ext cx="2438192" cy="6002369"/>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F5310FBC-3973-4EB4-A75E-A1C929CF2AA9}" type="datetimeFigureOut">
              <a:rPr lang="ru-RU" smtClean="0"/>
              <a:t>30.05.2021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115048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9984"/>
            <a:ext cx="2438192" cy="2519945"/>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554968"/>
            <a:ext cx="3827085" cy="7674832"/>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smtClean="0"/>
              <a:t>Вставка рисунка</a:t>
            </a:r>
            <a:endParaRPr lang="en-US" dirty="0"/>
          </a:p>
        </p:txBody>
      </p:sp>
      <p:sp>
        <p:nvSpPr>
          <p:cNvPr id="4" name="Text Placeholder 3"/>
          <p:cNvSpPr>
            <a:spLocks noGrp="1"/>
          </p:cNvSpPr>
          <p:nvPr>
            <p:ph type="body" sz="half" idx="2"/>
          </p:nvPr>
        </p:nvSpPr>
        <p:spPr>
          <a:xfrm>
            <a:off x="520712" y="3239929"/>
            <a:ext cx="2438192" cy="6002369"/>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F5310FBC-3973-4EB4-A75E-A1C929CF2AA9}" type="datetimeFigureOut">
              <a:rPr lang="ru-RU" smtClean="0"/>
              <a:t>30.05.2021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30AB08C-1825-477A-AB38-22C42318D7A9}" type="slidenum">
              <a:rPr lang="ru-RU" smtClean="0"/>
              <a:t>‹#›</a:t>
            </a:fld>
            <a:endParaRPr lang="ru-RU"/>
          </a:p>
        </p:txBody>
      </p:sp>
    </p:spTree>
    <p:extLst>
      <p:ext uri="{BB962C8B-B14F-4D97-AF65-F5344CB8AC3E}">
        <p14:creationId xmlns:p14="http://schemas.microsoft.com/office/powerpoint/2010/main" val="335106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74990"/>
            <a:ext cx="6520220" cy="208745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874937"/>
            <a:ext cx="6520220" cy="685235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10009783"/>
            <a:ext cx="1700927" cy="574987"/>
          </a:xfrm>
          <a:prstGeom prst="rect">
            <a:avLst/>
          </a:prstGeom>
        </p:spPr>
        <p:txBody>
          <a:bodyPr vert="horz" lIns="91440" tIns="45720" rIns="91440" bIns="45720" rtlCol="0" anchor="ctr"/>
          <a:lstStyle>
            <a:lvl1pPr algn="l">
              <a:defRPr sz="992">
                <a:solidFill>
                  <a:schemeClr val="tx1">
                    <a:tint val="75000"/>
                  </a:schemeClr>
                </a:solidFill>
              </a:defRPr>
            </a:lvl1pPr>
          </a:lstStyle>
          <a:p>
            <a:fld id="{F5310FBC-3973-4EB4-A75E-A1C929CF2AA9}" type="datetimeFigureOut">
              <a:rPr lang="ru-RU" smtClean="0"/>
              <a:t>30.05.2021</a:t>
            </a:fld>
            <a:endParaRPr lang="ru-RU"/>
          </a:p>
        </p:txBody>
      </p:sp>
      <p:sp>
        <p:nvSpPr>
          <p:cNvPr id="5" name="Footer Placeholder 4"/>
          <p:cNvSpPr>
            <a:spLocks noGrp="1"/>
          </p:cNvSpPr>
          <p:nvPr>
            <p:ph type="ftr" sz="quarter" idx="3"/>
          </p:nvPr>
        </p:nvSpPr>
        <p:spPr>
          <a:xfrm>
            <a:off x="2504143" y="10009783"/>
            <a:ext cx="2551390" cy="574987"/>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39020" y="10009783"/>
            <a:ext cx="1700927" cy="574987"/>
          </a:xfrm>
          <a:prstGeom prst="rect">
            <a:avLst/>
          </a:prstGeom>
        </p:spPr>
        <p:txBody>
          <a:bodyPr vert="horz" lIns="91440" tIns="45720" rIns="91440" bIns="45720" rtlCol="0" anchor="ctr"/>
          <a:lstStyle>
            <a:lvl1pPr algn="r">
              <a:defRPr sz="992">
                <a:solidFill>
                  <a:schemeClr val="tx1">
                    <a:tint val="75000"/>
                  </a:schemeClr>
                </a:solidFill>
              </a:defRPr>
            </a:lvl1pPr>
          </a:lstStyle>
          <a:p>
            <a:fld id="{930AB08C-1825-477A-AB38-22C42318D7A9}" type="slidenum">
              <a:rPr lang="ru-RU" smtClean="0"/>
              <a:t>‹#›</a:t>
            </a:fld>
            <a:endParaRPr lang="ru-RU"/>
          </a:p>
        </p:txBody>
      </p:sp>
    </p:spTree>
    <p:extLst>
      <p:ext uri="{BB962C8B-B14F-4D97-AF65-F5344CB8AC3E}">
        <p14:creationId xmlns:p14="http://schemas.microsoft.com/office/powerpoint/2010/main" val="21229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3" name="Прямоугольник 2"/>
          <p:cNvSpPr/>
          <p:nvPr/>
        </p:nvSpPr>
        <p:spPr>
          <a:xfrm>
            <a:off x="1110343" y="1023256"/>
            <a:ext cx="5529942" cy="7602081"/>
          </a:xfrm>
          <a:prstGeom prst="rect">
            <a:avLst/>
          </a:prstGeom>
        </p:spPr>
        <p:txBody>
          <a:bodyPr wrap="square">
            <a:spAutoFit/>
          </a:bodyPr>
          <a:lstStyle/>
          <a:p>
            <a:pPr algn="ctr"/>
            <a:r>
              <a:rPr lang="ru-RU" b="1" dirty="0">
                <a:solidFill>
                  <a:schemeClr val="accent6">
                    <a:lumMod val="50000"/>
                  </a:schemeClr>
                </a:solidFill>
                <a:latin typeface="Times New Roman" panose="02020603050405020304" pitchFamily="18" charset="0"/>
                <a:cs typeface="Times New Roman" panose="02020603050405020304" pitchFamily="18" charset="0"/>
              </a:rPr>
              <a:t>Муниципальное автономное дошкольное образовательное </a:t>
            </a:r>
            <a:r>
              <a:rPr lang="ru-RU" b="1" dirty="0" smtClean="0">
                <a:solidFill>
                  <a:schemeClr val="accent6">
                    <a:lumMod val="50000"/>
                  </a:schemeClr>
                </a:solidFill>
                <a:latin typeface="Times New Roman" panose="02020603050405020304" pitchFamily="18" charset="0"/>
                <a:cs typeface="Times New Roman" panose="02020603050405020304" pitchFamily="18" charset="0"/>
              </a:rPr>
              <a:t>учреждение</a:t>
            </a:r>
          </a:p>
          <a:p>
            <a:pPr algn="ctr"/>
            <a:r>
              <a:rPr lang="ru-RU"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b="1" dirty="0">
                <a:solidFill>
                  <a:schemeClr val="accent6">
                    <a:lumMod val="50000"/>
                  </a:schemeClr>
                </a:solidFill>
                <a:latin typeface="Times New Roman" panose="02020603050405020304" pitchFamily="18" charset="0"/>
                <a:cs typeface="Times New Roman" panose="02020603050405020304" pitchFamily="18" charset="0"/>
              </a:rPr>
              <a:t>городского округа Саранск </a:t>
            </a:r>
          </a:p>
          <a:p>
            <a:pPr algn="ctr"/>
            <a:r>
              <a:rPr lang="ru-RU" b="1" dirty="0">
                <a:solidFill>
                  <a:schemeClr val="accent6">
                    <a:lumMod val="50000"/>
                  </a:schemeClr>
                </a:solidFill>
                <a:latin typeface="Times New Roman" panose="02020603050405020304" pitchFamily="18" charset="0"/>
                <a:cs typeface="Times New Roman" panose="02020603050405020304" pitchFamily="18" charset="0"/>
              </a:rPr>
              <a:t>«Детский сад №112»</a:t>
            </a:r>
          </a:p>
          <a:p>
            <a:pPr algn="ctr"/>
            <a:endParaRPr lang="ru-RU" b="1" dirty="0">
              <a:solidFill>
                <a:srgbClr val="FF0000"/>
              </a:solidFill>
              <a:latin typeface="Times New Roman" panose="02020603050405020304" pitchFamily="18" charset="0"/>
              <a:cs typeface="Times New Roman" panose="02020603050405020304" pitchFamily="18" charset="0"/>
            </a:endParaRPr>
          </a:p>
          <a:p>
            <a:pPr algn="ctr"/>
            <a:endParaRPr lang="ru-RU" b="1" dirty="0">
              <a:solidFill>
                <a:srgbClr val="FF0000"/>
              </a:solidFill>
              <a:latin typeface="Times New Roman" panose="02020603050405020304" pitchFamily="18" charset="0"/>
              <a:cs typeface="Times New Roman" panose="02020603050405020304" pitchFamily="18" charset="0"/>
            </a:endParaRPr>
          </a:p>
          <a:p>
            <a:pPr algn="ctr"/>
            <a:endParaRPr lang="ru-RU" b="1" dirty="0">
              <a:solidFill>
                <a:srgbClr val="FF0000"/>
              </a:solidFill>
              <a:latin typeface="Times New Roman" panose="02020603050405020304" pitchFamily="18" charset="0"/>
              <a:cs typeface="Times New Roman" panose="02020603050405020304" pitchFamily="18" charset="0"/>
            </a:endParaRPr>
          </a:p>
          <a:p>
            <a:pPr algn="ctr"/>
            <a:endParaRPr lang="ru-RU" b="1" dirty="0">
              <a:solidFill>
                <a:srgbClr val="FF0000"/>
              </a:solidFill>
              <a:latin typeface="Times New Roman" panose="02020603050405020304" pitchFamily="18" charset="0"/>
              <a:cs typeface="Times New Roman" panose="02020603050405020304" pitchFamily="18" charset="0"/>
            </a:endParaRPr>
          </a:p>
          <a:p>
            <a:pPr algn="ctr"/>
            <a:r>
              <a:rPr lang="ru-RU" b="1" dirty="0">
                <a:solidFill>
                  <a:srgbClr val="FF0000"/>
                </a:solidFill>
                <a:latin typeface="Times New Roman" panose="02020603050405020304" pitchFamily="18" charset="0"/>
                <a:cs typeface="Times New Roman" panose="02020603050405020304" pitchFamily="18" charset="0"/>
              </a:rPr>
              <a:t>Познавательный проект </a:t>
            </a:r>
          </a:p>
          <a:p>
            <a:pPr algn="ctr"/>
            <a:r>
              <a:rPr lang="ru-RU" b="1" dirty="0">
                <a:solidFill>
                  <a:srgbClr val="FF0000"/>
                </a:solidFill>
                <a:latin typeface="Times New Roman" panose="02020603050405020304" pitchFamily="18" charset="0"/>
                <a:cs typeface="Times New Roman" panose="02020603050405020304" pitchFamily="18" charset="0"/>
              </a:rPr>
              <a:t>по </a:t>
            </a:r>
            <a:r>
              <a:rPr lang="ru-RU" b="1" dirty="0" smtClean="0">
                <a:solidFill>
                  <a:srgbClr val="FF0000"/>
                </a:solidFill>
                <a:latin typeface="Times New Roman" panose="02020603050405020304" pitchFamily="18" charset="0"/>
                <a:cs typeface="Times New Roman" panose="02020603050405020304" pitchFamily="18" charset="0"/>
              </a:rPr>
              <a:t>экологическому </a:t>
            </a:r>
            <a:r>
              <a:rPr lang="ru-RU" b="1" dirty="0">
                <a:solidFill>
                  <a:srgbClr val="FF0000"/>
                </a:solidFill>
                <a:latin typeface="Times New Roman" panose="02020603050405020304" pitchFamily="18" charset="0"/>
                <a:cs typeface="Times New Roman" panose="02020603050405020304" pitchFamily="18" charset="0"/>
              </a:rPr>
              <a:t>воспитанию</a:t>
            </a:r>
          </a:p>
          <a:p>
            <a:pPr algn="ctr"/>
            <a:r>
              <a:rPr lang="ru-RU" sz="2000" b="1" dirty="0" smtClean="0">
                <a:solidFill>
                  <a:srgbClr val="FF0000"/>
                </a:solidFill>
                <a:latin typeface="Times New Roman" panose="02020603050405020304" pitchFamily="18" charset="0"/>
                <a:cs typeface="Times New Roman" panose="02020603050405020304" pitchFamily="18" charset="0"/>
              </a:rPr>
              <a:t>«Экологическая мозаика»</a:t>
            </a:r>
          </a:p>
          <a:p>
            <a:pPr algn="ctr"/>
            <a:r>
              <a:rPr lang="ru-RU" b="1" dirty="0" smtClean="0">
                <a:solidFill>
                  <a:srgbClr val="FF0000"/>
                </a:solidFill>
                <a:latin typeface="Times New Roman" panose="02020603050405020304" pitchFamily="18" charset="0"/>
                <a:cs typeface="Times New Roman" panose="02020603050405020304" pitchFamily="18" charset="0"/>
              </a:rPr>
              <a:t>во </a:t>
            </a:r>
            <a:r>
              <a:rPr lang="ru-RU" b="1" dirty="0">
                <a:solidFill>
                  <a:srgbClr val="FF0000"/>
                </a:solidFill>
                <a:latin typeface="Times New Roman" panose="02020603050405020304" pitchFamily="18" charset="0"/>
                <a:cs typeface="Times New Roman" panose="02020603050405020304" pitchFamily="18" charset="0"/>
              </a:rPr>
              <a:t>второй младшей группе №10</a:t>
            </a:r>
          </a:p>
          <a:p>
            <a:pPr algn="ctr"/>
            <a:r>
              <a:rPr lang="ru-RU" b="1" dirty="0">
                <a:solidFill>
                  <a:srgbClr val="FF0000"/>
                </a:solidFill>
                <a:latin typeface="Times New Roman" panose="02020603050405020304" pitchFamily="18" charset="0"/>
                <a:cs typeface="Times New Roman" panose="02020603050405020304" pitchFamily="18" charset="0"/>
              </a:rPr>
              <a:t> </a:t>
            </a:r>
            <a:r>
              <a:rPr lang="ru-RU" b="1" dirty="0" smtClean="0">
                <a:solidFill>
                  <a:srgbClr val="FF0000"/>
                </a:solidFill>
                <a:latin typeface="Times New Roman" panose="02020603050405020304" pitchFamily="18" charset="0"/>
                <a:cs typeface="Times New Roman" panose="02020603050405020304" pitchFamily="18" charset="0"/>
              </a:rPr>
              <a:t>По </a:t>
            </a:r>
            <a:r>
              <a:rPr lang="ru-RU" b="1" dirty="0">
                <a:solidFill>
                  <a:srgbClr val="FF0000"/>
                </a:solidFill>
                <a:latin typeface="Times New Roman" panose="02020603050405020304" pitchFamily="18" charset="0"/>
                <a:cs typeface="Times New Roman" panose="02020603050405020304" pitchFamily="18" charset="0"/>
              </a:rPr>
              <a:t>продолжительности: </a:t>
            </a:r>
            <a:r>
              <a:rPr lang="ru-RU" b="1" i="1" dirty="0" smtClean="0">
                <a:solidFill>
                  <a:srgbClr val="FF0000"/>
                </a:solidFill>
                <a:latin typeface="Times New Roman" panose="02020603050405020304" pitchFamily="18" charset="0"/>
                <a:cs typeface="Times New Roman" panose="02020603050405020304" pitchFamily="18" charset="0"/>
              </a:rPr>
              <a:t>среднесрочный</a:t>
            </a:r>
            <a:endParaRPr lang="ru-RU" b="1" i="1" dirty="0">
              <a:solidFill>
                <a:srgbClr val="FF0000"/>
              </a:solidFill>
              <a:latin typeface="Times New Roman" panose="02020603050405020304" pitchFamily="18" charset="0"/>
              <a:cs typeface="Times New Roman" panose="02020603050405020304" pitchFamily="18" charset="0"/>
            </a:endParaRPr>
          </a:p>
          <a:p>
            <a:pPr algn="ctr"/>
            <a:endParaRPr lang="ru-RU" b="1" dirty="0">
              <a:solidFill>
                <a:srgbClr val="FF0000"/>
              </a:solidFill>
              <a:latin typeface="Times New Roman" panose="02020603050405020304" pitchFamily="18" charset="0"/>
              <a:cs typeface="Times New Roman" panose="02020603050405020304" pitchFamily="18" charset="0"/>
            </a:endParaRPr>
          </a:p>
          <a:p>
            <a:pPr algn="ctr"/>
            <a:endParaRPr lang="ru-RU" b="1" dirty="0">
              <a:solidFill>
                <a:srgbClr val="FF0000"/>
              </a:solidFill>
              <a:latin typeface="Times New Roman" panose="02020603050405020304" pitchFamily="18" charset="0"/>
              <a:cs typeface="Times New Roman" panose="02020603050405020304" pitchFamily="18" charset="0"/>
            </a:endParaRPr>
          </a:p>
          <a:p>
            <a:pPr algn="r"/>
            <a:endParaRPr lang="ru-RU" b="1" dirty="0">
              <a:solidFill>
                <a:srgbClr val="FF0000"/>
              </a:solidFill>
              <a:latin typeface="Times New Roman" panose="02020603050405020304" pitchFamily="18" charset="0"/>
              <a:cs typeface="Times New Roman" panose="02020603050405020304" pitchFamily="18" charset="0"/>
            </a:endParaRPr>
          </a:p>
          <a:p>
            <a:pPr algn="r"/>
            <a:endParaRPr lang="ru-RU" b="1" dirty="0">
              <a:solidFill>
                <a:srgbClr val="FF0000"/>
              </a:solidFill>
              <a:latin typeface="Times New Roman" panose="02020603050405020304" pitchFamily="18" charset="0"/>
              <a:cs typeface="Times New Roman" panose="02020603050405020304" pitchFamily="18" charset="0"/>
            </a:endParaRPr>
          </a:p>
          <a:p>
            <a:r>
              <a:rPr lang="ru-RU" b="1" dirty="0" smtClean="0">
                <a:solidFill>
                  <a:schemeClr val="accent6">
                    <a:lumMod val="50000"/>
                  </a:schemeClr>
                </a:solidFill>
                <a:latin typeface="Times New Roman" panose="02020603050405020304" pitchFamily="18" charset="0"/>
                <a:cs typeface="Times New Roman" panose="02020603050405020304" pitchFamily="18" charset="0"/>
              </a:rPr>
              <a:t>                                                          Авторы </a:t>
            </a:r>
            <a:r>
              <a:rPr lang="ru-RU" b="1" dirty="0">
                <a:solidFill>
                  <a:schemeClr val="accent6">
                    <a:lumMod val="50000"/>
                  </a:schemeClr>
                </a:solidFill>
                <a:latin typeface="Times New Roman" panose="02020603050405020304" pitchFamily="18" charset="0"/>
                <a:cs typeface="Times New Roman" panose="02020603050405020304" pitchFamily="18" charset="0"/>
              </a:rPr>
              <a:t>проекта: </a:t>
            </a:r>
            <a:endParaRPr lang="ru-RU" b="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ru-RU" b="1" i="1" dirty="0" smtClean="0">
                <a:solidFill>
                  <a:schemeClr val="accent6">
                    <a:lumMod val="50000"/>
                  </a:schemeClr>
                </a:solidFill>
                <a:latin typeface="Times New Roman" panose="02020603050405020304" pitchFamily="18" charset="0"/>
                <a:cs typeface="Times New Roman" panose="02020603050405020304" pitchFamily="18" charset="0"/>
              </a:rPr>
              <a:t>                                                          воспитатели</a:t>
            </a:r>
            <a:endParaRPr lang="ru-RU" b="1" i="1" dirty="0">
              <a:solidFill>
                <a:schemeClr val="accent6">
                  <a:lumMod val="50000"/>
                </a:schemeClr>
              </a:solidFill>
              <a:latin typeface="Times New Roman" panose="02020603050405020304" pitchFamily="18" charset="0"/>
              <a:cs typeface="Times New Roman" panose="02020603050405020304" pitchFamily="18" charset="0"/>
            </a:endParaRPr>
          </a:p>
          <a:p>
            <a:r>
              <a:rPr lang="ru-RU" b="1" i="1" dirty="0" smtClean="0">
                <a:solidFill>
                  <a:schemeClr val="accent6">
                    <a:lumMod val="50000"/>
                  </a:schemeClr>
                </a:solidFill>
                <a:latin typeface="Times New Roman" panose="02020603050405020304" pitchFamily="18" charset="0"/>
                <a:cs typeface="Times New Roman" panose="02020603050405020304" pitchFamily="18" charset="0"/>
              </a:rPr>
              <a:t>                                                          Писарева </a:t>
            </a:r>
            <a:r>
              <a:rPr lang="ru-RU" b="1" i="1" dirty="0">
                <a:solidFill>
                  <a:schemeClr val="accent6">
                    <a:lumMod val="50000"/>
                  </a:schemeClr>
                </a:solidFill>
                <a:latin typeface="Times New Roman" panose="02020603050405020304" pitchFamily="18" charset="0"/>
                <a:cs typeface="Times New Roman" panose="02020603050405020304" pitchFamily="18" charset="0"/>
              </a:rPr>
              <a:t>И.Г.</a:t>
            </a:r>
          </a:p>
          <a:p>
            <a:r>
              <a:rPr lang="ru-RU" b="1" i="1" dirty="0" smtClean="0">
                <a:solidFill>
                  <a:schemeClr val="accent6">
                    <a:lumMod val="50000"/>
                  </a:schemeClr>
                </a:solidFill>
                <a:latin typeface="Times New Roman" panose="02020603050405020304" pitchFamily="18" charset="0"/>
                <a:cs typeface="Times New Roman" panose="02020603050405020304" pitchFamily="18" charset="0"/>
              </a:rPr>
              <a:t>                                                          Клокова </a:t>
            </a:r>
            <a:r>
              <a:rPr lang="ru-RU" b="1" i="1" dirty="0">
                <a:solidFill>
                  <a:schemeClr val="accent6">
                    <a:lumMod val="50000"/>
                  </a:schemeClr>
                </a:solidFill>
                <a:latin typeface="Times New Roman" panose="02020603050405020304" pitchFamily="18" charset="0"/>
                <a:cs typeface="Times New Roman" panose="02020603050405020304" pitchFamily="18" charset="0"/>
              </a:rPr>
              <a:t>Е.К.</a:t>
            </a:r>
          </a:p>
          <a:p>
            <a:endParaRPr lang="ru-RU" b="1" dirty="0">
              <a:solidFill>
                <a:srgbClr val="FFFF00"/>
              </a:solidFill>
              <a:latin typeface="Times New Roman" panose="02020603050405020304" pitchFamily="18" charset="0"/>
              <a:cs typeface="Times New Roman" panose="02020603050405020304" pitchFamily="18" charset="0"/>
            </a:endParaRPr>
          </a:p>
          <a:p>
            <a:pPr algn="ctr"/>
            <a:endParaRPr lang="ru-RU" b="1" dirty="0">
              <a:solidFill>
                <a:srgbClr val="FFFF00"/>
              </a:solidFill>
              <a:latin typeface="Times New Roman" panose="02020603050405020304" pitchFamily="18" charset="0"/>
              <a:cs typeface="Times New Roman" panose="02020603050405020304" pitchFamily="18" charset="0"/>
            </a:endParaRPr>
          </a:p>
          <a:p>
            <a:pPr algn="ctr"/>
            <a:endParaRPr lang="ru-RU" b="1" dirty="0">
              <a:solidFill>
                <a:srgbClr val="FFFF00"/>
              </a:solidFill>
              <a:latin typeface="Times New Roman" panose="02020603050405020304" pitchFamily="18" charset="0"/>
              <a:cs typeface="Times New Roman" panose="02020603050405020304" pitchFamily="18" charset="0"/>
            </a:endParaRPr>
          </a:p>
          <a:p>
            <a:pPr algn="ctr"/>
            <a:endParaRPr lang="ru-RU" b="1" dirty="0">
              <a:solidFill>
                <a:srgbClr val="FFFF00"/>
              </a:solidFill>
              <a:latin typeface="Times New Roman" panose="02020603050405020304" pitchFamily="18" charset="0"/>
              <a:cs typeface="Times New Roman" panose="02020603050405020304" pitchFamily="18" charset="0"/>
            </a:endParaRPr>
          </a:p>
          <a:p>
            <a:pPr algn="ctr"/>
            <a:endParaRPr lang="ru-RU" b="1" dirty="0">
              <a:solidFill>
                <a:srgbClr val="FFFF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171" y="5999193"/>
            <a:ext cx="3135085" cy="3925189"/>
          </a:xfrm>
          <a:prstGeom prst="rect">
            <a:avLst/>
          </a:prstGeom>
        </p:spPr>
      </p:pic>
    </p:spTree>
    <p:extLst>
      <p:ext uri="{BB962C8B-B14F-4D97-AF65-F5344CB8AC3E}">
        <p14:creationId xmlns:p14="http://schemas.microsoft.com/office/powerpoint/2010/main" val="11218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2" name="Рисунок 1"/>
          <p:cNvPicPr>
            <a:picLocks noChangeAspect="1"/>
          </p:cNvPicPr>
          <p:nvPr/>
        </p:nvPicPr>
        <p:blipFill>
          <a:blip r:embed="rId3"/>
          <a:stretch>
            <a:fillRect/>
          </a:stretch>
        </p:blipFill>
        <p:spPr>
          <a:xfrm>
            <a:off x="570156" y="1233378"/>
            <a:ext cx="3455874" cy="2626939"/>
          </a:xfrm>
          <a:prstGeom prst="rect">
            <a:avLst/>
          </a:prstGeom>
        </p:spPr>
      </p:pic>
      <p:sp>
        <p:nvSpPr>
          <p:cNvPr id="4" name="Прямоугольник 3"/>
          <p:cNvSpPr/>
          <p:nvPr/>
        </p:nvSpPr>
        <p:spPr>
          <a:xfrm>
            <a:off x="1567542" y="217715"/>
            <a:ext cx="4767943" cy="1015663"/>
          </a:xfrm>
          <a:prstGeom prst="rect">
            <a:avLst/>
          </a:prstGeom>
        </p:spPr>
        <p:txBody>
          <a:bodyPr wrap="square">
            <a:spAutoFit/>
          </a:bodyPr>
          <a:lstStyle/>
          <a:p>
            <a:pPr algn="ctr">
              <a:spcAft>
                <a:spcPts val="0"/>
              </a:spcAft>
            </a:pPr>
            <a:r>
              <a:rPr lang="ru-RU" b="1" dirty="0" smtClean="0">
                <a:solidFill>
                  <a:srgbClr val="C00000"/>
                </a:solidFill>
                <a:latin typeface="Times New Roman" panose="02020603050405020304" pitchFamily="18" charset="0"/>
              </a:rPr>
              <a:t>НОД </a:t>
            </a:r>
            <a:endParaRPr lang="ru-RU" b="1" dirty="0">
              <a:solidFill>
                <a:srgbClr val="C00000"/>
              </a:solidFill>
              <a:latin typeface="Times New Roman" panose="02020603050405020304" pitchFamily="18" charset="0"/>
            </a:endParaRPr>
          </a:p>
          <a:p>
            <a:pPr algn="ctr">
              <a:spcAft>
                <a:spcPts val="0"/>
              </a:spcAft>
            </a:pPr>
            <a:r>
              <a:rPr lang="ru-RU" b="1" dirty="0">
                <a:solidFill>
                  <a:srgbClr val="C00000"/>
                </a:solidFill>
                <a:latin typeface="Times New Roman" panose="02020603050405020304" pitchFamily="18" charset="0"/>
              </a:rPr>
              <a:t>по экологическому воспитанию  </a:t>
            </a:r>
          </a:p>
          <a:p>
            <a:pPr algn="ctr">
              <a:spcAft>
                <a:spcPts val="0"/>
              </a:spcAft>
            </a:pPr>
            <a:r>
              <a:rPr lang="ru-RU" sz="2400" b="1" dirty="0">
                <a:solidFill>
                  <a:srgbClr val="C00000"/>
                </a:solidFill>
                <a:latin typeface="Times New Roman" panose="02020603050405020304" pitchFamily="18" charset="0"/>
              </a:rPr>
              <a:t>«День Земли»</a:t>
            </a:r>
            <a:endParaRPr lang="ru-RU"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329" y="7982458"/>
            <a:ext cx="1652523" cy="263547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8814" y="6861315"/>
            <a:ext cx="2717215" cy="3745820"/>
          </a:xfrm>
          <a:prstGeom prst="rect">
            <a:avLst/>
          </a:prstGeom>
        </p:spPr>
      </p:pic>
      <p:pic>
        <p:nvPicPr>
          <p:cNvPr id="9" name="Рисунок 8"/>
          <p:cNvPicPr>
            <a:picLocks noChangeAspect="1"/>
          </p:cNvPicPr>
          <p:nvPr/>
        </p:nvPicPr>
        <p:blipFill>
          <a:blip r:embed="rId6"/>
          <a:stretch>
            <a:fillRect/>
          </a:stretch>
        </p:blipFill>
        <p:spPr>
          <a:xfrm>
            <a:off x="4535336" y="1233378"/>
            <a:ext cx="2412244" cy="3064620"/>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744" y="4297998"/>
            <a:ext cx="3592286" cy="2712401"/>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1509" y="4593942"/>
            <a:ext cx="2982686" cy="2416457"/>
          </a:xfrm>
          <a:prstGeom prst="rect">
            <a:avLst/>
          </a:prstGeom>
        </p:spPr>
      </p:pic>
    </p:spTree>
    <p:extLst>
      <p:ext uri="{BB962C8B-B14F-4D97-AF65-F5344CB8AC3E}">
        <p14:creationId xmlns:p14="http://schemas.microsoft.com/office/powerpoint/2010/main" val="111377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2" name="Рисунок 1"/>
          <p:cNvPicPr>
            <a:picLocks noChangeAspect="1"/>
          </p:cNvPicPr>
          <p:nvPr/>
        </p:nvPicPr>
        <p:blipFill>
          <a:blip r:embed="rId3"/>
          <a:stretch>
            <a:fillRect/>
          </a:stretch>
        </p:blipFill>
        <p:spPr>
          <a:xfrm>
            <a:off x="892628" y="1230401"/>
            <a:ext cx="5029200" cy="627017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987" y="3907719"/>
            <a:ext cx="2721428" cy="3462792"/>
          </a:xfrm>
          <a:prstGeom prst="rect">
            <a:avLst/>
          </a:prstGeom>
        </p:spPr>
      </p:pic>
      <p:sp>
        <p:nvSpPr>
          <p:cNvPr id="3" name="TextBox 2"/>
          <p:cNvSpPr txBox="1"/>
          <p:nvPr/>
        </p:nvSpPr>
        <p:spPr>
          <a:xfrm>
            <a:off x="1458686" y="348343"/>
            <a:ext cx="5043714" cy="707886"/>
          </a:xfrm>
          <a:prstGeom prst="rect">
            <a:avLst/>
          </a:prstGeom>
          <a:noFill/>
        </p:spPr>
        <p:txBody>
          <a:bodyPr wrap="square" rtlCol="0">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Ежемесячная акция </a:t>
            </a:r>
          </a:p>
          <a:p>
            <a:pPr algn="ctr"/>
            <a:r>
              <a:rPr lang="ru-RU" sz="2000" b="1" dirty="0" smtClean="0">
                <a:solidFill>
                  <a:srgbClr val="C00000"/>
                </a:solidFill>
                <a:latin typeface="Times New Roman" panose="02020603050405020304" pitchFamily="18" charset="0"/>
                <a:cs typeface="Times New Roman" panose="02020603050405020304" pitchFamily="18" charset="0"/>
              </a:rPr>
              <a:t>«Соберем макулатуру, сохраним деревья»</a:t>
            </a:r>
            <a:endParaRPr lang="ru-RU" sz="2000" b="1" dirty="0">
              <a:solidFill>
                <a:srgbClr val="C000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314" y="7674745"/>
            <a:ext cx="1807029" cy="2940277"/>
          </a:xfrm>
          <a:prstGeom prst="rect">
            <a:avLst/>
          </a:prstGeom>
        </p:spPr>
      </p:pic>
    </p:spTree>
    <p:extLst>
      <p:ext uri="{BB962C8B-B14F-4D97-AF65-F5344CB8AC3E}">
        <p14:creationId xmlns:p14="http://schemas.microsoft.com/office/powerpoint/2010/main" val="635779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2" name="Рисунок 1"/>
          <p:cNvPicPr>
            <a:picLocks noChangeAspect="1"/>
          </p:cNvPicPr>
          <p:nvPr/>
        </p:nvPicPr>
        <p:blipFill>
          <a:blip r:embed="rId3"/>
          <a:stretch>
            <a:fillRect/>
          </a:stretch>
        </p:blipFill>
        <p:spPr>
          <a:xfrm>
            <a:off x="957942" y="1317483"/>
            <a:ext cx="5529943" cy="6019487"/>
          </a:xfrm>
          <a:prstGeom prst="rect">
            <a:avLst/>
          </a:prstGeom>
        </p:spPr>
      </p:pic>
      <p:sp>
        <p:nvSpPr>
          <p:cNvPr id="3" name="TextBox 2"/>
          <p:cNvSpPr txBox="1"/>
          <p:nvPr/>
        </p:nvSpPr>
        <p:spPr>
          <a:xfrm>
            <a:off x="1625600" y="182881"/>
            <a:ext cx="4173371" cy="1015663"/>
          </a:xfrm>
          <a:prstGeom prst="rect">
            <a:avLst/>
          </a:prstGeom>
          <a:noFill/>
        </p:spPr>
        <p:txBody>
          <a:bodyPr wrap="square" rtlCol="0">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Работа с родителями  </a:t>
            </a:r>
          </a:p>
          <a:p>
            <a:pPr algn="ctr"/>
            <a:r>
              <a:rPr lang="ru-RU" sz="2000" b="1" dirty="0" smtClean="0">
                <a:solidFill>
                  <a:srgbClr val="C00000"/>
                </a:solidFill>
                <a:latin typeface="Times New Roman" panose="02020603050405020304" pitchFamily="18" charset="0"/>
                <a:cs typeface="Times New Roman" panose="02020603050405020304" pitchFamily="18" charset="0"/>
              </a:rPr>
              <a:t>Участие в конкурсе </a:t>
            </a:r>
          </a:p>
          <a:p>
            <a:pPr algn="ctr"/>
            <a:r>
              <a:rPr lang="ru-RU" sz="2000" b="1" dirty="0" smtClean="0">
                <a:solidFill>
                  <a:srgbClr val="C00000"/>
                </a:solidFill>
                <a:latin typeface="Times New Roman" panose="02020603050405020304" pitchFamily="18" charset="0"/>
                <a:cs typeface="Times New Roman" panose="02020603050405020304" pitchFamily="18" charset="0"/>
              </a:rPr>
              <a:t>«Съедобная кормушка для птиц»</a:t>
            </a:r>
            <a:endParaRPr lang="ru-RU" sz="2000" b="1" dirty="0">
              <a:solidFill>
                <a:srgbClr val="C0000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247" y="3897086"/>
            <a:ext cx="2721428" cy="3744682"/>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5928" y="7641768"/>
            <a:ext cx="1987818" cy="2830289"/>
          </a:xfrm>
          <a:prstGeom prst="rect">
            <a:avLst/>
          </a:prstGeom>
        </p:spPr>
      </p:pic>
    </p:spTree>
    <p:extLst>
      <p:ext uri="{BB962C8B-B14F-4D97-AF65-F5344CB8AC3E}">
        <p14:creationId xmlns:p14="http://schemas.microsoft.com/office/powerpoint/2010/main" val="319728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757" y="7917987"/>
            <a:ext cx="2528158" cy="3069742"/>
          </a:xfrm>
          <a:prstGeom prst="rect">
            <a:avLst/>
          </a:prstGeom>
        </p:spPr>
      </p:pic>
      <p:sp>
        <p:nvSpPr>
          <p:cNvPr id="2" name="Прямоугольник 1"/>
          <p:cNvSpPr/>
          <p:nvPr/>
        </p:nvSpPr>
        <p:spPr>
          <a:xfrm rot="10800000" flipV="1">
            <a:off x="1056640" y="150990"/>
            <a:ext cx="4063084" cy="369332"/>
          </a:xfrm>
          <a:prstGeom prst="rect">
            <a:avLst/>
          </a:prstGeom>
        </p:spPr>
        <p:txBody>
          <a:bodyPr wrap="square">
            <a:spAutoFit/>
          </a:bodyPr>
          <a:lstStyle/>
          <a:p>
            <a:r>
              <a:rPr lang="ru-RU" b="1" dirty="0">
                <a:solidFill>
                  <a:srgbClr val="FF0000"/>
                </a:solidFill>
                <a:latin typeface="Times New Roman" panose="02020603050405020304" pitchFamily="18" charset="0"/>
                <a:cs typeface="Times New Roman" panose="02020603050405020304" pitchFamily="18" charset="0"/>
              </a:rPr>
              <a:t>6. Презентация проекта</a:t>
            </a:r>
          </a:p>
        </p:txBody>
      </p:sp>
      <p:pic>
        <p:nvPicPr>
          <p:cNvPr id="3" name="Рисунок 2"/>
          <p:cNvPicPr>
            <a:picLocks noChangeAspect="1"/>
          </p:cNvPicPr>
          <p:nvPr/>
        </p:nvPicPr>
        <p:blipFill>
          <a:blip r:embed="rId4"/>
          <a:stretch>
            <a:fillRect/>
          </a:stretch>
        </p:blipFill>
        <p:spPr>
          <a:xfrm>
            <a:off x="1557171" y="708289"/>
            <a:ext cx="4445331" cy="3311408"/>
          </a:xfrm>
          <a:prstGeom prst="rect">
            <a:avLst/>
          </a:prstGeom>
        </p:spPr>
      </p:pic>
      <p:pic>
        <p:nvPicPr>
          <p:cNvPr id="6" name="Рисунок 5"/>
          <p:cNvPicPr>
            <a:picLocks noChangeAspect="1"/>
          </p:cNvPicPr>
          <p:nvPr/>
        </p:nvPicPr>
        <p:blipFill>
          <a:blip r:embed="rId5"/>
          <a:stretch>
            <a:fillRect/>
          </a:stretch>
        </p:blipFill>
        <p:spPr>
          <a:xfrm>
            <a:off x="262255" y="4207663"/>
            <a:ext cx="3185060" cy="3859378"/>
          </a:xfrm>
          <a:prstGeom prst="rect">
            <a:avLst/>
          </a:prstGeom>
        </p:spPr>
      </p:pic>
      <p:pic>
        <p:nvPicPr>
          <p:cNvPr id="7" name="Рисунок 6"/>
          <p:cNvPicPr>
            <a:picLocks noChangeAspect="1"/>
          </p:cNvPicPr>
          <p:nvPr/>
        </p:nvPicPr>
        <p:blipFill>
          <a:blip r:embed="rId6"/>
          <a:stretch>
            <a:fillRect/>
          </a:stretch>
        </p:blipFill>
        <p:spPr>
          <a:xfrm>
            <a:off x="3743663" y="4167347"/>
            <a:ext cx="3519663" cy="3899693"/>
          </a:xfrm>
          <a:prstGeom prst="rect">
            <a:avLst/>
          </a:prstGeom>
        </p:spPr>
      </p:pic>
    </p:spTree>
    <p:extLst>
      <p:ext uri="{BB962C8B-B14F-4D97-AF65-F5344CB8AC3E}">
        <p14:creationId xmlns:p14="http://schemas.microsoft.com/office/powerpoint/2010/main" val="179394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067" y="7554685"/>
            <a:ext cx="2721428" cy="3462792"/>
          </a:xfrm>
          <a:prstGeom prst="rect">
            <a:avLst/>
          </a:prstGeom>
        </p:spPr>
      </p:pic>
      <p:sp>
        <p:nvSpPr>
          <p:cNvPr id="2" name="Прямоугольник 1"/>
          <p:cNvSpPr/>
          <p:nvPr/>
        </p:nvSpPr>
        <p:spPr>
          <a:xfrm>
            <a:off x="152400" y="217714"/>
            <a:ext cx="7206343" cy="7848302"/>
          </a:xfrm>
          <a:prstGeom prst="rect">
            <a:avLst/>
          </a:prstGeom>
        </p:spPr>
        <p:txBody>
          <a:bodyPr wrap="square">
            <a:spAutoFit/>
          </a:bodyPr>
          <a:lstStyle/>
          <a:p>
            <a:r>
              <a:rPr lang="ru-RU" b="1" dirty="0">
                <a:solidFill>
                  <a:srgbClr val="FF0000"/>
                </a:solidFill>
                <a:latin typeface="Times New Roman" panose="02020603050405020304" pitchFamily="18" charset="0"/>
                <a:cs typeface="Times New Roman" panose="02020603050405020304" pitchFamily="18" charset="0"/>
              </a:rPr>
              <a:t> </a:t>
            </a:r>
            <a:r>
              <a:rPr lang="ru-RU" b="1" dirty="0" smtClean="0">
                <a:solidFill>
                  <a:srgbClr val="FF0000"/>
                </a:solidFill>
                <a:latin typeface="Times New Roman" panose="02020603050405020304" pitchFamily="18" charset="0"/>
                <a:cs typeface="Times New Roman" panose="02020603050405020304" pitchFamily="18" charset="0"/>
              </a:rPr>
              <a:t>                   7</a:t>
            </a:r>
            <a:r>
              <a:rPr lang="ru-RU" b="1" dirty="0">
                <a:solidFill>
                  <a:srgbClr val="FF0000"/>
                </a:solidFill>
                <a:latin typeface="Times New Roman" panose="02020603050405020304" pitchFamily="18" charset="0"/>
                <a:cs typeface="Times New Roman" panose="02020603050405020304" pitchFamily="18" charset="0"/>
              </a:rPr>
              <a:t>. Рефлексия</a:t>
            </a:r>
          </a:p>
          <a:p>
            <a:r>
              <a:rPr lang="ru-RU" dirty="0" smtClean="0">
                <a:latin typeface="Times New Roman" panose="02020603050405020304" pitchFamily="18" charset="0"/>
                <a:cs typeface="Times New Roman" panose="02020603050405020304" pitchFamily="18" charset="0"/>
              </a:rPr>
              <a:t>                    1</a:t>
            </a:r>
            <a:r>
              <a:rPr lang="ru-RU" dirty="0">
                <a:latin typeface="Times New Roman" panose="02020603050405020304" pitchFamily="18" charset="0"/>
                <a:cs typeface="Times New Roman" panose="02020603050405020304" pitchFamily="18" charset="0"/>
              </a:rPr>
              <a:t>. Ответы детей на вопрос «Что мы узнали?»:</a:t>
            </a:r>
          </a:p>
          <a:p>
            <a:pPr algn="just"/>
            <a:r>
              <a:rPr lang="ru-RU" dirty="0">
                <a:latin typeface="Times New Roman" panose="02020603050405020304" pitchFamily="18" charset="0"/>
                <a:cs typeface="Times New Roman" panose="02020603050405020304" pitchFamily="18" charset="0"/>
              </a:rPr>
              <a:t>- что есть праздник «День космонавтики», его празднуют 12 Апреля;</a:t>
            </a:r>
          </a:p>
          <a:p>
            <a:pPr algn="just"/>
            <a:r>
              <a:rPr lang="ru-RU" dirty="0">
                <a:latin typeface="Times New Roman" panose="02020603050405020304" pitchFamily="18" charset="0"/>
                <a:cs typeface="Times New Roman" panose="02020603050405020304" pitchFamily="18" charset="0"/>
              </a:rPr>
              <a:t>- что первым космонавтом был Ю.А. Гагарин;</a:t>
            </a:r>
          </a:p>
          <a:p>
            <a:pPr algn="just"/>
            <a:r>
              <a:rPr lang="ru-RU" dirty="0">
                <a:latin typeface="Times New Roman" panose="02020603050405020304" pitchFamily="18" charset="0"/>
                <a:cs typeface="Times New Roman" panose="02020603050405020304" pitchFamily="18" charset="0"/>
              </a:rPr>
              <a:t>- что нужно быть сильными, смелыми, чтобы стать космонавтом;</a:t>
            </a:r>
          </a:p>
          <a:p>
            <a:pPr algn="just"/>
            <a:r>
              <a:rPr lang="ru-RU" dirty="0">
                <a:latin typeface="Times New Roman" panose="02020603050405020304" pitchFamily="18" charset="0"/>
                <a:cs typeface="Times New Roman" panose="02020603050405020304" pitchFamily="18" charset="0"/>
              </a:rPr>
              <a:t>- много узнали о космосе, работе космонавтов.</a:t>
            </a:r>
          </a:p>
          <a:p>
            <a:pPr algn="just"/>
            <a:r>
              <a:rPr lang="ru-RU" dirty="0">
                <a:latin typeface="Times New Roman" panose="02020603050405020304" pitchFamily="18" charset="0"/>
                <a:cs typeface="Times New Roman" panose="02020603050405020304" pitchFamily="18" charset="0"/>
              </a:rPr>
              <a:t>2. Ответы воспитателя на вопросы по работе над проектом:</a:t>
            </a:r>
          </a:p>
          <a:p>
            <a:pPr algn="just"/>
            <a:r>
              <a:rPr lang="ru-RU" dirty="0">
                <a:latin typeface="Times New Roman" panose="02020603050405020304" pitchFamily="18" charset="0"/>
                <a:cs typeface="Times New Roman" panose="02020603050405020304" pitchFamily="18" charset="0"/>
              </a:rPr>
              <a:t>- какая часть проекта оказалась наиболее удачной? (2 часть- планирование деятельности);</a:t>
            </a:r>
          </a:p>
          <a:p>
            <a:pPr algn="just"/>
            <a:r>
              <a:rPr lang="ru-RU" dirty="0">
                <a:latin typeface="Times New Roman" panose="02020603050405020304" pitchFamily="18" charset="0"/>
                <a:cs typeface="Times New Roman" panose="02020603050405020304" pitchFamily="18" charset="0"/>
              </a:rPr>
              <a:t>- что нужно изменить в следующий раз? (Подготовить больше наглядного материала, пополнить педагогическую копилку; давать больше свободы, чтобы дети пытались самостоятельно находить решения поставленной перед ними задачи, учились анализировать и делать выводы. Важно приучать их к навыкам оригинального решения проблем, самостоятельным поискам и анализу ситуаций);</a:t>
            </a:r>
          </a:p>
          <a:p>
            <a:pPr algn="just"/>
            <a:r>
              <a:rPr lang="ru-RU" dirty="0">
                <a:latin typeface="Times New Roman" panose="02020603050405020304" pitchFamily="18" charset="0"/>
                <a:cs typeface="Times New Roman" panose="02020603050405020304" pitchFamily="18" charset="0"/>
              </a:rPr>
              <a:t>- чему научились дети? (Участвовать в совместной продуктивной деятельности, отгадывать загадки на </a:t>
            </a:r>
            <a:r>
              <a:rPr lang="ru-RU" dirty="0" smtClean="0">
                <a:latin typeface="Times New Roman" panose="02020603050405020304" pitchFamily="18" charset="0"/>
                <a:cs typeface="Times New Roman" panose="02020603050405020304" pitchFamily="18" charset="0"/>
              </a:rPr>
              <a:t>тему «Природа», </a:t>
            </a:r>
            <a:r>
              <a:rPr lang="ru-RU" dirty="0">
                <a:latin typeface="Times New Roman" panose="02020603050405020304" pitchFamily="18" charset="0"/>
                <a:cs typeface="Times New Roman" panose="02020603050405020304" pitchFamily="18" charset="0"/>
              </a:rPr>
              <a:t>отвечать на вопросы по теме. </a:t>
            </a:r>
          </a:p>
          <a:p>
            <a:pPr algn="just"/>
            <a:r>
              <a:rPr lang="ru-RU" dirty="0">
                <a:latin typeface="Times New Roman" panose="02020603050405020304" pitchFamily="18" charset="0"/>
                <a:cs typeface="Times New Roman" panose="02020603050405020304" pitchFamily="18" charset="0"/>
              </a:rPr>
              <a:t>- что не удалось? (удалось все, что запланировали).</a:t>
            </a:r>
          </a:p>
          <a:p>
            <a:pPr algn="just"/>
            <a:r>
              <a:rPr lang="ru-RU" dirty="0">
                <a:latin typeface="Times New Roman" panose="02020603050405020304" pitchFamily="18" charset="0"/>
                <a:cs typeface="Times New Roman" panose="02020603050405020304" pitchFamily="18" charset="0"/>
              </a:rPr>
              <a:t>3. Обсуждение результатов проекта вместе с группой:</a:t>
            </a:r>
          </a:p>
          <a:p>
            <a:pPr algn="just"/>
            <a:r>
              <a:rPr lang="ru-RU" dirty="0">
                <a:latin typeface="Times New Roman" panose="02020603050405020304" pitchFamily="18" charset="0"/>
                <a:cs typeface="Times New Roman" panose="02020603050405020304" pitchFamily="18" charset="0"/>
              </a:rPr>
              <a:t>- узнали ли вы что нибудь новое? (Да, кто был первым космонавтом, как называется одежда космонавтов)</a:t>
            </a:r>
          </a:p>
          <a:p>
            <a:pPr algn="just"/>
            <a:r>
              <a:rPr lang="ru-RU" dirty="0">
                <a:latin typeface="Times New Roman" panose="02020603050405020304" pitchFamily="18" charset="0"/>
                <a:cs typeface="Times New Roman" panose="02020603050405020304" pitchFamily="18" charset="0"/>
              </a:rPr>
              <a:t>- узнали ли вы что нибудь, что вас удивило? (Да, что можно люди летают в космос);</a:t>
            </a:r>
          </a:p>
          <a:p>
            <a:pPr algn="just"/>
            <a:r>
              <a:rPr lang="ru-RU" dirty="0">
                <a:latin typeface="Times New Roman" panose="02020603050405020304" pitchFamily="18" charset="0"/>
                <a:cs typeface="Times New Roman" panose="02020603050405020304" pitchFamily="18" charset="0"/>
              </a:rPr>
              <a:t>- какое из занятий понравилось вам больше всего? (спортивное соревнование, отгадывание загадок, игра «Сложи картинку» (космическая техника), лепить ракеты, рисовать звезды на небе.</a:t>
            </a:r>
          </a:p>
          <a:p>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611" y="8181535"/>
            <a:ext cx="1673960" cy="2482071"/>
          </a:xfrm>
          <a:prstGeom prst="rect">
            <a:avLst/>
          </a:prstGeom>
        </p:spPr>
      </p:pic>
    </p:spTree>
    <p:extLst>
      <p:ext uri="{BB962C8B-B14F-4D97-AF65-F5344CB8AC3E}">
        <p14:creationId xmlns:p14="http://schemas.microsoft.com/office/powerpoint/2010/main" val="120607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3" name="Прямоугольник 2"/>
          <p:cNvSpPr/>
          <p:nvPr/>
        </p:nvSpPr>
        <p:spPr>
          <a:xfrm>
            <a:off x="217714" y="630589"/>
            <a:ext cx="7119258" cy="4308872"/>
          </a:xfrm>
          <a:prstGeom prst="rect">
            <a:avLst/>
          </a:prstGeom>
        </p:spPr>
        <p:txBody>
          <a:bodyPr wrap="square">
            <a:spAutoFit/>
          </a:bodyPr>
          <a:lstStyle/>
          <a:p>
            <a:pPr algn="ctr"/>
            <a:r>
              <a:rPr lang="ru-RU" b="1" dirty="0">
                <a:solidFill>
                  <a:srgbClr val="FF0000"/>
                </a:solidFill>
                <a:latin typeface="Times New Roman" panose="02020603050405020304" pitchFamily="18" charset="0"/>
                <a:cs typeface="Times New Roman" panose="02020603050405020304" pitchFamily="18" charset="0"/>
              </a:rPr>
              <a:t>Список </a:t>
            </a:r>
            <a:r>
              <a:rPr lang="ru-RU" b="1" dirty="0" smtClean="0">
                <a:solidFill>
                  <a:srgbClr val="FF0000"/>
                </a:solidFill>
                <a:latin typeface="Times New Roman" panose="02020603050405020304" pitchFamily="18" charset="0"/>
                <a:cs typeface="Times New Roman" panose="02020603050405020304" pitchFamily="18" charset="0"/>
              </a:rPr>
              <a:t>литературы</a:t>
            </a:r>
          </a:p>
          <a:p>
            <a:r>
              <a:rPr lang="ru-RU" sz="1600" dirty="0" smtClean="0">
                <a:latin typeface="Times New Roman" panose="02020603050405020304" pitchFamily="18" charset="0"/>
                <a:cs typeface="Times New Roman" panose="02020603050405020304" pitchFamily="18" charset="0"/>
              </a:rPr>
              <a:t>1.Комплексная </a:t>
            </a:r>
            <a:r>
              <a:rPr lang="ru-RU" sz="1600" dirty="0">
                <a:latin typeface="Times New Roman" panose="02020603050405020304" pitchFamily="18" charset="0"/>
                <a:cs typeface="Times New Roman" panose="02020603050405020304" pitchFamily="18" charset="0"/>
              </a:rPr>
              <a:t>образовательная программа дошкольного образования «Детство» /  Т.И. Бабаева, А.Г. Гогоберидзе, О.В. Солнцева и др. — СПб. : ООО «Издательство «Детство- Пресс», 2019.- 352 с</a:t>
            </a:r>
            <a:r>
              <a:rPr lang="ru-RU" sz="1600" dirty="0" smtClean="0">
                <a:latin typeface="Times New Roman" panose="02020603050405020304" pitchFamily="18" charset="0"/>
                <a:cs typeface="Times New Roman" panose="02020603050405020304" pitchFamily="18" charset="0"/>
              </a:rPr>
              <a:t>.</a:t>
            </a:r>
            <a:endParaRPr lang="ru-RU" sz="1600" dirty="0" smtClean="0">
              <a:solidFill>
                <a:srgbClr val="000000"/>
              </a:solidFill>
              <a:latin typeface="Times New Roman" panose="02020603050405020304" pitchFamily="18" charset="0"/>
              <a:cs typeface="Times New Roman" panose="02020603050405020304" pitchFamily="18" charset="0"/>
            </a:endParaRPr>
          </a:p>
          <a:p>
            <a:r>
              <a:rPr lang="ru-RU" sz="1600" dirty="0">
                <a:solidFill>
                  <a:srgbClr val="000000"/>
                </a:solidFill>
                <a:latin typeface="Times New Roman" panose="02020603050405020304" pitchFamily="18" charset="0"/>
                <a:cs typeface="Times New Roman" panose="02020603050405020304" pitchFamily="18" charset="0"/>
              </a:rPr>
              <a:t>2</a:t>
            </a:r>
            <a:r>
              <a:rPr lang="ru-RU" sz="1600" dirty="0" smtClean="0">
                <a:solidFill>
                  <a:srgbClr val="000000"/>
                </a:solidFill>
                <a:latin typeface="Times New Roman" panose="02020603050405020304" pitchFamily="18" charset="0"/>
                <a:cs typeface="Times New Roman" panose="02020603050405020304" pitchFamily="18" charset="0"/>
              </a:rPr>
              <a:t>. Аксенова</a:t>
            </a:r>
            <a:r>
              <a:rPr lang="ru-RU" sz="1600" dirty="0">
                <a:solidFill>
                  <a:srgbClr val="000000"/>
                </a:solidFill>
                <a:latin typeface="Times New Roman" panose="02020603050405020304" pitchFamily="18" charset="0"/>
                <a:cs typeface="Times New Roman" panose="02020603050405020304" pitchFamily="18" charset="0"/>
              </a:rPr>
              <a:t>, З.Ф. Войди в природу другом. Экологическое воспитание дошкольников. – Москва: ТЦ Сфера, 2011. – 128 с. – (Библиотека воспитателя).</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solidFill>
                  <a:srgbClr val="000000"/>
                </a:solidFill>
                <a:latin typeface="Times New Roman" panose="02020603050405020304" pitchFamily="18" charset="0"/>
                <a:cs typeface="Times New Roman" panose="02020603050405020304" pitchFamily="18" charset="0"/>
              </a:rPr>
              <a:t>3. Андриенко</a:t>
            </a:r>
            <a:r>
              <a:rPr lang="ru-RU" sz="1600" dirty="0">
                <a:solidFill>
                  <a:srgbClr val="000000"/>
                </a:solidFill>
                <a:latin typeface="Times New Roman" panose="02020603050405020304" pitchFamily="18" charset="0"/>
                <a:cs typeface="Times New Roman" panose="02020603050405020304" pitchFamily="18" charset="0"/>
              </a:rPr>
              <a:t>, Н.К. Игра в экологическом образовании дошкольников // Дошкольная педагогика. - 2007. - № 1.- С.10-12.</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solidFill>
                  <a:srgbClr val="000000"/>
                </a:solidFill>
                <a:latin typeface="Times New Roman" panose="02020603050405020304" pitchFamily="18" charset="0"/>
                <a:cs typeface="Times New Roman" panose="02020603050405020304" pitchFamily="18" charset="0"/>
              </a:rPr>
              <a:t>4. Воронкевич</a:t>
            </a:r>
            <a:r>
              <a:rPr lang="ru-RU" sz="1600" dirty="0">
                <a:solidFill>
                  <a:srgbClr val="000000"/>
                </a:solidFill>
                <a:latin typeface="Times New Roman" panose="02020603050405020304" pitchFamily="18" charset="0"/>
                <a:cs typeface="Times New Roman" panose="02020603050405020304" pitchFamily="18" charset="0"/>
              </a:rPr>
              <a:t>, О.А. «Добро пожаловать в экологию» - современная технология экологического образования дошкольников // Дошкольная педагогика. - 2006. - № 3.- С. 23-27.</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5</a:t>
            </a:r>
            <a:r>
              <a:rPr lang="ru-RU" sz="1600" dirty="0" smtClean="0">
                <a:solidFill>
                  <a:srgbClr val="000000"/>
                </a:solidFill>
                <a:latin typeface="Times New Roman" panose="02020603050405020304" pitchFamily="18" charset="0"/>
                <a:cs typeface="Times New Roman" panose="02020603050405020304" pitchFamily="18" charset="0"/>
              </a:rPr>
              <a:t>. </a:t>
            </a:r>
            <a:r>
              <a:rPr lang="ru-RU" sz="1600" dirty="0">
                <a:solidFill>
                  <a:srgbClr val="000000"/>
                </a:solidFill>
                <a:latin typeface="Times New Roman" panose="02020603050405020304" pitchFamily="18" charset="0"/>
                <a:cs typeface="Times New Roman" panose="02020603050405020304" pitchFamily="18" charset="0"/>
              </a:rPr>
              <a:t>Николаева С.Н. Юный эколог: Программа экологического воспитания дошкольников. – М.: Мозаика-Синтез, 2004.</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solidFill>
                  <a:srgbClr val="000000"/>
                </a:solidFill>
                <a:latin typeface="Times New Roman" panose="02020603050405020304" pitchFamily="18" charset="0"/>
                <a:cs typeface="Times New Roman" panose="02020603050405020304" pitchFamily="18" charset="0"/>
              </a:rPr>
              <a:t>6. Николаева</a:t>
            </a:r>
            <a:r>
              <a:rPr lang="ru-RU" sz="1600" dirty="0">
                <a:solidFill>
                  <a:srgbClr val="000000"/>
                </a:solidFill>
                <a:latin typeface="Times New Roman" panose="02020603050405020304" pitchFamily="18" charset="0"/>
                <a:cs typeface="Times New Roman" panose="02020603050405020304" pitchFamily="18" charset="0"/>
              </a:rPr>
              <a:t>, С.Н. Экологическое воспитание младших дошкольников. Книга для воспитателей детского сада. - М.: Мозаика-Синтез, 2004. - 96с.</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solidFill>
                  <a:srgbClr val="000000"/>
                </a:solidFill>
                <a:latin typeface="Times New Roman" panose="02020603050405020304" pitchFamily="18" charset="0"/>
                <a:cs typeface="Times New Roman" panose="02020603050405020304" pitchFamily="18" charset="0"/>
              </a:rPr>
              <a:t>7. Рыжова </a:t>
            </a:r>
            <a:r>
              <a:rPr lang="ru-RU" sz="1600" dirty="0">
                <a:solidFill>
                  <a:srgbClr val="000000"/>
                </a:solidFill>
                <a:latin typeface="Times New Roman" panose="02020603050405020304" pitchFamily="18" charset="0"/>
                <a:cs typeface="Times New Roman" panose="02020603050405020304" pitchFamily="18" charset="0"/>
              </a:rPr>
              <a:t>Н. «Наш дом – природа». Программа экологического воспитания дошкольников // Дошкольное воспитание. 1998. № 7. С. 26–34.</a:t>
            </a:r>
            <a:endParaRPr lang="ru-RU" sz="16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115" y="7296396"/>
            <a:ext cx="2960914" cy="381866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261" y="7942416"/>
            <a:ext cx="1523082" cy="2526620"/>
          </a:xfrm>
          <a:prstGeom prst="rect">
            <a:avLst/>
          </a:prstGeom>
        </p:spPr>
      </p:pic>
    </p:spTree>
    <p:extLst>
      <p:ext uri="{BB962C8B-B14F-4D97-AF65-F5344CB8AC3E}">
        <p14:creationId xmlns:p14="http://schemas.microsoft.com/office/powerpoint/2010/main" val="30437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514" y="7554686"/>
            <a:ext cx="2721428" cy="3462792"/>
          </a:xfrm>
          <a:prstGeom prst="rect">
            <a:avLst/>
          </a:prstGeom>
        </p:spPr>
      </p:pic>
      <p:sp>
        <p:nvSpPr>
          <p:cNvPr id="2" name="TextBox 1"/>
          <p:cNvSpPr txBox="1"/>
          <p:nvPr/>
        </p:nvSpPr>
        <p:spPr>
          <a:xfrm>
            <a:off x="4267200" y="217715"/>
            <a:ext cx="2939143" cy="461665"/>
          </a:xfrm>
          <a:prstGeom prst="rect">
            <a:avLst/>
          </a:prstGeom>
          <a:noFill/>
        </p:spPr>
        <p:txBody>
          <a:bodyPr wrap="square" rtlCol="0">
            <a:spAutoFit/>
          </a:bodyPr>
          <a:lstStyle/>
          <a:p>
            <a:pPr algn="r"/>
            <a:r>
              <a:rPr lang="ru-RU" sz="2400" b="1" dirty="0" smtClean="0">
                <a:solidFill>
                  <a:srgbClr val="FF0000"/>
                </a:solidFill>
                <a:latin typeface="Times New Roman" panose="02020603050405020304" pitchFamily="18" charset="0"/>
                <a:cs typeface="Times New Roman" panose="02020603050405020304" pitchFamily="18" charset="0"/>
              </a:rPr>
              <a:t>Приложения</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95943" y="679380"/>
            <a:ext cx="7162800" cy="8052546"/>
          </a:xfrm>
          <a:prstGeom prst="rect">
            <a:avLst/>
          </a:prstGeom>
        </p:spPr>
        <p:txBody>
          <a:bodyPr wrap="square">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Модуль беседы</a:t>
            </a:r>
          </a:p>
          <a:p>
            <a:pPr algn="ctr"/>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по экологическому воспитанию </a:t>
            </a:r>
            <a:endParaRPr lang="ru-RU" sz="2000" b="1" dirty="0" smtClean="0">
              <a:solidFill>
                <a:srgbClr val="C00000"/>
              </a:solidFill>
              <a:latin typeface="Times New Roman" panose="02020603050405020304" pitchFamily="18" charset="0"/>
              <a:cs typeface="Times New Roman" panose="02020603050405020304" pitchFamily="18" charset="0"/>
            </a:endParaRPr>
          </a:p>
          <a:p>
            <a:pPr algn="ctr"/>
            <a:r>
              <a:rPr lang="ru-RU" sz="2000" b="1" dirty="0" smtClean="0">
                <a:solidFill>
                  <a:srgbClr val="C00000"/>
                </a:solidFill>
                <a:latin typeface="Times New Roman" panose="02020603050405020304" pitchFamily="18" charset="0"/>
                <a:cs typeface="Times New Roman" panose="02020603050405020304" pitchFamily="18" charset="0"/>
              </a:rPr>
              <a:t>«</a:t>
            </a:r>
            <a:r>
              <a:rPr lang="ru-RU" sz="2000" b="1" dirty="0">
                <a:solidFill>
                  <a:srgbClr val="C00000"/>
                </a:solidFill>
                <a:latin typeface="Times New Roman" panose="02020603050405020304" pitchFamily="18" charset="0"/>
                <a:cs typeface="Times New Roman" panose="02020603050405020304" pitchFamily="18" charset="0"/>
              </a:rPr>
              <a:t>Наш дом – природа» </a:t>
            </a:r>
            <a:endParaRPr lang="ru-RU" sz="2000" b="1" dirty="0" smtClean="0">
              <a:solidFill>
                <a:srgbClr val="C00000"/>
              </a:solidFill>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Цель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формировать представление ребенку об окружающем </a:t>
            </a:r>
            <a:r>
              <a:rPr lang="ru-RU" sz="1600" dirty="0" smtClean="0">
                <a:latin typeface="Times New Roman" panose="02020603050405020304" pitchFamily="18" charset="0"/>
                <a:cs typeface="Times New Roman" panose="02020603050405020304" pitchFamily="18" charset="0"/>
              </a:rPr>
              <a:t>природном </a:t>
            </a:r>
            <a:r>
              <a:rPr lang="ru-RU" sz="1600" dirty="0">
                <a:latin typeface="Times New Roman" panose="02020603050405020304" pitchFamily="18" charset="0"/>
                <a:cs typeface="Times New Roman" panose="02020603050405020304" pitchFamily="18" charset="0"/>
              </a:rPr>
              <a:t>мире.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Задачи:</a:t>
            </a:r>
          </a:p>
          <a:p>
            <a:pPr algn="just"/>
            <a:r>
              <a:rPr lang="ru-RU" sz="1600" dirty="0">
                <a:latin typeface="Times New Roman" panose="02020603050405020304" pitchFamily="18" charset="0"/>
                <a:cs typeface="Times New Roman" panose="02020603050405020304" pitchFamily="18" charset="0"/>
              </a:rPr>
              <a:t>о</a:t>
            </a:r>
            <a:r>
              <a:rPr lang="ru-RU" sz="1600" dirty="0" smtClean="0">
                <a:latin typeface="Times New Roman" panose="02020603050405020304" pitchFamily="18" charset="0"/>
                <a:cs typeface="Times New Roman" panose="02020603050405020304" pitchFamily="18" charset="0"/>
              </a:rPr>
              <a:t>бразовательные</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дать </a:t>
            </a:r>
            <a:r>
              <a:rPr lang="ru-RU" sz="1600" dirty="0">
                <a:latin typeface="Times New Roman" panose="02020603050405020304" pitchFamily="18" charset="0"/>
                <a:cs typeface="Times New Roman" panose="02020603050405020304" pitchFamily="18" charset="0"/>
              </a:rPr>
              <a:t>детям понять, что природа – это наш общий дом, расширять знания детей о природе, продолжать формировать представление о роли природы в жизни человека. </a:t>
            </a:r>
            <a:endParaRPr lang="ru-RU" sz="1600" dirty="0" smtClean="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р</a:t>
            </a:r>
            <a:r>
              <a:rPr lang="ru-RU" sz="1600" dirty="0" smtClean="0">
                <a:latin typeface="Times New Roman" panose="02020603050405020304" pitchFamily="18" charset="0"/>
                <a:cs typeface="Times New Roman" panose="02020603050405020304" pitchFamily="18" charset="0"/>
              </a:rPr>
              <a:t>азвивающие</a:t>
            </a:r>
            <a:r>
              <a:rPr lang="ru-RU" sz="1600" dirty="0">
                <a:latin typeface="Times New Roman" panose="02020603050405020304" pitchFamily="18" charset="0"/>
                <a:cs typeface="Times New Roman" panose="02020603050405020304" pitchFamily="18" charset="0"/>
              </a:rPr>
              <a:t>: развивать кругозор, мышление, связанную речь. </a:t>
            </a:r>
            <a:r>
              <a:rPr lang="ru-RU" sz="1600" dirty="0" smtClean="0">
                <a:latin typeface="Times New Roman" panose="02020603050405020304" pitchFamily="18" charset="0"/>
                <a:cs typeface="Times New Roman" panose="02020603050405020304" pitchFamily="18" charset="0"/>
              </a:rPr>
              <a:t>воспитательные</a:t>
            </a:r>
            <a:r>
              <a:rPr lang="ru-RU" sz="1600" dirty="0">
                <a:latin typeface="Times New Roman" panose="02020603050405020304" pitchFamily="18" charset="0"/>
                <a:cs typeface="Times New Roman" panose="02020603050405020304" pitchFamily="18" charset="0"/>
              </a:rPr>
              <a:t>: воспитывать заботливое отношение к природе</a:t>
            </a:r>
            <a:r>
              <a:rPr lang="ru-RU" sz="1600" dirty="0" smtClean="0">
                <a:latin typeface="Times New Roman" panose="02020603050405020304" pitchFamily="18" charset="0"/>
                <a:cs typeface="Times New Roman" panose="02020603050405020304" pitchFamily="18" charset="0"/>
              </a:rPr>
              <a:t>.</a:t>
            </a:r>
          </a:p>
          <a:p>
            <a:pPr algn="just"/>
            <a:r>
              <a:rPr lang="ru-RU" sz="1600" b="1" dirty="0" smtClean="0">
                <a:latin typeface="Times New Roman" panose="02020603050405020304" pitchFamily="18" charset="0"/>
                <a:cs typeface="Times New Roman" panose="02020603050405020304" pitchFamily="18" charset="0"/>
              </a:rPr>
              <a:t>	Ход </a:t>
            </a:r>
            <a:r>
              <a:rPr lang="ru-RU" sz="1600" b="1" dirty="0">
                <a:latin typeface="Times New Roman" panose="02020603050405020304" pitchFamily="18" charset="0"/>
                <a:cs typeface="Times New Roman" panose="02020603050405020304" pitchFamily="18" charset="0"/>
              </a:rPr>
              <a:t>беседы </a:t>
            </a:r>
            <a:endParaRPr lang="ru-RU" sz="1600" b="1"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Воспитатель </a:t>
            </a:r>
            <a:r>
              <a:rPr lang="ru-RU" sz="1600" b="1" dirty="0">
                <a:latin typeface="Times New Roman" panose="02020603050405020304" pitchFamily="18" charset="0"/>
                <a:cs typeface="Times New Roman" panose="02020603050405020304" pitchFamily="18" charset="0"/>
              </a:rPr>
              <a:t>ч</a:t>
            </a:r>
            <a:r>
              <a:rPr lang="ru-RU" sz="1600" dirty="0">
                <a:latin typeface="Times New Roman" panose="02020603050405020304" pitchFamily="18" charset="0"/>
                <a:cs typeface="Times New Roman" panose="02020603050405020304" pitchFamily="18" charset="0"/>
              </a:rPr>
              <a:t>итает стихотворение</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Наш </a:t>
            </a:r>
            <a:r>
              <a:rPr lang="ru-RU" sz="1600" dirty="0">
                <a:latin typeface="Times New Roman" panose="02020603050405020304" pitchFamily="18" charset="0"/>
                <a:cs typeface="Times New Roman" panose="02020603050405020304" pitchFamily="18" charset="0"/>
              </a:rPr>
              <a:t>дом родной, наш общий дом –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Земля</a:t>
            </a:r>
            <a:r>
              <a:rPr lang="ru-RU" sz="1600" dirty="0">
                <a:latin typeface="Times New Roman" panose="02020603050405020304" pitchFamily="18" charset="0"/>
                <a:cs typeface="Times New Roman" panose="02020603050405020304" pitchFamily="18" charset="0"/>
              </a:rPr>
              <a:t>, где мы с тобой живём</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Чудес </a:t>
            </a:r>
            <a:r>
              <a:rPr lang="ru-RU" sz="1600" dirty="0">
                <a:latin typeface="Times New Roman" panose="02020603050405020304" pitchFamily="18" charset="0"/>
                <a:cs typeface="Times New Roman" panose="02020603050405020304" pitchFamily="18" charset="0"/>
              </a:rPr>
              <a:t>нам всех не перечесть,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Одно </a:t>
            </a:r>
            <a:r>
              <a:rPr lang="ru-RU" sz="1600" dirty="0">
                <a:latin typeface="Times New Roman" panose="02020603050405020304" pitchFamily="18" charset="0"/>
                <a:cs typeface="Times New Roman" panose="02020603050405020304" pitchFamily="18" charset="0"/>
              </a:rPr>
              <a:t>у них названье есть: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Леса </a:t>
            </a:r>
            <a:r>
              <a:rPr lang="ru-RU" sz="1600" dirty="0">
                <a:latin typeface="Times New Roman" panose="02020603050405020304" pitchFamily="18" charset="0"/>
                <a:cs typeface="Times New Roman" panose="02020603050405020304" pitchFamily="18" charset="0"/>
              </a:rPr>
              <a:t>и горы и </a:t>
            </a:r>
            <a:r>
              <a:rPr lang="ru-RU" sz="1600" dirty="0" smtClean="0">
                <a:latin typeface="Times New Roman" panose="02020603050405020304" pitchFamily="18" charset="0"/>
                <a:cs typeface="Times New Roman" panose="02020603050405020304" pitchFamily="18" charset="0"/>
              </a:rPr>
              <a:t>моря </a:t>
            </a:r>
          </a:p>
          <a:p>
            <a:pPr algn="just"/>
            <a:r>
              <a:rPr lang="ru-RU" sz="1600" dirty="0" smtClean="0">
                <a:latin typeface="Times New Roman" panose="02020603050405020304" pitchFamily="18" charset="0"/>
                <a:cs typeface="Times New Roman" panose="02020603050405020304" pitchFamily="18" charset="0"/>
              </a:rPr>
              <a:t>Всё </a:t>
            </a:r>
            <a:r>
              <a:rPr lang="ru-RU" sz="1600" dirty="0">
                <a:latin typeface="Times New Roman" panose="02020603050405020304" pitchFamily="18" charset="0"/>
                <a:cs typeface="Times New Roman" panose="02020603050405020304" pitchFamily="18" charset="0"/>
              </a:rPr>
              <a:t>называется – земля</a:t>
            </a:r>
            <a:r>
              <a:rPr lang="ru-RU" sz="1600" dirty="0" smtClean="0">
                <a:latin typeface="Times New Roman" panose="02020603050405020304" pitchFamily="18" charset="0"/>
                <a:cs typeface="Times New Roman" panose="02020603050405020304" pitchFamily="18" charset="0"/>
              </a:rPr>
              <a:t>!</a:t>
            </a:r>
          </a:p>
          <a:p>
            <a:pPr algn="just"/>
            <a:r>
              <a:rPr lang="ru-RU" sz="1600" b="1" dirty="0" smtClean="0">
                <a:latin typeface="Times New Roman" panose="02020603050405020304" pitchFamily="18" charset="0"/>
                <a:cs typeface="Times New Roman" panose="02020603050405020304" pitchFamily="18" charset="0"/>
              </a:rPr>
              <a:t>Воспитатель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Ребята, посмотрите, что это? (Ответы детей.)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Правильно</a:t>
            </a:r>
            <a:r>
              <a:rPr lang="ru-RU" sz="1600" dirty="0">
                <a:latin typeface="Times New Roman" panose="02020603050405020304" pitchFamily="18" charset="0"/>
                <a:cs typeface="Times New Roman" panose="02020603050405020304" pitchFamily="18" charset="0"/>
              </a:rPr>
              <a:t>, это наша земля. Наша земля это наш общий дом. Как вы думаете, ребята, что мы оставляем на нашей планете Земля? Вот такие следы остаются после вас на земле. Даже если вы их не видите, земля помнит их. И каждый человек, живущий на этой планете, оставляет свой след. Посмотрите, какие следы вы видите на земле. (Ответы детей.)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Правильно</a:t>
            </a:r>
            <a:r>
              <a:rPr lang="ru-RU" sz="1600" dirty="0">
                <a:latin typeface="Times New Roman" panose="02020603050405020304" pitchFamily="18" charset="0"/>
                <a:cs typeface="Times New Roman" panose="02020603050405020304" pitchFamily="18" charset="0"/>
              </a:rPr>
              <a:t>, большие, маленькие, чистые, </a:t>
            </a:r>
            <a:r>
              <a:rPr lang="ru-RU" sz="1600" dirty="0" smtClean="0">
                <a:latin typeface="Times New Roman" panose="02020603050405020304" pitchFamily="18" charset="0"/>
                <a:cs typeface="Times New Roman" panose="02020603050405020304" pitchFamily="18" charset="0"/>
              </a:rPr>
              <a:t>грязные</a:t>
            </a: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Сегодня мы с вами поговорим о том, какой же след мы должны оставить на земле. Если природа – общий дом, то каждый из вас имеет свой дом. И каждый старается в своём доме поддерживать чистоту и порядок. </a:t>
            </a:r>
            <a:r>
              <a:rPr lang="ru-RU" sz="1600" b="1" dirty="0">
                <a:latin typeface="Times New Roman" panose="02020603050405020304" pitchFamily="18" charset="0"/>
                <a:cs typeface="Times New Roman" panose="02020603050405020304" pitchFamily="18" charset="0"/>
              </a:rPr>
              <a:t>Воспитатель: </a:t>
            </a:r>
            <a:r>
              <a:rPr lang="ru-RU" sz="1600" dirty="0">
                <a:latin typeface="Times New Roman" panose="02020603050405020304" pitchFamily="18" charset="0"/>
                <a:cs typeface="Times New Roman" panose="02020603050405020304" pitchFamily="18" charset="0"/>
              </a:rPr>
              <a:t>Вот послушайте</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22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2" name="Прямоугольник 1"/>
          <p:cNvSpPr/>
          <p:nvPr/>
        </p:nvSpPr>
        <p:spPr>
          <a:xfrm>
            <a:off x="195943" y="217714"/>
            <a:ext cx="7162799" cy="4278094"/>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Люблю я бегать босиком, </a:t>
            </a:r>
          </a:p>
          <a:p>
            <a:r>
              <a:rPr lang="ru-RU" sz="1600" dirty="0">
                <a:latin typeface="Times New Roman" panose="02020603050405020304" pitchFamily="18" charset="0"/>
                <a:cs typeface="Times New Roman" panose="02020603050405020304" pitchFamily="18" charset="0"/>
              </a:rPr>
              <a:t>				Разбрызгивая лужи, </a:t>
            </a:r>
          </a:p>
          <a:p>
            <a:r>
              <a:rPr lang="ru-RU" sz="1600" dirty="0">
                <a:latin typeface="Times New Roman" panose="02020603050405020304" pitchFamily="18" charset="0"/>
                <a:cs typeface="Times New Roman" panose="02020603050405020304" pitchFamily="18" charset="0"/>
              </a:rPr>
              <a:t>				И оставлять следы потом. </a:t>
            </a:r>
          </a:p>
          <a:p>
            <a:r>
              <a:rPr lang="ru-RU" sz="1600" dirty="0">
                <a:latin typeface="Times New Roman" panose="02020603050405020304" pitchFamily="18" charset="0"/>
                <a:cs typeface="Times New Roman" panose="02020603050405020304" pitchFamily="18" charset="0"/>
              </a:rPr>
              <a:t>				Но солнце землю сушит. </a:t>
            </a:r>
          </a:p>
          <a:p>
            <a:r>
              <a:rPr lang="ru-RU" sz="1600" dirty="0">
                <a:latin typeface="Times New Roman" panose="02020603050405020304" pitchFamily="18" charset="0"/>
                <a:cs typeface="Times New Roman" panose="02020603050405020304" pitchFamily="18" charset="0"/>
              </a:rPr>
              <a:t>				Я на асфальте обведу </a:t>
            </a:r>
          </a:p>
          <a:p>
            <a:r>
              <a:rPr lang="ru-RU" sz="1600" dirty="0">
                <a:latin typeface="Times New Roman" panose="02020603050405020304" pitchFamily="18" charset="0"/>
                <a:cs typeface="Times New Roman" panose="02020603050405020304" pitchFamily="18" charset="0"/>
              </a:rPr>
              <a:t>				Свои следы мелками.</a:t>
            </a:r>
          </a:p>
          <a:p>
            <a:r>
              <a:rPr lang="ru-RU" sz="1600" dirty="0">
                <a:latin typeface="Times New Roman" panose="02020603050405020304" pitchFamily="18" charset="0"/>
                <a:cs typeface="Times New Roman" panose="02020603050405020304" pitchFamily="18" charset="0"/>
              </a:rPr>
              <a:t>				Но ветер тучи принесёт </a:t>
            </a:r>
          </a:p>
          <a:p>
            <a:r>
              <a:rPr lang="ru-RU" sz="1600" dirty="0">
                <a:latin typeface="Times New Roman" panose="02020603050405020304" pitchFamily="18" charset="0"/>
                <a:cs typeface="Times New Roman" panose="02020603050405020304" pitchFamily="18" charset="0"/>
              </a:rPr>
              <a:t>				И смоет их дождями. </a:t>
            </a:r>
          </a:p>
          <a:p>
            <a:r>
              <a:rPr lang="ru-RU" sz="1600" dirty="0">
                <a:latin typeface="Times New Roman" panose="02020603050405020304" pitchFamily="18" charset="0"/>
                <a:cs typeface="Times New Roman" panose="02020603050405020304" pitchFamily="18" charset="0"/>
              </a:rPr>
              <a:t>				А может, краски попросить</a:t>
            </a:r>
          </a:p>
          <a:p>
            <a:r>
              <a:rPr lang="ru-RU" sz="1600" dirty="0">
                <a:latin typeface="Times New Roman" panose="02020603050405020304" pitchFamily="18" charset="0"/>
                <a:cs typeface="Times New Roman" panose="02020603050405020304" pitchFamily="18" charset="0"/>
              </a:rPr>
              <a:t> 				И, извозив сандалии, так на дороге наследить, </a:t>
            </a:r>
          </a:p>
          <a:p>
            <a:r>
              <a:rPr lang="ru-RU" sz="1600" dirty="0">
                <a:latin typeface="Times New Roman" panose="02020603050405020304" pitchFamily="18" charset="0"/>
                <a:cs typeface="Times New Roman" panose="02020603050405020304" pitchFamily="18" charset="0"/>
              </a:rPr>
              <a:t>				Чтоб все об этом знали? </a:t>
            </a:r>
          </a:p>
          <a:p>
            <a:pPr algn="just"/>
            <a:r>
              <a:rPr lang="ru-RU" sz="1600" dirty="0" smtClean="0">
                <a:latin typeface="Times New Roman" panose="02020603050405020304" pitchFamily="18" charset="0"/>
                <a:cs typeface="Times New Roman" panose="02020603050405020304" pitchFamily="18" charset="0"/>
              </a:rPr>
              <a:t>				А </a:t>
            </a:r>
            <a:r>
              <a:rPr lang="ru-RU" sz="1600" dirty="0">
                <a:latin typeface="Times New Roman" panose="02020603050405020304" pitchFamily="18" charset="0"/>
                <a:cs typeface="Times New Roman" panose="02020603050405020304" pitchFamily="18" charset="0"/>
              </a:rPr>
              <a:t>мне в ответ: Земля твой дом.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Грязь </a:t>
            </a:r>
            <a:r>
              <a:rPr lang="ru-RU" sz="1600" dirty="0">
                <a:latin typeface="Times New Roman" panose="02020603050405020304" pitchFamily="18" charset="0"/>
                <a:cs typeface="Times New Roman" panose="02020603050405020304" pitchFamily="18" charset="0"/>
              </a:rPr>
              <a:t>разводить не стоит в нём.»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Воспитатель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Дети, какой можно сделать вывод? (Ответы детей</a:t>
            </a:r>
            <a:r>
              <a:rPr lang="ru-RU" sz="1600" dirty="0" smtClean="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Правильно, не только в своём доме, но и в природе нельзя развозить грязь. Земля – общий дом человека. Все люди на свете одна большая семья. И все стараются, что–то сделать для неё, у кого- то получается, у кого-то нет.</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267" y="7855372"/>
            <a:ext cx="1837245" cy="2482071"/>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654" y="4713522"/>
            <a:ext cx="3396343" cy="2013850"/>
          </a:xfrm>
          <a:prstGeom prst="rect">
            <a:avLst/>
          </a:prstGeom>
        </p:spPr>
      </p:pic>
    </p:spTree>
    <p:extLst>
      <p:ext uri="{BB962C8B-B14F-4D97-AF65-F5344CB8AC3E}">
        <p14:creationId xmlns:p14="http://schemas.microsoft.com/office/powerpoint/2010/main" val="1380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467" y="-239486"/>
            <a:ext cx="2721428" cy="3462792"/>
          </a:xfrm>
          <a:prstGeom prst="rect">
            <a:avLst/>
          </a:prstGeom>
        </p:spPr>
      </p:pic>
      <p:sp>
        <p:nvSpPr>
          <p:cNvPr id="2" name="Прямоугольник 1"/>
          <p:cNvSpPr/>
          <p:nvPr/>
        </p:nvSpPr>
        <p:spPr>
          <a:xfrm>
            <a:off x="304800" y="261257"/>
            <a:ext cx="6923314" cy="9787295"/>
          </a:xfrm>
          <a:prstGeom prst="rect">
            <a:avLst/>
          </a:prstGeom>
        </p:spPr>
        <p:txBody>
          <a:bodyPr wrap="square">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Загадки о природе</a:t>
            </a:r>
          </a:p>
          <a:p>
            <a:endParaRPr lang="ru-RU" dirty="0" smtClean="0"/>
          </a:p>
          <a:p>
            <a:r>
              <a:rPr lang="ru-RU" sz="1600" dirty="0" smtClean="0">
                <a:latin typeface="Times New Roman" panose="02020603050405020304" pitchFamily="18" charset="0"/>
                <a:cs typeface="Times New Roman" panose="02020603050405020304" pitchFamily="18" charset="0"/>
              </a:rPr>
              <a:t>Крыльев </a:t>
            </a:r>
            <a:r>
              <a:rPr lang="ru-RU" sz="1600" dirty="0">
                <a:latin typeface="Times New Roman" panose="02020603050405020304" pitchFamily="18" charset="0"/>
                <a:cs typeface="Times New Roman" panose="02020603050405020304" pitchFamily="18" charset="0"/>
              </a:rPr>
              <a:t>нет, а он летает,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Тучки</a:t>
            </a:r>
            <a:r>
              <a:rPr lang="ru-RU" sz="1600" dirty="0">
                <a:latin typeface="Times New Roman" panose="02020603050405020304" pitchFamily="18" charset="0"/>
                <a:cs typeface="Times New Roman" panose="02020603050405020304" pitchFamily="18" charset="0"/>
              </a:rPr>
              <a:t>, облака гоняет,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За </a:t>
            </a:r>
            <a:r>
              <a:rPr lang="ru-RU" sz="1600" dirty="0">
                <a:latin typeface="Times New Roman" panose="02020603050405020304" pitchFamily="18" charset="0"/>
                <a:cs typeface="Times New Roman" panose="02020603050405020304" pitchFamily="18" charset="0"/>
              </a:rPr>
              <a:t>погоду он в ответе!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Кто </a:t>
            </a:r>
            <a:r>
              <a:rPr lang="ru-RU" sz="1600" dirty="0">
                <a:latin typeface="Times New Roman" panose="02020603050405020304" pitchFamily="18" charset="0"/>
                <a:cs typeface="Times New Roman" panose="02020603050405020304" pitchFamily="18" charset="0"/>
              </a:rPr>
              <a:t>же это? – Это… (ветер) </a:t>
            </a:r>
            <a:endParaRPr lang="ru-RU" sz="1600" dirty="0" smtClean="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Что </a:t>
            </a:r>
            <a:r>
              <a:rPr lang="ru-RU" sz="1600" dirty="0">
                <a:latin typeface="Times New Roman" panose="02020603050405020304" pitchFamily="18" charset="0"/>
                <a:cs typeface="Times New Roman" panose="02020603050405020304" pitchFamily="18" charset="0"/>
              </a:rPr>
              <a:t>за черный пароход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Грозно </a:t>
            </a:r>
            <a:r>
              <a:rPr lang="ru-RU" sz="1600" dirty="0">
                <a:latin typeface="Times New Roman" panose="02020603050405020304" pitchFamily="18" charset="0"/>
                <a:cs typeface="Times New Roman" panose="02020603050405020304" pitchFamily="18" charset="0"/>
              </a:rPr>
              <a:t>по небу плывет,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Закрывая </a:t>
            </a:r>
            <a:r>
              <a:rPr lang="ru-RU" sz="1600" dirty="0">
                <a:latin typeface="Times New Roman" panose="02020603050405020304" pitchFamily="18" charset="0"/>
                <a:cs typeface="Times New Roman" panose="02020603050405020304" pitchFamily="18" charset="0"/>
              </a:rPr>
              <a:t>солнца лучик?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Что </a:t>
            </a:r>
            <a:r>
              <a:rPr lang="ru-RU" sz="1600" dirty="0">
                <a:latin typeface="Times New Roman" panose="02020603050405020304" pitchFamily="18" charset="0"/>
                <a:cs typeface="Times New Roman" panose="02020603050405020304" pitchFamily="18" charset="0"/>
              </a:rPr>
              <a:t>же это? – В небе… (туча) </a:t>
            </a:r>
            <a:endParaRPr lang="ru-RU" sz="16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Красные</a:t>
            </a:r>
            <a:r>
              <a:rPr lang="ru-RU" sz="1600" dirty="0">
                <a:latin typeface="Times New Roman" panose="02020603050405020304" pitchFamily="18" charset="0"/>
                <a:cs typeface="Times New Roman" panose="02020603050405020304" pitchFamily="18" charset="0"/>
              </a:rPr>
              <a:t>, черные глазки видны,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Значит</a:t>
            </a:r>
            <a:r>
              <a:rPr lang="ru-RU" sz="1600" dirty="0">
                <a:latin typeface="Times New Roman" panose="02020603050405020304" pitchFamily="18" charset="0"/>
                <a:cs typeface="Times New Roman" panose="02020603050405020304" pitchFamily="18" charset="0"/>
              </a:rPr>
              <a:t>, уже подоспели они.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Спрятались </a:t>
            </a:r>
            <a:r>
              <a:rPr lang="ru-RU" sz="1600" dirty="0">
                <a:latin typeface="Times New Roman" panose="02020603050405020304" pitchFamily="18" charset="0"/>
                <a:cs typeface="Times New Roman" panose="02020603050405020304" pitchFamily="18" charset="0"/>
              </a:rPr>
              <a:t>в травке, притихли и ждут, </a:t>
            </a:r>
          </a:p>
          <a:p>
            <a:r>
              <a:rPr lang="ru-RU" sz="1600" dirty="0" smtClean="0">
                <a:latin typeface="Times New Roman" panose="02020603050405020304" pitchFamily="18" charset="0"/>
                <a:cs typeface="Times New Roman" panose="02020603050405020304" pitchFamily="18" charset="0"/>
              </a:rPr>
              <a:t>Когда </a:t>
            </a:r>
            <a:r>
              <a:rPr lang="ru-RU" sz="1600" dirty="0">
                <a:latin typeface="Times New Roman" panose="02020603050405020304" pitchFamily="18" charset="0"/>
                <a:cs typeface="Times New Roman" panose="02020603050405020304" pitchFamily="18" charset="0"/>
              </a:rPr>
              <a:t>на варенье их всех соберут.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(Ягоды</a:t>
            </a:r>
            <a:r>
              <a:rPr lang="ru-RU" sz="1600" dirty="0" smtClean="0">
                <a:latin typeface="Times New Roman" panose="02020603050405020304" pitchFamily="18" charset="0"/>
                <a:cs typeface="Times New Roman" panose="02020603050405020304" pitchFamily="18" charset="0"/>
              </a:rPr>
              <a:t>)</a:t>
            </a:r>
          </a:p>
          <a:p>
            <a:endParaRPr lang="ru-RU" sz="1600" dirty="0" smtClean="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Он </a:t>
            </a:r>
            <a:r>
              <a:rPr lang="ru-RU" sz="1600" dirty="0">
                <a:latin typeface="Times New Roman" panose="02020603050405020304" pitchFamily="18" charset="0"/>
                <a:cs typeface="Times New Roman" panose="02020603050405020304" pitchFamily="18" charset="0"/>
              </a:rPr>
              <a:t>в берлоге спит зимой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Под </a:t>
            </a:r>
            <a:r>
              <a:rPr lang="ru-RU" sz="1600" dirty="0">
                <a:latin typeface="Times New Roman" panose="02020603050405020304" pitchFamily="18" charset="0"/>
                <a:cs typeface="Times New Roman" panose="02020603050405020304" pitchFamily="18" charset="0"/>
              </a:rPr>
              <a:t>большущею сосной</a:t>
            </a:r>
            <a:r>
              <a:rPr lang="ru-RU" sz="1600"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 						А </a:t>
            </a:r>
            <a:r>
              <a:rPr lang="ru-RU" sz="1600" dirty="0">
                <a:latin typeface="Times New Roman" panose="02020603050405020304" pitchFamily="18" charset="0"/>
                <a:cs typeface="Times New Roman" panose="02020603050405020304" pitchFamily="18" charset="0"/>
              </a:rPr>
              <a:t>когда придет весна,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Просыпается </a:t>
            </a:r>
            <a:r>
              <a:rPr lang="ru-RU" sz="1600" dirty="0">
                <a:latin typeface="Times New Roman" panose="02020603050405020304" pitchFamily="18" charset="0"/>
                <a:cs typeface="Times New Roman" panose="02020603050405020304" pitchFamily="18" charset="0"/>
              </a:rPr>
              <a:t>от сна. (Медведь) </a:t>
            </a:r>
            <a:endParaRPr lang="ru-RU" sz="16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Хвост </a:t>
            </a:r>
            <a:r>
              <a:rPr lang="ru-RU" sz="1600" dirty="0">
                <a:latin typeface="Times New Roman" panose="02020603050405020304" pitchFamily="18" charset="0"/>
                <a:cs typeface="Times New Roman" panose="02020603050405020304" pitchFamily="18" charset="0"/>
              </a:rPr>
              <a:t>пушистый,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Мех </a:t>
            </a:r>
            <a:r>
              <a:rPr lang="ru-RU" sz="1600" dirty="0">
                <a:latin typeface="Times New Roman" panose="02020603050405020304" pitchFamily="18" charset="0"/>
                <a:cs typeface="Times New Roman" panose="02020603050405020304" pitchFamily="18" charset="0"/>
              </a:rPr>
              <a:t>золотистый,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деревне кур крадет. (Лиса) </a:t>
            </a:r>
            <a:endParaRPr lang="ru-RU" sz="1600" dirty="0" smtClean="0">
              <a:latin typeface="Times New Roman" panose="02020603050405020304" pitchFamily="18" charset="0"/>
              <a:cs typeface="Times New Roman" panose="02020603050405020304" pitchFamily="18" charset="0"/>
            </a:endParaRPr>
          </a:p>
          <a:p>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Живет </a:t>
            </a:r>
            <a:r>
              <a:rPr lang="ru-RU" sz="1600" dirty="0">
                <a:latin typeface="Times New Roman" panose="02020603050405020304" pitchFamily="18" charset="0"/>
                <a:cs typeface="Times New Roman" panose="02020603050405020304" pitchFamily="18" charset="0"/>
              </a:rPr>
              <a:t>в норке, Грызет корки.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Короткие </a:t>
            </a:r>
            <a:r>
              <a:rPr lang="ru-RU" sz="1600" dirty="0">
                <a:latin typeface="Times New Roman" panose="02020603050405020304" pitchFamily="18" charset="0"/>
                <a:cs typeface="Times New Roman" panose="02020603050405020304" pitchFamily="18" charset="0"/>
              </a:rPr>
              <a:t>ножки.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Боится </a:t>
            </a:r>
            <a:r>
              <a:rPr lang="ru-RU" sz="1600" dirty="0">
                <a:latin typeface="Times New Roman" panose="02020603050405020304" pitchFamily="18" charset="0"/>
                <a:cs typeface="Times New Roman" panose="02020603050405020304" pitchFamily="18" charset="0"/>
              </a:rPr>
              <a:t>кошки. (Мышь) </a:t>
            </a:r>
            <a:endParaRPr lang="ru-RU" sz="16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Круглое</a:t>
            </a:r>
            <a:r>
              <a:rPr lang="ru-RU" sz="1600" dirty="0">
                <a:latin typeface="Times New Roman" panose="02020603050405020304" pitchFamily="18" charset="0"/>
                <a:cs typeface="Times New Roman" panose="02020603050405020304" pitchFamily="18" charset="0"/>
              </a:rPr>
              <a:t>, румяное,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Я </a:t>
            </a:r>
            <a:r>
              <a:rPr lang="ru-RU" sz="1600" dirty="0">
                <a:latin typeface="Times New Roman" panose="02020603050405020304" pitchFamily="18" charset="0"/>
                <a:cs typeface="Times New Roman" panose="02020603050405020304" pitchFamily="18" charset="0"/>
              </a:rPr>
              <a:t>расту на ветке.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Любят </a:t>
            </a:r>
            <a:r>
              <a:rPr lang="ru-RU" sz="1600" dirty="0">
                <a:latin typeface="Times New Roman" panose="02020603050405020304" pitchFamily="18" charset="0"/>
                <a:cs typeface="Times New Roman" panose="02020603050405020304" pitchFamily="18" charset="0"/>
              </a:rPr>
              <a:t>меня взрослые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И </a:t>
            </a:r>
            <a:r>
              <a:rPr lang="ru-RU" sz="1600" dirty="0">
                <a:latin typeface="Times New Roman" panose="02020603050405020304" pitchFamily="18" charset="0"/>
                <a:cs typeface="Times New Roman" panose="02020603050405020304" pitchFamily="18" charset="0"/>
              </a:rPr>
              <a:t>малые детки. (Яблоко</a:t>
            </a:r>
            <a:r>
              <a:rPr lang="ru-RU" sz="1600" dirty="0" smtClean="0">
                <a:latin typeface="Times New Roman" panose="02020603050405020304" pitchFamily="18" charset="0"/>
                <a:cs typeface="Times New Roman" panose="02020603050405020304" pitchFamily="18" charset="0"/>
              </a:rPr>
              <a:t>)</a:t>
            </a:r>
          </a:p>
          <a:p>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Золотистый </a:t>
            </a:r>
            <a:r>
              <a:rPr lang="ru-RU" sz="1600" dirty="0">
                <a:latin typeface="Times New Roman" panose="02020603050405020304" pitchFamily="18" charset="0"/>
                <a:cs typeface="Times New Roman" panose="02020603050405020304" pitchFamily="18" charset="0"/>
              </a:rPr>
              <a:t>и полезный,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Витаминный</a:t>
            </a:r>
            <a:r>
              <a:rPr lang="ru-RU" sz="1600" dirty="0">
                <a:latin typeface="Times New Roman" panose="02020603050405020304" pitchFamily="18" charset="0"/>
                <a:cs typeface="Times New Roman" panose="02020603050405020304" pitchFamily="18" charset="0"/>
              </a:rPr>
              <a:t>, хотя, резкий.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Горький </a:t>
            </a:r>
            <a:r>
              <a:rPr lang="ru-RU" sz="1600" dirty="0">
                <a:latin typeface="Times New Roman" panose="02020603050405020304" pitchFamily="18" charset="0"/>
                <a:cs typeface="Times New Roman" panose="02020603050405020304" pitchFamily="18" charset="0"/>
              </a:rPr>
              <a:t>вкус имеет </a:t>
            </a:r>
            <a:r>
              <a:rPr lang="ru-RU" sz="1600" dirty="0" smtClean="0">
                <a:latin typeface="Times New Roman" panose="02020603050405020304" pitchFamily="18" charset="0"/>
                <a:cs typeface="Times New Roman" panose="02020603050405020304" pitchFamily="18" charset="0"/>
              </a:rPr>
              <a:t>он</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Обжигает</a:t>
            </a:r>
            <a:r>
              <a:rPr lang="ru-RU" sz="1600" dirty="0">
                <a:latin typeface="Times New Roman" panose="02020603050405020304" pitchFamily="18" charset="0"/>
                <a:cs typeface="Times New Roman" panose="02020603050405020304" pitchFamily="18" charset="0"/>
              </a:rPr>
              <a:t>… не лимон. (Лук)</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233" y="8273143"/>
            <a:ext cx="1523082" cy="2526620"/>
          </a:xfrm>
          <a:prstGeom prst="rect">
            <a:avLst/>
          </a:prstGeom>
        </p:spPr>
      </p:pic>
    </p:spTree>
    <p:extLst>
      <p:ext uri="{BB962C8B-B14F-4D97-AF65-F5344CB8AC3E}">
        <p14:creationId xmlns:p14="http://schemas.microsoft.com/office/powerpoint/2010/main" val="378546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2" name="Прямоугольник 1"/>
          <p:cNvSpPr/>
          <p:nvPr/>
        </p:nvSpPr>
        <p:spPr>
          <a:xfrm>
            <a:off x="261257" y="217715"/>
            <a:ext cx="7141029" cy="9756517"/>
          </a:xfrm>
          <a:prstGeom prst="rect">
            <a:avLst/>
          </a:prstGeom>
        </p:spPr>
        <p:txBody>
          <a:bodyPr wrap="square">
            <a:spAutoFit/>
          </a:bodyPr>
          <a:lstStyle/>
          <a:p>
            <a:pPr algn="ctr"/>
            <a:r>
              <a:rPr lang="ru-RU" sz="2000" b="1" dirty="0">
                <a:solidFill>
                  <a:srgbClr val="C00000"/>
                </a:solidFill>
                <a:latin typeface="Times New Roman" panose="02020603050405020304" pitchFamily="18" charset="0"/>
                <a:cs typeface="Times New Roman" panose="02020603050405020304" pitchFamily="18" charset="0"/>
              </a:rPr>
              <a:t>Пальчиковые </a:t>
            </a:r>
            <a:r>
              <a:rPr lang="ru-RU" sz="2000" b="1" dirty="0" smtClean="0">
                <a:solidFill>
                  <a:srgbClr val="C00000"/>
                </a:solidFill>
                <a:latin typeface="Times New Roman" panose="02020603050405020304" pitchFamily="18" charset="0"/>
                <a:cs typeface="Times New Roman" panose="02020603050405020304" pitchFamily="18" charset="0"/>
              </a:rPr>
              <a:t>игры</a:t>
            </a:r>
          </a:p>
          <a:p>
            <a:r>
              <a:rPr lang="ru-RU" sz="1600" dirty="0" smtClean="0">
                <a:latin typeface="Times New Roman" panose="02020603050405020304" pitchFamily="18" charset="0"/>
                <a:cs typeface="Times New Roman" panose="02020603050405020304" pitchFamily="18" charset="0"/>
              </a:rPr>
              <a:t>	«	</a:t>
            </a:r>
            <a:r>
              <a:rPr lang="ru-RU" sz="1600" dirty="0" smtClean="0">
                <a:solidFill>
                  <a:srgbClr val="C00000"/>
                </a:solidFill>
                <a:latin typeface="Times New Roman" panose="02020603050405020304" pitchFamily="18" charset="0"/>
                <a:cs typeface="Times New Roman" panose="02020603050405020304" pitchFamily="18" charset="0"/>
              </a:rPr>
              <a:t>«</a:t>
            </a:r>
            <a:r>
              <a:rPr lang="ru-RU" sz="2000" b="1" dirty="0" smtClean="0">
                <a:solidFill>
                  <a:srgbClr val="C00000"/>
                </a:solidFill>
                <a:latin typeface="Times New Roman" panose="02020603050405020304" pitchFamily="18" charset="0"/>
                <a:cs typeface="Times New Roman" panose="02020603050405020304" pitchFamily="18" charset="0"/>
              </a:rPr>
              <a:t>Листопад»</a:t>
            </a:r>
          </a:p>
          <a:p>
            <a:r>
              <a:rPr lang="ru-RU" sz="1600" dirty="0" smtClean="0">
                <a:latin typeface="Times New Roman" panose="02020603050405020304" pitchFamily="18" charset="0"/>
                <a:cs typeface="Times New Roman" panose="02020603050405020304" pitchFamily="18" charset="0"/>
              </a:rPr>
              <a:t>Листопад</a:t>
            </a:r>
            <a:r>
              <a:rPr lang="ru-RU" sz="1600" dirty="0">
                <a:latin typeface="Times New Roman" panose="02020603050405020304" pitchFamily="18" charset="0"/>
                <a:cs typeface="Times New Roman" panose="02020603050405020304" pitchFamily="18" charset="0"/>
              </a:rPr>
              <a:t>, листопад!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Листья </a:t>
            </a:r>
            <a:r>
              <a:rPr lang="ru-RU" sz="1600" dirty="0">
                <a:latin typeface="Times New Roman" panose="02020603050405020304" pitchFamily="18" charset="0"/>
                <a:cs typeface="Times New Roman" panose="02020603050405020304" pitchFamily="18" charset="0"/>
              </a:rPr>
              <a:t>по ветру летят: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Руки </a:t>
            </a:r>
            <a:r>
              <a:rPr lang="ru-RU" sz="1600" dirty="0">
                <a:latin typeface="Times New Roman" panose="02020603050405020304" pitchFamily="18" charset="0"/>
                <a:cs typeface="Times New Roman" panose="02020603050405020304" pitchFamily="18" charset="0"/>
              </a:rPr>
              <a:t>поднять вверх.  </a:t>
            </a:r>
            <a:r>
              <a:rPr lang="ru-RU" sz="1600" dirty="0" smtClean="0">
                <a:latin typeface="Times New Roman" panose="02020603050405020304" pitchFamily="18" charset="0"/>
                <a:cs typeface="Times New Roman" panose="02020603050405020304" pitchFamily="18" charset="0"/>
              </a:rPr>
              <a:t>     (Покачивая </a:t>
            </a:r>
            <a:r>
              <a:rPr lang="ru-RU" sz="1600" dirty="0">
                <a:latin typeface="Times New Roman" panose="02020603050405020304" pitchFamily="18" charset="0"/>
                <a:cs typeface="Times New Roman" panose="02020603050405020304" pitchFamily="18" charset="0"/>
              </a:rPr>
              <a:t>кистями из стороны в сторону, медленно опускать руки </a:t>
            </a:r>
            <a:r>
              <a:rPr lang="ru-RU" sz="1600" dirty="0" smtClean="0">
                <a:latin typeface="Times New Roman" panose="02020603050405020304" pitchFamily="18" charset="0"/>
                <a:cs typeface="Times New Roman" panose="02020603050405020304" pitchFamily="18" charset="0"/>
              </a:rPr>
              <a:t>-листья </a:t>
            </a:r>
            <a:r>
              <a:rPr lang="ru-RU" sz="1600" dirty="0">
                <a:latin typeface="Times New Roman" panose="02020603050405020304" pitchFamily="18" charset="0"/>
                <a:cs typeface="Times New Roman" panose="02020603050405020304" pitchFamily="18" charset="0"/>
              </a:rPr>
              <a:t>опадают).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С </a:t>
            </a:r>
            <a:r>
              <a:rPr lang="ru-RU" sz="1600" dirty="0">
                <a:latin typeface="Times New Roman" panose="02020603050405020304" pitchFamily="18" charset="0"/>
                <a:cs typeface="Times New Roman" panose="02020603050405020304" pitchFamily="18" charset="0"/>
              </a:rPr>
              <a:t>клёна – кленовый,  </a:t>
            </a:r>
            <a:r>
              <a:rPr lang="ru-RU" sz="1600" dirty="0" smtClean="0">
                <a:latin typeface="Times New Roman" panose="02020603050405020304" pitchFamily="18" charset="0"/>
                <a:cs typeface="Times New Roman" panose="02020603050405020304" pitchFamily="18" charset="0"/>
              </a:rPr>
              <a:t>   (Пальцы </a:t>
            </a:r>
            <a:r>
              <a:rPr lang="ru-RU" sz="1600" dirty="0">
                <a:latin typeface="Times New Roman" panose="02020603050405020304" pitchFamily="18" charset="0"/>
                <a:cs typeface="Times New Roman" panose="02020603050405020304" pitchFamily="18" charset="0"/>
              </a:rPr>
              <a:t>выпрямить и максимально развести в </a:t>
            </a:r>
            <a:r>
              <a:rPr lang="ru-RU" sz="1600" dirty="0" smtClean="0">
                <a:latin typeface="Times New Roman" panose="02020603050405020304" pitchFamily="18" charset="0"/>
                <a:cs typeface="Times New Roman" panose="02020603050405020304" pitchFamily="18" charset="0"/>
              </a:rPr>
              <a:t>стороны) </a:t>
            </a:r>
          </a:p>
          <a:p>
            <a:r>
              <a:rPr lang="ru-RU" sz="1600" dirty="0" smtClean="0">
                <a:latin typeface="Times New Roman" panose="02020603050405020304" pitchFamily="18" charset="0"/>
                <a:cs typeface="Times New Roman" panose="02020603050405020304" pitchFamily="18" charset="0"/>
              </a:rPr>
              <a:t>С </a:t>
            </a:r>
            <a:r>
              <a:rPr lang="ru-RU" sz="1600" dirty="0">
                <a:latin typeface="Times New Roman" panose="02020603050405020304" pitchFamily="18" charset="0"/>
                <a:cs typeface="Times New Roman" panose="02020603050405020304" pitchFamily="18" charset="0"/>
              </a:rPr>
              <a:t>дуба – дубовый, </a:t>
            </a:r>
            <a:r>
              <a:rPr lang="ru-RU" sz="1600" dirty="0" smtClean="0">
                <a:latin typeface="Times New Roman" panose="02020603050405020304" pitchFamily="18" charset="0"/>
                <a:cs typeface="Times New Roman" panose="02020603050405020304" pitchFamily="18" charset="0"/>
              </a:rPr>
              <a:t>         (Пальцы </a:t>
            </a:r>
            <a:r>
              <a:rPr lang="ru-RU" sz="1600" dirty="0">
                <a:latin typeface="Times New Roman" panose="02020603050405020304" pitchFamily="18" charset="0"/>
                <a:cs typeface="Times New Roman" panose="02020603050405020304" pitchFamily="18" charset="0"/>
              </a:rPr>
              <a:t>выпрямить и плотно прижать друг к </a:t>
            </a:r>
            <a:r>
              <a:rPr lang="ru-RU" sz="1600" dirty="0" smtClean="0">
                <a:latin typeface="Times New Roman" panose="02020603050405020304" pitchFamily="18" charset="0"/>
                <a:cs typeface="Times New Roman" panose="02020603050405020304" pitchFamily="18" charset="0"/>
              </a:rPr>
              <a:t>другу) </a:t>
            </a:r>
          </a:p>
          <a:p>
            <a:r>
              <a:rPr lang="ru-RU" sz="1600" dirty="0" smtClean="0">
                <a:latin typeface="Times New Roman" panose="02020603050405020304" pitchFamily="18" charset="0"/>
                <a:cs typeface="Times New Roman" panose="02020603050405020304" pitchFamily="18" charset="0"/>
              </a:rPr>
              <a:t>С </a:t>
            </a:r>
            <a:r>
              <a:rPr lang="ru-RU" sz="1600" dirty="0">
                <a:latin typeface="Times New Roman" panose="02020603050405020304" pitchFamily="18" charset="0"/>
                <a:cs typeface="Times New Roman" panose="02020603050405020304" pitchFamily="18" charset="0"/>
              </a:rPr>
              <a:t>осины – осиновый, </a:t>
            </a:r>
            <a:r>
              <a:rPr lang="ru-RU" sz="1600" dirty="0" smtClean="0">
                <a:latin typeface="Times New Roman" panose="02020603050405020304" pitchFamily="18" charset="0"/>
                <a:cs typeface="Times New Roman" panose="02020603050405020304" pitchFamily="18" charset="0"/>
              </a:rPr>
              <a:t>    (Указательный </a:t>
            </a:r>
            <a:r>
              <a:rPr lang="ru-RU" sz="1600" dirty="0">
                <a:latin typeface="Times New Roman" panose="02020603050405020304" pitchFamily="18" charset="0"/>
                <a:cs typeface="Times New Roman" panose="02020603050405020304" pitchFamily="18" charset="0"/>
              </a:rPr>
              <a:t>и большой соединить в виде </a:t>
            </a:r>
            <a:r>
              <a:rPr lang="ru-RU" sz="1600" dirty="0" smtClean="0">
                <a:latin typeface="Times New Roman" panose="02020603050405020304" pitchFamily="18" charset="0"/>
                <a:cs typeface="Times New Roman" panose="02020603050405020304" pitchFamily="18" charset="0"/>
              </a:rPr>
              <a:t>колечка</a:t>
            </a:r>
            <a:r>
              <a:rPr lang="ru-RU" sz="1600" dirty="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С </a:t>
            </a:r>
            <a:r>
              <a:rPr lang="ru-RU" sz="1600" dirty="0">
                <a:latin typeface="Times New Roman" panose="02020603050405020304" pitchFamily="18" charset="0"/>
                <a:cs typeface="Times New Roman" panose="02020603050405020304" pitchFamily="18" charset="0"/>
              </a:rPr>
              <a:t>рябины- рябиновый</a:t>
            </a:r>
            <a:r>
              <a:rPr lang="ru-RU" sz="1600" dirty="0" smtClean="0">
                <a:latin typeface="Times New Roman" panose="02020603050405020304" pitchFamily="18" charset="0"/>
                <a:cs typeface="Times New Roman" panose="02020603050405020304" pitchFamily="18" charset="0"/>
              </a:rPr>
              <a:t>.   (Пальцы </a:t>
            </a:r>
            <a:r>
              <a:rPr lang="ru-RU" sz="1600" dirty="0">
                <a:latin typeface="Times New Roman" panose="02020603050405020304" pitchFamily="18" charset="0"/>
                <a:cs typeface="Times New Roman" panose="02020603050405020304" pitchFamily="18" charset="0"/>
              </a:rPr>
              <a:t>выпрямить и слегка развести в </a:t>
            </a:r>
            <a:r>
              <a:rPr lang="ru-RU" sz="1600" dirty="0" smtClean="0">
                <a:latin typeface="Times New Roman" panose="02020603050405020304" pitchFamily="18" charset="0"/>
                <a:cs typeface="Times New Roman" panose="02020603050405020304" pitchFamily="18" charset="0"/>
              </a:rPr>
              <a:t>стороны) </a:t>
            </a:r>
          </a:p>
          <a:p>
            <a:r>
              <a:rPr lang="ru-RU" sz="1600" dirty="0" smtClean="0">
                <a:latin typeface="Times New Roman" panose="02020603050405020304" pitchFamily="18" charset="0"/>
                <a:cs typeface="Times New Roman" panose="02020603050405020304" pitchFamily="18" charset="0"/>
              </a:rPr>
              <a:t>Полны </a:t>
            </a:r>
            <a:r>
              <a:rPr lang="ru-RU" sz="1600" dirty="0">
                <a:latin typeface="Times New Roman" panose="02020603050405020304" pitchFamily="18" charset="0"/>
                <a:cs typeface="Times New Roman" panose="02020603050405020304" pitchFamily="18" charset="0"/>
              </a:rPr>
              <a:t>листьев лес и </a:t>
            </a:r>
            <a:r>
              <a:rPr lang="ru-RU" sz="1600" dirty="0" smtClean="0">
                <a:latin typeface="Times New Roman" panose="02020603050405020304" pitchFamily="18" charset="0"/>
                <a:cs typeface="Times New Roman" panose="02020603050405020304" pitchFamily="18" charset="0"/>
              </a:rPr>
              <a:t>сад</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То-то радость для ребят! </a:t>
            </a:r>
            <a:r>
              <a:rPr lang="ru-RU" sz="1600" dirty="0" smtClean="0">
                <a:latin typeface="Times New Roman" panose="02020603050405020304" pitchFamily="18" charset="0"/>
                <a:cs typeface="Times New Roman" panose="02020603050405020304" pitchFamily="18" charset="0"/>
              </a:rPr>
              <a:t>(Хлопки </a:t>
            </a:r>
            <a:r>
              <a:rPr lang="ru-RU" sz="1600" dirty="0">
                <a:latin typeface="Times New Roman" panose="02020603050405020304" pitchFamily="18" charset="0"/>
                <a:cs typeface="Times New Roman" panose="02020603050405020304" pitchFamily="18" charset="0"/>
              </a:rPr>
              <a:t>в </a:t>
            </a:r>
            <a:r>
              <a:rPr lang="ru-RU" sz="1600" dirty="0" smtClean="0">
                <a:latin typeface="Times New Roman" panose="02020603050405020304" pitchFamily="18" charset="0"/>
                <a:cs typeface="Times New Roman" panose="02020603050405020304" pitchFamily="18" charset="0"/>
              </a:rPr>
              <a:t>ладоши</a:t>
            </a:r>
            <a:r>
              <a:rPr lang="ru-RU" sz="1600" dirty="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a:t>
            </a:r>
            <a:r>
              <a:rPr lang="ru-RU" sz="2000" b="1" dirty="0" smtClean="0">
                <a:solidFill>
                  <a:srgbClr val="C00000"/>
                </a:solidFill>
                <a:latin typeface="Times New Roman" panose="02020603050405020304" pitchFamily="18" charset="0"/>
                <a:cs typeface="Times New Roman" panose="02020603050405020304" pitchFamily="18" charset="0"/>
              </a:rPr>
              <a:t>«</a:t>
            </a:r>
            <a:r>
              <a:rPr lang="ru-RU" sz="2000" b="1" dirty="0">
                <a:solidFill>
                  <a:srgbClr val="C00000"/>
                </a:solidFill>
                <a:latin typeface="Times New Roman" panose="02020603050405020304" pitchFamily="18" charset="0"/>
                <a:cs typeface="Times New Roman" panose="02020603050405020304" pitchFamily="18" charset="0"/>
              </a:rPr>
              <a:t>Репка». </a:t>
            </a:r>
            <a:endParaRPr lang="ru-RU" sz="2000" b="1" dirty="0" smtClean="0">
              <a:solidFill>
                <a:srgbClr val="C0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Тянут</a:t>
            </a:r>
            <a:r>
              <a:rPr lang="ru-RU" sz="1600" dirty="0">
                <a:latin typeface="Times New Roman" panose="02020603050405020304" pitchFamily="18" charset="0"/>
                <a:cs typeface="Times New Roman" panose="02020603050405020304" pitchFamily="18" charset="0"/>
              </a:rPr>
              <a:t>, тянут бабка с дедкой  </a:t>
            </a:r>
            <a:r>
              <a:rPr lang="ru-RU" sz="1600" dirty="0" smtClean="0">
                <a:latin typeface="Times New Roman" panose="02020603050405020304" pitchFamily="18" charset="0"/>
                <a:cs typeface="Times New Roman" panose="02020603050405020304" pitchFamily="18" charset="0"/>
              </a:rPr>
              <a:t>    (Вытягивание </a:t>
            </a:r>
            <a:r>
              <a:rPr lang="ru-RU" sz="1600" dirty="0">
                <a:latin typeface="Times New Roman" panose="02020603050405020304" pitchFamily="18" charset="0"/>
                <a:cs typeface="Times New Roman" panose="02020603050405020304" pitchFamily="18" charset="0"/>
              </a:rPr>
              <a:t>пальцев за ногтевые </a:t>
            </a:r>
            <a:r>
              <a:rPr lang="ru-RU" sz="1600" dirty="0" smtClean="0">
                <a:latin typeface="Times New Roman" panose="02020603050405020304" pitchFamily="18" charset="0"/>
                <a:cs typeface="Times New Roman" panose="02020603050405020304" pitchFamily="18" charset="0"/>
              </a:rPr>
              <a:t>фаланги)</a:t>
            </a:r>
          </a:p>
          <a:p>
            <a:r>
              <a:rPr lang="ru-RU" sz="1600" dirty="0" smtClean="0">
                <a:latin typeface="Times New Roman" panose="02020603050405020304" pitchFamily="18" charset="0"/>
                <a:cs typeface="Times New Roman" panose="02020603050405020304" pitchFamily="18" charset="0"/>
              </a:rPr>
              <a:t>Из </a:t>
            </a:r>
            <a:r>
              <a:rPr lang="ru-RU" sz="1600" dirty="0">
                <a:latin typeface="Times New Roman" panose="02020603050405020304" pitchFamily="18" charset="0"/>
                <a:cs typeface="Times New Roman" panose="02020603050405020304" pitchFamily="18" charset="0"/>
              </a:rPr>
              <a:t>земли большую репку: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Вот </a:t>
            </a:r>
            <a:r>
              <a:rPr lang="ru-RU" sz="1600" dirty="0">
                <a:latin typeface="Times New Roman" panose="02020603050405020304" pitchFamily="18" charset="0"/>
                <a:cs typeface="Times New Roman" panose="02020603050405020304" pitchFamily="18" charset="0"/>
              </a:rPr>
              <a:t>пришла бы наша внучка,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Помогла </a:t>
            </a:r>
            <a:r>
              <a:rPr lang="ru-RU" sz="1600" dirty="0">
                <a:latin typeface="Times New Roman" panose="02020603050405020304" pitchFamily="18" charset="0"/>
                <a:cs typeface="Times New Roman" panose="02020603050405020304" pitchFamily="18" charset="0"/>
              </a:rPr>
              <a:t>б собачка Жучка</a:t>
            </a:r>
            <a:r>
              <a:rPr lang="ru-RU" sz="1600"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 Где же кошка, мышка – крошка? (Одноимённые пальцы прикасаются друг к     другу)</a:t>
            </a:r>
          </a:p>
          <a:p>
            <a:r>
              <a:rPr lang="ru-RU" sz="1600" dirty="0" smtClean="0">
                <a:latin typeface="Times New Roman" panose="02020603050405020304" pitchFamily="18" charset="0"/>
                <a:cs typeface="Times New Roman" panose="02020603050405020304" pitchFamily="18" charset="0"/>
              </a:rPr>
              <a:t>Хоть </a:t>
            </a:r>
            <a:r>
              <a:rPr lang="ru-RU" sz="1600" dirty="0">
                <a:latin typeface="Times New Roman" panose="02020603050405020304" pitchFamily="18" charset="0"/>
                <a:cs typeface="Times New Roman" panose="02020603050405020304" pitchFamily="18" charset="0"/>
              </a:rPr>
              <a:t>держалась крепко,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Вытянута </a:t>
            </a:r>
            <a:r>
              <a:rPr lang="ru-RU" sz="1600" dirty="0">
                <a:latin typeface="Times New Roman" panose="02020603050405020304" pitchFamily="18" charset="0"/>
                <a:cs typeface="Times New Roman" panose="02020603050405020304" pitchFamily="18" charset="0"/>
              </a:rPr>
              <a:t>репка. </a:t>
            </a:r>
            <a:endParaRPr lang="ru-RU" sz="1600" dirty="0" smtClean="0">
              <a:latin typeface="Times New Roman" panose="02020603050405020304" pitchFamily="18" charset="0"/>
              <a:cs typeface="Times New Roman" panose="02020603050405020304" pitchFamily="18" charset="0"/>
            </a:endParaRPr>
          </a:p>
          <a:p>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Насекомые» </a:t>
            </a:r>
            <a:endParaRPr lang="ru-RU" sz="2000" b="1" dirty="0" smtClean="0">
              <a:solidFill>
                <a:srgbClr val="C0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Дружно </a:t>
            </a:r>
            <a:r>
              <a:rPr lang="ru-RU" sz="1600" dirty="0">
                <a:latin typeface="Times New Roman" panose="02020603050405020304" pitchFamily="18" charset="0"/>
                <a:cs typeface="Times New Roman" panose="02020603050405020304" pitchFamily="18" charset="0"/>
              </a:rPr>
              <a:t>пальчики </a:t>
            </a:r>
            <a:r>
              <a:rPr lang="ru-RU" sz="1600" dirty="0" smtClean="0">
                <a:latin typeface="Times New Roman" panose="02020603050405020304" pitchFamily="18" charset="0"/>
                <a:cs typeface="Times New Roman" panose="02020603050405020304" pitchFamily="18" charset="0"/>
              </a:rPr>
              <a:t>считаем</a:t>
            </a:r>
          </a:p>
          <a:p>
            <a:r>
              <a:rPr lang="ru-RU" sz="1600" dirty="0" smtClean="0">
                <a:latin typeface="Times New Roman" panose="02020603050405020304" pitchFamily="18" charset="0"/>
                <a:cs typeface="Times New Roman" panose="02020603050405020304" pitchFamily="18" charset="0"/>
              </a:rPr>
              <a:t>Насекомых </a:t>
            </a:r>
            <a:r>
              <a:rPr lang="ru-RU" sz="1600" dirty="0">
                <a:latin typeface="Times New Roman" panose="02020603050405020304" pitchFamily="18" charset="0"/>
                <a:cs typeface="Times New Roman" panose="02020603050405020304" pitchFamily="18" charset="0"/>
              </a:rPr>
              <a:t>называем</a:t>
            </a:r>
            <a:r>
              <a:rPr lang="ru-RU" sz="1600" dirty="0" smtClean="0">
                <a:latin typeface="Times New Roman" panose="02020603050405020304" pitchFamily="18" charset="0"/>
                <a:cs typeface="Times New Roman" panose="02020603050405020304" pitchFamily="18" charset="0"/>
              </a:rPr>
              <a:t>:    ( </a:t>
            </a:r>
            <a:r>
              <a:rPr lang="ru-RU" sz="1600" dirty="0">
                <a:latin typeface="Times New Roman" panose="02020603050405020304" pitchFamily="18" charset="0"/>
                <a:cs typeface="Times New Roman" panose="02020603050405020304" pitchFamily="18" charset="0"/>
              </a:rPr>
              <a:t>Сжимать и разжимать </a:t>
            </a:r>
            <a:r>
              <a:rPr lang="ru-RU" sz="1600" dirty="0" smtClean="0">
                <a:latin typeface="Times New Roman" panose="02020603050405020304" pitchFamily="18" charset="0"/>
                <a:cs typeface="Times New Roman" panose="02020603050405020304" pitchFamily="18" charset="0"/>
              </a:rPr>
              <a:t>кулачки</a:t>
            </a:r>
            <a:r>
              <a:rPr lang="ru-RU" sz="1600" dirty="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Бабочка, кузнечик, муха,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Это </a:t>
            </a:r>
            <a:r>
              <a:rPr lang="ru-RU" sz="1600" dirty="0">
                <a:latin typeface="Times New Roman" panose="02020603050405020304" pitchFamily="18" charset="0"/>
                <a:cs typeface="Times New Roman" panose="02020603050405020304" pitchFamily="18" charset="0"/>
              </a:rPr>
              <a:t>жук с зелёным брюхом</a:t>
            </a:r>
            <a:r>
              <a:rPr lang="ru-RU" sz="1600"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 (Поочерёдно </a:t>
            </a:r>
            <a:r>
              <a:rPr lang="ru-RU" sz="1600" dirty="0">
                <a:latin typeface="Times New Roman" panose="02020603050405020304" pitchFamily="18" charset="0"/>
                <a:cs typeface="Times New Roman" panose="02020603050405020304" pitchFamily="18" charset="0"/>
              </a:rPr>
              <a:t>сгибать пальцы в кулачок, начиная с </a:t>
            </a:r>
            <a:r>
              <a:rPr lang="ru-RU" sz="1600" dirty="0" smtClean="0">
                <a:latin typeface="Times New Roman" panose="02020603050405020304" pitchFamily="18" charset="0"/>
                <a:cs typeface="Times New Roman" panose="02020603050405020304" pitchFamily="18" charset="0"/>
              </a:rPr>
              <a:t>большого</a:t>
            </a:r>
            <a:r>
              <a:rPr lang="ru-RU" sz="1600" dirty="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Это </a:t>
            </a:r>
            <a:r>
              <a:rPr lang="ru-RU" sz="1600" dirty="0">
                <a:latin typeface="Times New Roman" panose="02020603050405020304" pitchFamily="18" charset="0"/>
                <a:cs typeface="Times New Roman" panose="02020603050405020304" pitchFamily="18" charset="0"/>
              </a:rPr>
              <a:t>кто же тут звенит?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Ой</a:t>
            </a:r>
            <a:r>
              <a:rPr lang="ru-RU" sz="1600" dirty="0">
                <a:latin typeface="Times New Roman" panose="02020603050405020304" pitchFamily="18" charset="0"/>
                <a:cs typeface="Times New Roman" panose="02020603050405020304" pitchFamily="18" charset="0"/>
              </a:rPr>
              <a:t>, сюда комар летит!  </a:t>
            </a:r>
            <a:r>
              <a:rPr lang="ru-RU" sz="1600" dirty="0" smtClean="0">
                <a:latin typeface="Times New Roman" panose="02020603050405020304" pitchFamily="18" charset="0"/>
                <a:cs typeface="Times New Roman" panose="02020603050405020304" pitchFamily="18" charset="0"/>
              </a:rPr>
              <a:t>   (Вращать мизинцем) </a:t>
            </a:r>
          </a:p>
          <a:p>
            <a:r>
              <a:rPr lang="ru-RU" sz="1600" dirty="0" smtClean="0">
                <a:latin typeface="Times New Roman" panose="02020603050405020304" pitchFamily="18" charset="0"/>
                <a:cs typeface="Times New Roman" panose="02020603050405020304" pitchFamily="18" charset="0"/>
              </a:rPr>
              <a:t>Прячьтесь</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(Спрятать </a:t>
            </a:r>
            <a:r>
              <a:rPr lang="ru-RU" sz="1600" dirty="0">
                <a:latin typeface="Times New Roman" panose="02020603050405020304" pitchFamily="18" charset="0"/>
                <a:cs typeface="Times New Roman" panose="02020603050405020304" pitchFamily="18" charset="0"/>
              </a:rPr>
              <a:t>руки за </a:t>
            </a:r>
            <a:r>
              <a:rPr lang="ru-RU" sz="1600" dirty="0" smtClean="0">
                <a:latin typeface="Times New Roman" panose="02020603050405020304" pitchFamily="18" charset="0"/>
                <a:cs typeface="Times New Roman" panose="02020603050405020304" pitchFamily="18" charset="0"/>
              </a:rPr>
              <a:t>спину)</a:t>
            </a:r>
          </a:p>
          <a:p>
            <a:r>
              <a:rPr lang="ru-RU" sz="1600" dirty="0" smtClean="0">
                <a:latin typeface="Times New Roman" panose="02020603050405020304" pitchFamily="18" charset="0"/>
                <a:cs typeface="Times New Roman" panose="02020603050405020304" pitchFamily="18" charset="0"/>
              </a:rPr>
              <a:t> 				</a:t>
            </a:r>
            <a:r>
              <a:rPr lang="ru-RU" sz="2000" b="1" dirty="0" smtClean="0">
                <a:solidFill>
                  <a:srgbClr val="C00000"/>
                </a:solidFill>
                <a:latin typeface="Times New Roman" panose="02020603050405020304" pitchFamily="18" charset="0"/>
                <a:cs typeface="Times New Roman" panose="02020603050405020304" pitchFamily="18" charset="0"/>
              </a:rPr>
              <a:t>«Капуста»</a:t>
            </a:r>
          </a:p>
          <a:p>
            <a:r>
              <a:rPr lang="ru-RU" sz="1600" dirty="0" smtClean="0">
                <a:latin typeface="Times New Roman" panose="02020603050405020304" pitchFamily="18" charset="0"/>
                <a:cs typeface="Times New Roman" panose="02020603050405020304" pitchFamily="18" charset="0"/>
              </a:rPr>
              <a:t>			Мы капусту </a:t>
            </a:r>
            <a:r>
              <a:rPr lang="ru-RU" sz="1600" dirty="0">
                <a:latin typeface="Times New Roman" panose="02020603050405020304" pitchFamily="18" charset="0"/>
                <a:cs typeface="Times New Roman" panose="02020603050405020304" pitchFamily="18" charset="0"/>
              </a:rPr>
              <a:t>рубим-рубим,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Мы капусту </a:t>
            </a:r>
            <a:r>
              <a:rPr lang="ru-RU" sz="1600" dirty="0">
                <a:latin typeface="Times New Roman" panose="02020603050405020304" pitchFamily="18" charset="0"/>
                <a:cs typeface="Times New Roman" panose="02020603050405020304" pitchFamily="18" charset="0"/>
              </a:rPr>
              <a:t>солим-солим,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Мы капусту </a:t>
            </a:r>
            <a:r>
              <a:rPr lang="ru-RU" sz="1600" dirty="0">
                <a:latin typeface="Times New Roman" panose="02020603050405020304" pitchFamily="18" charset="0"/>
                <a:cs typeface="Times New Roman" panose="02020603050405020304" pitchFamily="18" charset="0"/>
              </a:rPr>
              <a:t>трём-трём</a:t>
            </a:r>
            <a:r>
              <a:rPr lang="ru-RU" sz="1600"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 			Мы капусту </a:t>
            </a:r>
            <a:r>
              <a:rPr lang="ru-RU" sz="1600" dirty="0">
                <a:latin typeface="Times New Roman" panose="02020603050405020304" pitchFamily="18" charset="0"/>
                <a:cs typeface="Times New Roman" panose="02020603050405020304" pitchFamily="18" charset="0"/>
              </a:rPr>
              <a:t>жмём-жмём. </a:t>
            </a:r>
            <a:r>
              <a:rPr lang="ru-RU" sz="1600" dirty="0" smtClean="0">
                <a:latin typeface="Times New Roman" panose="02020603050405020304" pitchFamily="18" charset="0"/>
                <a:cs typeface="Times New Roman" panose="02020603050405020304" pitchFamily="18" charset="0"/>
              </a:rPr>
              <a:t>    (Движения прямыми	 </a:t>
            </a:r>
          </a:p>
          <a:p>
            <a:r>
              <a:rPr lang="ru-RU" sz="1600" dirty="0" smtClean="0">
                <a:latin typeface="Times New Roman" panose="02020603050405020304" pitchFamily="18" charset="0"/>
                <a:cs typeface="Times New Roman" panose="02020603050405020304" pitchFamily="18" charset="0"/>
              </a:rPr>
              <a:t>			ладонями 	вверх-вниз</a:t>
            </a:r>
            <a:r>
              <a:rPr lang="ru-RU" sz="1600" dirty="0">
                <a:latin typeface="Times New Roman" panose="02020603050405020304" pitchFamily="18" charset="0"/>
                <a:cs typeface="Times New Roman" panose="02020603050405020304" pitchFamily="18" charset="0"/>
              </a:rPr>
              <a:t>, поочерёдное поглаживание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подушечек пальцев</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потирать </a:t>
            </a:r>
            <a:r>
              <a:rPr lang="ru-RU" sz="1600" dirty="0">
                <a:latin typeface="Times New Roman" panose="02020603050405020304" pitchFamily="18" charset="0"/>
                <a:cs typeface="Times New Roman" panose="02020603050405020304" pitchFamily="18" charset="0"/>
              </a:rPr>
              <a:t>кулачок о кулачок. Сжимать и </a:t>
            </a:r>
            <a:r>
              <a:rPr lang="ru-RU" sz="1600" dirty="0" smtClean="0">
                <a:latin typeface="Times New Roman" panose="02020603050405020304" pitchFamily="18" charset="0"/>
                <a:cs typeface="Times New Roman" panose="02020603050405020304" pitchFamily="18" charset="0"/>
              </a:rPr>
              <a:t>				разжимать кулачки).</a:t>
            </a:r>
            <a:endParaRPr lang="ru-RU" sz="16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2582" y="4441291"/>
            <a:ext cx="2960914" cy="3818661"/>
          </a:xfrm>
          <a:prstGeom prst="rect">
            <a:avLst/>
          </a:prstGeom>
        </p:spPr>
      </p:pic>
    </p:spTree>
    <p:extLst>
      <p:ext uri="{BB962C8B-B14F-4D97-AF65-F5344CB8AC3E}">
        <p14:creationId xmlns:p14="http://schemas.microsoft.com/office/powerpoint/2010/main" val="172305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7" name="Прямоугольник 6"/>
          <p:cNvSpPr/>
          <p:nvPr/>
        </p:nvSpPr>
        <p:spPr>
          <a:xfrm>
            <a:off x="239486" y="152401"/>
            <a:ext cx="7097485" cy="9479518"/>
          </a:xfrm>
          <a:prstGeom prst="rect">
            <a:avLst/>
          </a:prstGeom>
        </p:spPr>
        <p:txBody>
          <a:bodyPr wrap="square">
            <a:spAutoFit/>
          </a:bodyPr>
          <a:lstStyle/>
          <a:p>
            <a:pPr algn="just"/>
            <a:r>
              <a:rPr lang="ru-RU" b="1" dirty="0" smtClean="0">
                <a:solidFill>
                  <a:srgbClr val="FF0000"/>
                </a:solidFill>
                <a:latin typeface="Times New Roman" panose="02020603050405020304" pitchFamily="18" charset="0"/>
              </a:rPr>
              <a:t>	    Цель </a:t>
            </a:r>
            <a:r>
              <a:rPr lang="ru-RU" b="1" dirty="0">
                <a:solidFill>
                  <a:srgbClr val="FF0000"/>
                </a:solidFill>
                <a:latin typeface="Times New Roman" panose="02020603050405020304" pitchFamily="18" charset="0"/>
              </a:rPr>
              <a:t>проекта</a:t>
            </a:r>
            <a:r>
              <a:rPr lang="ru-RU" b="1" dirty="0" smtClean="0">
                <a:solidFill>
                  <a:srgbClr val="FF0000"/>
                </a:solidFill>
                <a:latin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формирование </a:t>
            </a:r>
            <a:r>
              <a:rPr lang="ru-RU" sz="1600" dirty="0">
                <a:latin typeface="Times New Roman" panose="02020603050405020304" pitchFamily="18" charset="0"/>
                <a:cs typeface="Times New Roman" panose="02020603050405020304" pitchFamily="18" charset="0"/>
              </a:rPr>
              <a:t>основ экологического мировоззрения </a:t>
            </a:r>
            <a:r>
              <a:rPr lang="ru-RU" sz="1600" dirty="0" smtClean="0">
                <a:latin typeface="Times New Roman" panose="02020603050405020304" pitchFamily="18" charset="0"/>
                <a:cs typeface="Times New Roman" panose="02020603050405020304" pitchFamily="18" charset="0"/>
              </a:rPr>
              <a:t>			    и культуры </a:t>
            </a:r>
            <a:r>
              <a:rPr lang="ru-RU" sz="1600" dirty="0">
                <a:latin typeface="Times New Roman" panose="02020603050405020304" pitchFamily="18" charset="0"/>
                <a:cs typeface="Times New Roman" panose="02020603050405020304" pitchFamily="18" charset="0"/>
              </a:rPr>
              <a:t>детей второй младшей группы</a:t>
            </a:r>
            <a:r>
              <a:rPr lang="ru-RU" sz="1600" dirty="0" smtClean="0">
                <a:latin typeface="Times New Roman" panose="02020603050405020304" pitchFamily="18" charset="0"/>
                <a:cs typeface="Times New Roman" panose="02020603050405020304" pitchFamily="18" charset="0"/>
              </a:rPr>
              <a:t>.</a:t>
            </a:r>
          </a:p>
          <a:p>
            <a:pPr algn="just"/>
            <a:r>
              <a:rPr lang="ru-RU" sz="1600" b="1" dirty="0" smtClean="0">
                <a:solidFill>
                  <a:srgbClr val="FF0000"/>
                </a:solidFill>
                <a:latin typeface="Times New Roman" panose="02020603050405020304" pitchFamily="18" charset="0"/>
                <a:cs typeface="Times New Roman" panose="02020603050405020304" pitchFamily="18" charset="0"/>
              </a:rPr>
              <a:t>		Задачи проекта:</a:t>
            </a:r>
            <a:r>
              <a:rPr lang="ru-RU" dirty="0"/>
              <a:t> </a:t>
            </a:r>
            <a:endParaRPr lang="ru-RU" dirty="0" smtClean="0"/>
          </a:p>
          <a:p>
            <a:pPr algn="just"/>
            <a:r>
              <a:rPr lang="ru-RU"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формировать </a:t>
            </a:r>
            <a:r>
              <a:rPr lang="ru-RU" sz="1600" dirty="0">
                <a:latin typeface="Times New Roman" panose="02020603050405020304" pitchFamily="18" charset="0"/>
                <a:cs typeface="Times New Roman" panose="02020603050405020304" pitchFamily="18" charset="0"/>
              </a:rPr>
              <a:t>у детей дошкольного возраста способности видеть многообразие мира в системе взаимосвязей и взаимозависимостей; </a:t>
            </a:r>
            <a:r>
              <a:rPr lang="ru-RU" sz="1600" dirty="0" smtClean="0">
                <a:latin typeface="Times New Roman" panose="02020603050405020304" pitchFamily="18" charset="0"/>
                <a:cs typeface="Times New Roman" panose="02020603050405020304" pitchFamily="18" charset="0"/>
              </a:rPr>
              <a:t>- расширять </a:t>
            </a:r>
            <a:r>
              <a:rPr lang="ru-RU" sz="1600" dirty="0">
                <a:latin typeface="Times New Roman" panose="02020603050405020304" pitchFamily="18" charset="0"/>
                <a:cs typeface="Times New Roman" panose="02020603050405020304" pitchFamily="18" charset="0"/>
              </a:rPr>
              <a:t>представления детей о физических свойствах веществ, об основных физических </a:t>
            </a:r>
            <a:r>
              <a:rPr lang="ru-RU" sz="1600" dirty="0" smtClean="0">
                <a:latin typeface="Times New Roman" panose="02020603050405020304" pitchFamily="18" charset="0"/>
                <a:cs typeface="Times New Roman" panose="02020603050405020304" pitchFamily="18" charset="0"/>
              </a:rPr>
              <a:t>явлениях;</a:t>
            </a:r>
            <a:endParaRPr lang="ru-RU" sz="16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развивать </a:t>
            </a:r>
            <a:r>
              <a:rPr lang="ru-RU" sz="1600" dirty="0">
                <a:latin typeface="Times New Roman" panose="02020603050405020304" pitchFamily="18" charset="0"/>
                <a:cs typeface="Times New Roman" panose="02020603050405020304" pitchFamily="18" charset="0"/>
              </a:rPr>
              <a:t>собственный познавательный </a:t>
            </a:r>
            <a:r>
              <a:rPr lang="ru-RU" sz="1600" dirty="0" smtClean="0">
                <a:latin typeface="Times New Roman" panose="02020603050405020304" pitchFamily="18" charset="0"/>
                <a:cs typeface="Times New Roman" panose="02020603050405020304" pitchFamily="18" charset="0"/>
              </a:rPr>
              <a:t>опыт;</a:t>
            </a:r>
            <a:endParaRPr lang="ru-RU" sz="16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воспитывать </a:t>
            </a:r>
            <a:r>
              <a:rPr lang="ru-RU" sz="1600" dirty="0">
                <a:latin typeface="Times New Roman" panose="02020603050405020304" pitchFamily="18" charset="0"/>
                <a:cs typeface="Times New Roman" panose="02020603050405020304" pitchFamily="18" charset="0"/>
              </a:rPr>
              <a:t>эмоционально-ценностное отношение к окружающему миру. </a:t>
            </a:r>
            <a:endParaRPr lang="ru-RU" sz="1600" dirty="0" smtClean="0">
              <a:latin typeface="Times New Roman" panose="02020603050405020304" pitchFamily="18" charset="0"/>
              <a:cs typeface="Times New Roman" panose="02020603050405020304" pitchFamily="18" charset="0"/>
            </a:endParaRPr>
          </a:p>
          <a:p>
            <a:pPr algn="just"/>
            <a:r>
              <a:rPr lang="ru-RU" b="1" dirty="0" smtClean="0">
                <a:solidFill>
                  <a:srgbClr val="FF0000"/>
                </a:solidFill>
                <a:latin typeface="Times New Roman" panose="02020603050405020304" pitchFamily="18" charset="0"/>
                <a:cs typeface="Times New Roman" panose="02020603050405020304" pitchFamily="18" charset="0"/>
              </a:rPr>
              <a:t>Проблема: </a:t>
            </a:r>
            <a:r>
              <a:rPr lang="ru-RU" dirty="0" smtClean="0">
                <a:latin typeface="Times New Roman" panose="02020603050405020304" pitchFamily="18" charset="0"/>
                <a:cs typeface="Times New Roman" panose="02020603050405020304" pitchFamily="18" charset="0"/>
              </a:rPr>
              <a:t>в связи с возрастом у </a:t>
            </a:r>
            <a:r>
              <a:rPr lang="ru-RU" dirty="0">
                <a:latin typeface="Times New Roman" panose="02020603050405020304" pitchFamily="18" charset="0"/>
                <a:cs typeface="Times New Roman" panose="02020603050405020304" pitchFamily="18" charset="0"/>
              </a:rPr>
              <a:t>детей </a:t>
            </a:r>
            <a:r>
              <a:rPr lang="ru-RU" dirty="0" smtClean="0">
                <a:latin typeface="Times New Roman" panose="02020603050405020304" pitchFamily="18" charset="0"/>
                <a:cs typeface="Times New Roman" panose="02020603050405020304" pitchFamily="18" charset="0"/>
              </a:rPr>
              <a:t>недостаточно знаний о природе; о том, как ее сохранить и защитить. </a:t>
            </a:r>
            <a:r>
              <a:rPr lang="ru-RU" sz="1600" dirty="0">
                <a:latin typeface="Times New Roman" panose="02020603050405020304" pitchFamily="18" charset="0"/>
                <a:cs typeface="Times New Roman" panose="02020603050405020304" pitchFamily="18" charset="0"/>
              </a:rPr>
              <a:t>Человек не может жить, не используя богатств природы. И именно экология учит, как можно использовать природу, не нанося ей </a:t>
            </a:r>
            <a:r>
              <a:rPr lang="ru-RU" sz="1600" dirty="0" smtClean="0">
                <a:latin typeface="Times New Roman" panose="02020603050405020304" pitchFamily="18" charset="0"/>
                <a:cs typeface="Times New Roman" panose="02020603050405020304" pitchFamily="18" charset="0"/>
              </a:rPr>
              <a:t>вреда.</a:t>
            </a: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solidFill>
                  <a:srgbClr val="FF0000"/>
                </a:solidFill>
                <a:latin typeface="Times New Roman" panose="02020603050405020304" pitchFamily="18" charset="0"/>
                <a:cs typeface="Times New Roman" panose="02020603050405020304" pitchFamily="18" charset="0"/>
              </a:rPr>
              <a:t>Актуальность темы: </a:t>
            </a:r>
            <a:r>
              <a:rPr lang="ru-RU" dirty="0">
                <a:latin typeface="Times New Roman" panose="02020603050405020304" pitchFamily="18" charset="0"/>
                <a:cs typeface="Times New Roman" panose="02020603050405020304" pitchFamily="18" charset="0"/>
              </a:rPr>
              <a:t>у</a:t>
            </a:r>
            <a:r>
              <a:rPr lang="ru-RU" dirty="0" smtClean="0">
                <a:latin typeface="Times New Roman" panose="02020603050405020304" pitchFamily="18" charset="0"/>
                <a:cs typeface="Times New Roman" panose="02020603050405020304" pitchFamily="18" charset="0"/>
              </a:rPr>
              <a:t>мение </a:t>
            </a:r>
            <a:r>
              <a:rPr lang="ru-RU" dirty="0">
                <a:latin typeface="Times New Roman" panose="02020603050405020304" pitchFamily="18" charset="0"/>
                <a:cs typeface="Times New Roman" panose="02020603050405020304" pitchFamily="18" charset="0"/>
              </a:rPr>
              <a:t>жить в согласии с природой и окружающей средой следует начинать воспитывать с раннего детства. В результате при ознакомлении детей с природой открываются широкие возможности для их экологического воспитания.</a:t>
            </a:r>
          </a:p>
          <a:p>
            <a:pPr algn="just"/>
            <a:r>
              <a:rPr lang="ru-RU" b="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Экологическое воспитание – </a:t>
            </a:r>
            <a:r>
              <a:rPr lang="ru-RU" dirty="0">
                <a:latin typeface="Times New Roman" panose="02020603050405020304" pitchFamily="18" charset="0"/>
                <a:cs typeface="Times New Roman" panose="02020603050405020304" pitchFamily="18" charset="0"/>
              </a:rPr>
              <a:t>одно из основных направлений в системе дошкольного образования, это способ воздействия на чувства детей, их сознание, взгляды и представления. Дети испытывают потребность в общении с природой. Они учатся любить природу, наблюдать, сопереживать, понимать, что наша Земля не сможет существовать без растений, так как они не только помогают нам дышать, но и лечат от болезней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Чем </a:t>
            </a:r>
            <a:r>
              <a:rPr lang="ru-RU" dirty="0">
                <a:latin typeface="Times New Roman" panose="02020603050405020304" pitchFamily="18" charset="0"/>
                <a:cs typeface="Times New Roman" panose="02020603050405020304" pitchFamily="18" charset="0"/>
              </a:rPr>
              <a:t>глубже ребёнок познаёт таинства окружающего мира, тем больше у него возникает вопросов. Основная задача взрослого состоит в том, чтобы помочь ребёнку самостоятельно найти ответы на вопросы. Для того чтобы удовлетворить детскую любознательность, привить первые навыки активности и самостоятельности мышления, нами были созданы условия для поисково-исследовательской деятельности малышей.</a:t>
            </a:r>
          </a:p>
          <a:p>
            <a:pPr algn="just"/>
            <a:endParaRPr lang="ru-RU" sz="1600" b="1" dirty="0" smtClean="0">
              <a:solidFill>
                <a:srgbClr val="FF0000"/>
              </a:solidFill>
              <a:latin typeface="Times New Roman" panose="02020603050405020304" pitchFamily="18" charset="0"/>
              <a:cs typeface="Times New Roman" panose="02020603050405020304" pitchFamily="18" charset="0"/>
            </a:endParaRPr>
          </a:p>
          <a:p>
            <a:pPr algn="just"/>
            <a:endParaRPr lang="ru-RU" sz="1600" b="1" dirty="0">
              <a:solidFill>
                <a:srgbClr val="FF0000"/>
              </a:solidFill>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890713" y="4521925"/>
            <a:ext cx="3778250" cy="646331"/>
          </a:xfrm>
          <a:prstGeom prst="rect">
            <a:avLst/>
          </a:prstGeom>
        </p:spPr>
        <p:txBody>
          <a:bodyPr>
            <a:spAutoFit/>
          </a:bodyPr>
          <a:lstStyle/>
          <a:p>
            <a:r>
              <a:rPr lang="ru-RU" dirty="0"/>
              <a:t/>
            </a:r>
            <a:br>
              <a:rPr lang="ru-RU" dirty="0"/>
            </a:br>
            <a:endParaRPr lang="ru-RU"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857" y="8296744"/>
            <a:ext cx="1673960" cy="2482071"/>
          </a:xfrm>
          <a:prstGeom prst="rect">
            <a:avLst/>
          </a:prstGeom>
        </p:spPr>
      </p:pic>
    </p:spTree>
    <p:extLst>
      <p:ext uri="{BB962C8B-B14F-4D97-AF65-F5344CB8AC3E}">
        <p14:creationId xmlns:p14="http://schemas.microsoft.com/office/powerpoint/2010/main" val="1728364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2" name="Прямоугольник 1"/>
          <p:cNvSpPr/>
          <p:nvPr/>
        </p:nvSpPr>
        <p:spPr>
          <a:xfrm>
            <a:off x="239486" y="283029"/>
            <a:ext cx="7097485" cy="9879628"/>
          </a:xfrm>
          <a:prstGeom prst="rect">
            <a:avLst/>
          </a:prstGeom>
        </p:spPr>
        <p:txBody>
          <a:bodyPr wrap="square">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Дидактические, </a:t>
            </a:r>
            <a:r>
              <a:rPr lang="ru-RU" sz="2000" b="1" dirty="0">
                <a:solidFill>
                  <a:srgbClr val="C00000"/>
                </a:solidFill>
                <a:latin typeface="Times New Roman" panose="02020603050405020304" pitchFamily="18" charset="0"/>
                <a:cs typeface="Times New Roman" panose="02020603050405020304" pitchFamily="18" charset="0"/>
              </a:rPr>
              <a:t>настольно-печатные </a:t>
            </a:r>
            <a:r>
              <a:rPr lang="ru-RU" sz="2000" b="1" dirty="0" smtClean="0">
                <a:solidFill>
                  <a:srgbClr val="C00000"/>
                </a:solidFill>
                <a:latin typeface="Times New Roman" panose="02020603050405020304" pitchFamily="18" charset="0"/>
                <a:cs typeface="Times New Roman" panose="02020603050405020304" pitchFamily="18" charset="0"/>
              </a:rPr>
              <a:t>игры</a:t>
            </a:r>
          </a:p>
          <a:p>
            <a:r>
              <a:rPr lang="ru-RU" sz="2000" b="1" dirty="0" smtClean="0">
                <a:solidFill>
                  <a:srgbClr val="C00000"/>
                </a:solidFill>
                <a:latin typeface="Times New Roman" panose="02020603050405020304" pitchFamily="18" charset="0"/>
                <a:cs typeface="Times New Roman" panose="02020603050405020304" pitchFamily="18" charset="0"/>
              </a:rPr>
              <a:t>			</a:t>
            </a:r>
          </a:p>
          <a:p>
            <a:pPr algn="just"/>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a:t>
            </a:r>
            <a:r>
              <a:rPr lang="ru-RU" sz="2000" b="1" dirty="0">
                <a:solidFill>
                  <a:srgbClr val="7030A0"/>
                </a:solidFill>
                <a:latin typeface="Times New Roman" panose="02020603050405020304" pitchFamily="18" charset="0"/>
                <a:cs typeface="Times New Roman" panose="02020603050405020304" pitchFamily="18" charset="0"/>
              </a:rPr>
              <a:t>Чудесный мешочек»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Цель</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ф</a:t>
            </a:r>
            <a:r>
              <a:rPr lang="ru-RU" sz="1600" dirty="0" smtClean="0">
                <a:latin typeface="Times New Roman" panose="02020603050405020304" pitchFamily="18" charset="0"/>
                <a:cs typeface="Times New Roman" panose="02020603050405020304" pitchFamily="18" charset="0"/>
              </a:rPr>
              <a:t>ормировать</a:t>
            </a:r>
            <a:r>
              <a:rPr lang="ru-RU" sz="1600" dirty="0">
                <a:latin typeface="Times New Roman" panose="02020603050405020304" pitchFamily="18" charset="0"/>
                <a:cs typeface="Times New Roman" panose="02020603050405020304" pitchFamily="18" charset="0"/>
              </a:rPr>
              <a:t>, закреплять знания детей о разных природных объектах (животные, овощи, фрукты и т.д.). Развивать мелкую моторику пальцев, тактильные ощущения, речь детей.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Материал</a:t>
            </a:r>
            <a:r>
              <a:rPr lang="ru-RU" sz="1600" b="1"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красиво </a:t>
            </a:r>
            <a:r>
              <a:rPr lang="ru-RU" sz="1600" dirty="0">
                <a:latin typeface="Times New Roman" panose="02020603050405020304" pitchFamily="18" charset="0"/>
                <a:cs typeface="Times New Roman" panose="02020603050405020304" pitchFamily="18" charset="0"/>
              </a:rPr>
              <a:t>оформленный мешочек, разные игрушки, имитирующие животных, настоящие или муляжи овощей и фруктов.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Ход игры</a:t>
            </a:r>
            <a:r>
              <a:rPr lang="ru-RU" sz="1600" b="1" dirty="0">
                <a:latin typeface="Times New Roman" panose="02020603050405020304" pitchFamily="18" charset="0"/>
                <a:cs typeface="Times New Roman" panose="02020603050405020304" pitchFamily="18" charset="0"/>
              </a:rPr>
              <a:t>.</a:t>
            </a:r>
            <a:r>
              <a:rPr lang="ru-RU" sz="1600" b="1"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Ведущий держит мешочек с предметами, предлагает детям по одному подойти и определить на ощупь предмет, не вытаскивая его, и назовет характерные признаки. Остальные дети должны по его описанию догадаться, что это за предмет, который пока не видят. После этого, ребенок вытаскивает предмет из мешочка и показывает всем ребятам. </a:t>
            </a:r>
            <a:endParaRPr lang="ru-RU" sz="1600" dirty="0" smtClean="0">
              <a:latin typeface="Times New Roman" panose="02020603050405020304" pitchFamily="18" charset="0"/>
              <a:cs typeface="Times New Roman" panose="02020603050405020304" pitchFamily="18" charset="0"/>
            </a:endParaRPr>
          </a:p>
          <a:p>
            <a:pPr algn="just"/>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a:t>
            </a:r>
            <a:r>
              <a:rPr lang="ru-RU" sz="2000" b="1" dirty="0">
                <a:solidFill>
                  <a:srgbClr val="7030A0"/>
                </a:solidFill>
                <a:latin typeface="Times New Roman" panose="02020603050405020304" pitchFamily="18" charset="0"/>
                <a:cs typeface="Times New Roman" panose="02020603050405020304" pitchFamily="18" charset="0"/>
              </a:rPr>
              <a:t>Угадай по описанию»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Цель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развивать </a:t>
            </a:r>
            <a:r>
              <a:rPr lang="ru-RU" sz="1600" dirty="0">
                <a:latin typeface="Times New Roman" panose="02020603050405020304" pitchFamily="18" charset="0"/>
                <a:cs typeface="Times New Roman" panose="02020603050405020304" pitchFamily="18" charset="0"/>
              </a:rPr>
              <a:t>и закреплять знания о внешнем виде природных объектов (животных, растений, рыб, насекомых и пр.). Развивать память, речь. </a:t>
            </a:r>
            <a:r>
              <a:rPr lang="ru-RU" sz="1600" b="1" dirty="0">
                <a:latin typeface="Times New Roman" panose="02020603050405020304" pitchFamily="18" charset="0"/>
                <a:cs typeface="Times New Roman" panose="02020603050405020304" pitchFamily="18" charset="0"/>
              </a:rPr>
              <a:t>Материал:</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карточки </a:t>
            </a:r>
            <a:r>
              <a:rPr lang="ru-RU" sz="1600" dirty="0">
                <a:latin typeface="Times New Roman" panose="02020603050405020304" pitchFamily="18" charset="0"/>
                <a:cs typeface="Times New Roman" panose="02020603050405020304" pitchFamily="18" charset="0"/>
              </a:rPr>
              <a:t>с разнообразными видами животных, рыб, птиц, насекомых, по числу участников или больше.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Ход игры. </a:t>
            </a:r>
            <a:r>
              <a:rPr lang="ru-RU" sz="1600" dirty="0">
                <a:latin typeface="Times New Roman" panose="02020603050405020304" pitchFamily="18" charset="0"/>
                <a:cs typeface="Times New Roman" panose="02020603050405020304" pitchFamily="18" charset="0"/>
              </a:rPr>
              <a:t>Карточки раздаются детям. Их задача не показывая, описать объект так, чтобы другие смогли угадать, кто изображен у них на карточке. Можно использовать загадки. </a:t>
            </a:r>
            <a:endParaRPr lang="ru-RU" sz="1600" dirty="0" smtClean="0">
              <a:latin typeface="Times New Roman" panose="02020603050405020304" pitchFamily="18" charset="0"/>
              <a:cs typeface="Times New Roman" panose="02020603050405020304" pitchFamily="18" charset="0"/>
            </a:endParaRPr>
          </a:p>
          <a:p>
            <a:pPr algn="just"/>
            <a:r>
              <a:rPr lang="ru-RU" sz="2000" b="1" dirty="0" smtClean="0">
                <a:solidFill>
                  <a:srgbClr val="C0000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a:t>
            </a:r>
            <a:r>
              <a:rPr lang="ru-RU" sz="2000" b="1" dirty="0">
                <a:solidFill>
                  <a:srgbClr val="7030A0"/>
                </a:solidFill>
                <a:latin typeface="Times New Roman" panose="02020603050405020304" pitchFamily="18" charset="0"/>
                <a:cs typeface="Times New Roman" panose="02020603050405020304" pitchFamily="18" charset="0"/>
              </a:rPr>
              <a:t>Растения и животные</a:t>
            </a:r>
            <a:r>
              <a:rPr lang="ru-RU" sz="2000" b="1" dirty="0" smtClean="0">
                <a:solidFill>
                  <a:srgbClr val="7030A0"/>
                </a:solidFill>
                <a:latin typeface="Times New Roman" panose="02020603050405020304" pitchFamily="18" charset="0"/>
                <a:cs typeface="Times New Roman" panose="02020603050405020304" pitchFamily="18" charset="0"/>
              </a:rPr>
              <a:t>»</a:t>
            </a:r>
          </a:p>
          <a:p>
            <a:pPr algn="just"/>
            <a:r>
              <a:rPr lang="ru-RU" sz="1600" b="1" dirty="0" smtClean="0">
                <a:latin typeface="Times New Roman" panose="02020603050405020304" pitchFamily="18" charset="0"/>
                <a:cs typeface="Times New Roman" panose="02020603050405020304" pitchFamily="18" charset="0"/>
              </a:rPr>
              <a:t>Цель</a:t>
            </a:r>
            <a:r>
              <a:rPr lang="ru-RU" sz="1600" b="1"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развивать </a:t>
            </a:r>
            <a:r>
              <a:rPr lang="ru-RU" sz="1600" dirty="0">
                <a:latin typeface="Times New Roman" panose="02020603050405020304" pitchFamily="18" charset="0"/>
                <a:cs typeface="Times New Roman" panose="02020603050405020304" pitchFamily="18" charset="0"/>
              </a:rPr>
              <a:t>и закреплять знания детей о растениях и животных. Их месте произрастания (сад, огород, грядка, дерево, куст, в земле, на земле). Их месте жительства (лес, дом</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a:t>
            </a:r>
            <a:r>
              <a:rPr lang="ru-RU" sz="2000" b="1" dirty="0">
                <a:solidFill>
                  <a:srgbClr val="7030A0"/>
                </a:solidFill>
                <a:latin typeface="Times New Roman" panose="02020603050405020304" pitchFamily="18" charset="0"/>
                <a:cs typeface="Times New Roman" panose="02020603050405020304" pitchFamily="18" charset="0"/>
              </a:rPr>
              <a:t>Фрукты и ягоды</a:t>
            </a:r>
            <a:r>
              <a:rPr lang="ru-RU" sz="2000" b="1" dirty="0" smtClean="0">
                <a:solidFill>
                  <a:srgbClr val="7030A0"/>
                </a:solidFill>
                <a:latin typeface="Times New Roman" panose="02020603050405020304" pitchFamily="18" charset="0"/>
                <a:cs typeface="Times New Roman" panose="02020603050405020304" pitchFamily="18" charset="0"/>
              </a:rPr>
              <a:t>» </a:t>
            </a:r>
          </a:p>
          <a:p>
            <a:pPr algn="just"/>
            <a:r>
              <a:rPr lang="ru-RU" sz="1600" b="1" dirty="0" smtClean="0">
                <a:latin typeface="Times New Roman" panose="02020603050405020304" pitchFamily="18" charset="0"/>
                <a:cs typeface="Times New Roman" panose="02020603050405020304" pitchFamily="18" charset="0"/>
              </a:rPr>
              <a:t>Цель</a:t>
            </a:r>
            <a:r>
              <a:rPr lang="ru-RU" sz="1600" b="1"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развивать </a:t>
            </a:r>
            <a:r>
              <a:rPr lang="ru-RU" sz="1600" dirty="0">
                <a:latin typeface="Times New Roman" panose="02020603050405020304" pitchFamily="18" charset="0"/>
                <a:cs typeface="Times New Roman" panose="02020603050405020304" pitchFamily="18" charset="0"/>
              </a:rPr>
              <a:t>и закреплять знания детей об овощах, фруктах и ягодах. Их месте произрастания (сад, огород, грядка, дерево, куст, в земле, на земле). </a:t>
            </a:r>
            <a:r>
              <a:rPr lang="ru-RU" sz="1600" dirty="0" smtClean="0">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a:t>
            </a:r>
            <a:r>
              <a:rPr lang="ru-RU" sz="2000" b="1" dirty="0">
                <a:solidFill>
                  <a:srgbClr val="7030A0"/>
                </a:solidFill>
                <a:latin typeface="Times New Roman" panose="02020603050405020304" pitchFamily="18" charset="0"/>
                <a:cs typeface="Times New Roman" panose="02020603050405020304" pitchFamily="18" charset="0"/>
              </a:rPr>
              <a:t>Четвертый лишний» </a:t>
            </a:r>
            <a:endParaRPr lang="ru-RU" sz="2000" b="1" dirty="0" smtClean="0">
              <a:solidFill>
                <a:srgbClr val="7030A0"/>
              </a:solidFill>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Цель</a:t>
            </a:r>
            <a:r>
              <a:rPr lang="ru-RU" sz="1600" b="1"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уточнять </a:t>
            </a:r>
            <a:r>
              <a:rPr lang="ru-RU" sz="1600" dirty="0">
                <a:latin typeface="Times New Roman" panose="02020603050405020304" pitchFamily="18" charset="0"/>
                <a:cs typeface="Times New Roman" panose="02020603050405020304" pitchFamily="18" charset="0"/>
              </a:rPr>
              <a:t>и закреплять знания детей о животных. Развивать логическое мышление, речь.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			Материал</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карточки с животными (дикие, домашние).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			Ход игры. </a:t>
            </a:r>
            <a:r>
              <a:rPr lang="ru-RU" sz="1600" dirty="0">
                <a:latin typeface="Times New Roman" panose="02020603050405020304" pitchFamily="18" charset="0"/>
                <a:cs typeface="Times New Roman" panose="02020603050405020304" pitchFamily="18" charset="0"/>
              </a:rPr>
              <a:t>Выставляются карточки: три – одного вида, а </a:t>
            </a:r>
            <a:r>
              <a:rPr lang="ru-RU" sz="1600" dirty="0" smtClean="0">
                <a:latin typeface="Times New Roman" panose="02020603050405020304" pitchFamily="18" charset="0"/>
                <a:cs typeface="Times New Roman" panose="02020603050405020304" pitchFamily="18" charset="0"/>
              </a:rPr>
              <a:t>						четвертая другого</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Задача </a:t>
            </a:r>
            <a:r>
              <a:rPr lang="ru-RU" sz="1600" dirty="0">
                <a:latin typeface="Times New Roman" panose="02020603050405020304" pitchFamily="18" charset="0"/>
                <a:cs typeface="Times New Roman" panose="02020603050405020304" pitchFamily="18" charset="0"/>
              </a:rPr>
              <a:t>детей определить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лишнюю 	карточку</a:t>
            </a:r>
            <a:r>
              <a:rPr lang="ru-RU" sz="1600" dirty="0">
                <a:latin typeface="Times New Roman" panose="02020603050405020304" pitchFamily="18" charset="0"/>
                <a:cs typeface="Times New Roman" panose="02020603050405020304" pitchFamily="18" charset="0"/>
              </a:rPr>
              <a:t>, и </a:t>
            </a:r>
            <a:r>
              <a:rPr lang="ru-RU" sz="1600" dirty="0" smtClean="0">
                <a:latin typeface="Times New Roman" panose="02020603050405020304" pitchFamily="18" charset="0"/>
                <a:cs typeface="Times New Roman" panose="02020603050405020304" pitchFamily="18" charset="0"/>
              </a:rPr>
              <a:t>объяснить свой </a:t>
            </a:r>
            <a:r>
              <a:rPr lang="ru-RU" sz="1600" dirty="0">
                <a:latin typeface="Times New Roman" panose="02020603050405020304" pitchFamily="18" charset="0"/>
                <a:cs typeface="Times New Roman" panose="02020603050405020304" pitchFamily="18" charset="0"/>
              </a:rPr>
              <a:t>выбор. Можно </a:t>
            </a:r>
            <a:r>
              <a:rPr lang="ru-RU" sz="1600" dirty="0" smtClean="0">
                <a:latin typeface="Times New Roman" panose="02020603050405020304" pitchFamily="18" charset="0"/>
                <a:cs typeface="Times New Roman" panose="02020603050405020304" pitchFamily="18" charset="0"/>
              </a:rPr>
              <a:t>				усложнить задачу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проводить </a:t>
            </a:r>
            <a:r>
              <a:rPr lang="ru-RU" sz="1600" dirty="0">
                <a:latin typeface="Times New Roman" panose="02020603050405020304" pitchFamily="18" charset="0"/>
                <a:cs typeface="Times New Roman" panose="02020603050405020304" pitchFamily="18" charset="0"/>
              </a:rPr>
              <a:t>игру </a:t>
            </a:r>
            <a:r>
              <a:rPr lang="ru-RU" sz="1600" dirty="0" smtClean="0">
                <a:latin typeface="Times New Roman" panose="02020603050405020304" pitchFamily="18" charset="0"/>
                <a:cs typeface="Times New Roman" panose="02020603050405020304" pitchFamily="18" charset="0"/>
              </a:rPr>
              <a:t>словесно. Называя </a:t>
            </a:r>
          </a:p>
          <a:p>
            <a:pPr algn="just"/>
            <a:r>
              <a:rPr lang="ru-RU" sz="1600" dirty="0" smtClean="0">
                <a:latin typeface="Times New Roman" panose="02020603050405020304" pitchFamily="18" charset="0"/>
                <a:cs typeface="Times New Roman" panose="02020603050405020304" pitchFamily="18" charset="0"/>
              </a:rPr>
              <a:t>		животное</a:t>
            </a:r>
            <a:r>
              <a:rPr lang="ru-RU" sz="1600" dirty="0">
                <a:latin typeface="Times New Roman" panose="02020603050405020304" pitchFamily="18" charset="0"/>
                <a:cs typeface="Times New Roman" panose="02020603050405020304" pitchFamily="18" charset="0"/>
              </a:rPr>
              <a:t>, где живет, как зовут </a:t>
            </a:r>
            <a:r>
              <a:rPr lang="ru-RU" sz="1600" dirty="0" smtClean="0">
                <a:latin typeface="Times New Roman" panose="02020603050405020304" pitchFamily="18" charset="0"/>
                <a:cs typeface="Times New Roman" panose="02020603050405020304" pitchFamily="18" charset="0"/>
              </a:rPr>
              <a:t>	детенышей</a:t>
            </a:r>
            <a:r>
              <a:rPr lang="ru-RU"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64435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409" y="6879771"/>
            <a:ext cx="2721428" cy="3462792"/>
          </a:xfrm>
          <a:prstGeom prst="rect">
            <a:avLst/>
          </a:prstGeom>
        </p:spPr>
      </p:pic>
      <p:sp>
        <p:nvSpPr>
          <p:cNvPr id="2" name="Прямоугольник 1"/>
          <p:cNvSpPr/>
          <p:nvPr/>
        </p:nvSpPr>
        <p:spPr>
          <a:xfrm>
            <a:off x="239486" y="239488"/>
            <a:ext cx="7097486" cy="10341293"/>
          </a:xfrm>
          <a:prstGeom prst="rect">
            <a:avLst/>
          </a:prstGeom>
        </p:spPr>
        <p:txBody>
          <a:bodyPr wrap="square">
            <a:spAutoFit/>
          </a:bodyPr>
          <a:lstStyle/>
          <a:p>
            <a:pPr algn="ctr"/>
            <a:r>
              <a:rPr lang="ru-RU" b="1" dirty="0">
                <a:solidFill>
                  <a:srgbClr val="C00000"/>
                </a:solidFill>
                <a:latin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 городского округа Саранск </a:t>
            </a:r>
          </a:p>
          <a:p>
            <a:pPr algn="ctr"/>
            <a:r>
              <a:rPr lang="ru-RU" b="1" dirty="0">
                <a:solidFill>
                  <a:srgbClr val="C00000"/>
                </a:solidFill>
                <a:latin typeface="Times New Roman" panose="02020603050405020304" pitchFamily="18" charset="0"/>
                <a:cs typeface="Times New Roman" panose="02020603050405020304" pitchFamily="18" charset="0"/>
              </a:rPr>
              <a:t>«Детский сад №112»</a:t>
            </a: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r>
              <a:rPr lang="ru-RU" sz="2000" b="1" dirty="0" smtClean="0">
                <a:solidFill>
                  <a:srgbClr val="C00000"/>
                </a:solidFill>
                <a:latin typeface="Times New Roman" panose="02020603050405020304" pitchFamily="18" charset="0"/>
              </a:rPr>
              <a:t>Модуль </a:t>
            </a:r>
            <a:r>
              <a:rPr lang="ru-RU" sz="2000" b="1" dirty="0">
                <a:solidFill>
                  <a:srgbClr val="C00000"/>
                </a:solidFill>
                <a:latin typeface="Times New Roman" panose="02020603050405020304" pitchFamily="18" charset="0"/>
              </a:rPr>
              <a:t>НОД </a:t>
            </a:r>
          </a:p>
          <a:p>
            <a:pPr algn="ctr">
              <a:spcAft>
                <a:spcPts val="0"/>
              </a:spcAft>
            </a:pPr>
            <a:r>
              <a:rPr lang="ru-RU" sz="2000" b="1" dirty="0">
                <a:solidFill>
                  <a:srgbClr val="C00000"/>
                </a:solidFill>
                <a:latin typeface="Times New Roman" panose="02020603050405020304" pitchFamily="18" charset="0"/>
              </a:rPr>
              <a:t>по </a:t>
            </a:r>
            <a:r>
              <a:rPr lang="ru-RU" sz="2000" b="1" dirty="0" smtClean="0">
                <a:solidFill>
                  <a:srgbClr val="C00000"/>
                </a:solidFill>
                <a:latin typeface="Times New Roman" panose="02020603050405020304" pitchFamily="18" charset="0"/>
              </a:rPr>
              <a:t>экологическому воспитанию  </a:t>
            </a:r>
            <a:endParaRPr lang="ru-RU" sz="2000" b="1" dirty="0">
              <a:solidFill>
                <a:srgbClr val="C00000"/>
              </a:solidFill>
              <a:latin typeface="Times New Roman" panose="02020603050405020304" pitchFamily="18" charset="0"/>
            </a:endParaRPr>
          </a:p>
          <a:p>
            <a:pPr algn="ctr">
              <a:spcAft>
                <a:spcPts val="0"/>
              </a:spcAft>
            </a:pPr>
            <a:r>
              <a:rPr lang="ru-RU" sz="2800" b="1" dirty="0" smtClean="0">
                <a:solidFill>
                  <a:srgbClr val="C00000"/>
                </a:solidFill>
                <a:latin typeface="Times New Roman" panose="02020603050405020304" pitchFamily="18" charset="0"/>
              </a:rPr>
              <a:t>«</a:t>
            </a:r>
            <a:r>
              <a:rPr lang="ru-RU" sz="2800" b="1" dirty="0">
                <a:solidFill>
                  <a:srgbClr val="C00000"/>
                </a:solidFill>
                <a:latin typeface="Times New Roman" panose="02020603050405020304" pitchFamily="18" charset="0"/>
              </a:rPr>
              <a:t>День Земли</a:t>
            </a:r>
            <a:r>
              <a:rPr lang="ru-RU" sz="2800" b="1" dirty="0" smtClean="0">
                <a:solidFill>
                  <a:srgbClr val="C00000"/>
                </a:solidFill>
                <a:latin typeface="Times New Roman" panose="02020603050405020304" pitchFamily="18" charset="0"/>
              </a:rPr>
              <a:t>»</a:t>
            </a:r>
          </a:p>
          <a:p>
            <a:pPr algn="ctr"/>
            <a:r>
              <a:rPr lang="ru-RU" sz="2000" b="1" dirty="0">
                <a:solidFill>
                  <a:srgbClr val="C00000"/>
                </a:solidFill>
                <a:latin typeface="Times New Roman" panose="02020603050405020304" pitchFamily="18" charset="0"/>
              </a:rPr>
              <a:t>во второй младшей группе</a:t>
            </a:r>
            <a:endParaRPr lang="ru-RU" sz="2000" b="1" dirty="0">
              <a:solidFill>
                <a:srgbClr val="C00000"/>
              </a:solidFill>
            </a:endParaRPr>
          </a:p>
          <a:p>
            <a:pPr algn="ctr">
              <a:spcAft>
                <a:spcPts val="0"/>
              </a:spcAft>
            </a:pPr>
            <a:endParaRPr lang="ru-RU" sz="2000"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r"/>
            <a:r>
              <a:rPr lang="ru-RU" b="1" dirty="0" smtClean="0">
                <a:solidFill>
                  <a:srgbClr val="C00000"/>
                </a:solidFill>
                <a:latin typeface="Times New Roman" panose="02020603050405020304" pitchFamily="18" charset="0"/>
                <a:cs typeface="Times New Roman" panose="02020603050405020304" pitchFamily="18" charset="0"/>
              </a:rPr>
              <a:t>Подготовили: </a:t>
            </a:r>
          </a:p>
          <a:p>
            <a:pPr algn="r"/>
            <a:r>
              <a:rPr lang="ru-RU" b="1" i="1" dirty="0" smtClean="0">
                <a:solidFill>
                  <a:srgbClr val="C00000"/>
                </a:solidFill>
                <a:latin typeface="Times New Roman" panose="02020603050405020304" pitchFamily="18" charset="0"/>
                <a:cs typeface="Times New Roman" panose="02020603050405020304" pitchFamily="18" charset="0"/>
              </a:rPr>
              <a:t>воспитатели</a:t>
            </a:r>
            <a:endParaRPr lang="ru-RU" b="1" i="1" dirty="0">
              <a:solidFill>
                <a:srgbClr val="C00000"/>
              </a:solidFill>
              <a:latin typeface="Times New Roman" panose="02020603050405020304" pitchFamily="18" charset="0"/>
              <a:cs typeface="Times New Roman" panose="02020603050405020304" pitchFamily="18" charset="0"/>
            </a:endParaRPr>
          </a:p>
          <a:p>
            <a:pPr algn="r"/>
            <a:r>
              <a:rPr lang="ru-RU" b="1" i="1" dirty="0">
                <a:solidFill>
                  <a:srgbClr val="C00000"/>
                </a:solidFill>
                <a:latin typeface="Times New Roman" panose="02020603050405020304" pitchFamily="18" charset="0"/>
                <a:cs typeface="Times New Roman" panose="02020603050405020304" pitchFamily="18" charset="0"/>
              </a:rPr>
              <a:t>Писарева И.Г.</a:t>
            </a:r>
          </a:p>
          <a:p>
            <a:pPr algn="r"/>
            <a:r>
              <a:rPr lang="ru-RU" b="1" i="1" dirty="0">
                <a:solidFill>
                  <a:srgbClr val="C00000"/>
                </a:solidFill>
                <a:latin typeface="Times New Roman" panose="02020603050405020304" pitchFamily="18" charset="0"/>
                <a:cs typeface="Times New Roman" panose="02020603050405020304" pitchFamily="18" charset="0"/>
              </a:rPr>
              <a:t>Клокова Е.К.</a:t>
            </a: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spcAft>
                <a:spcPts val="0"/>
              </a:spcAft>
            </a:pPr>
            <a:endParaRPr lang="ru-RU" b="1" dirty="0" smtClean="0">
              <a:solidFill>
                <a:srgbClr val="C00000"/>
              </a:solidFill>
              <a:latin typeface="Times New Roman" panose="02020603050405020304" pitchFamily="18" charset="0"/>
            </a:endParaRPr>
          </a:p>
          <a:p>
            <a:pPr algn="ctr"/>
            <a:r>
              <a:rPr lang="ru-RU" b="1" dirty="0">
                <a:solidFill>
                  <a:srgbClr val="C00000"/>
                </a:solidFill>
                <a:latin typeface="Times New Roman" panose="02020603050405020304" pitchFamily="18" charset="0"/>
                <a:cs typeface="Times New Roman" panose="02020603050405020304" pitchFamily="18" charset="0"/>
              </a:rPr>
              <a:t>Саранск, 2020-2021 учебный </a:t>
            </a:r>
            <a:r>
              <a:rPr lang="ru-RU" b="1" dirty="0" smtClean="0">
                <a:solidFill>
                  <a:srgbClr val="C00000"/>
                </a:solidFill>
                <a:latin typeface="Times New Roman" panose="02020603050405020304" pitchFamily="18" charset="0"/>
                <a:cs typeface="Times New Roman" panose="02020603050405020304" pitchFamily="18" charset="0"/>
              </a:rPr>
              <a:t>год</a:t>
            </a:r>
            <a:endParaRPr lang="ru-RU" b="1" dirty="0">
              <a:solidFill>
                <a:srgbClr val="C00000"/>
              </a:solidFill>
              <a:latin typeface="Times New Roman" panose="02020603050405020304" pitchFamily="18"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352" y="7520826"/>
            <a:ext cx="1523082" cy="2526620"/>
          </a:xfrm>
          <a:prstGeom prst="rect">
            <a:avLst/>
          </a:prstGeom>
        </p:spPr>
      </p:pic>
    </p:spTree>
    <p:extLst>
      <p:ext uri="{BB962C8B-B14F-4D97-AF65-F5344CB8AC3E}">
        <p14:creationId xmlns:p14="http://schemas.microsoft.com/office/powerpoint/2010/main" val="1701042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2" name="Прямоугольник 1"/>
          <p:cNvSpPr/>
          <p:nvPr/>
        </p:nvSpPr>
        <p:spPr>
          <a:xfrm>
            <a:off x="152400" y="239486"/>
            <a:ext cx="7228113" cy="9756517"/>
          </a:xfrm>
          <a:prstGeom prst="rect">
            <a:avLst/>
          </a:prstGeom>
        </p:spPr>
        <p:txBody>
          <a:bodyPr wrap="square">
            <a:spAutoFit/>
          </a:bodyPr>
          <a:lstStyle/>
          <a:p>
            <a:pPr algn="just">
              <a:spcAft>
                <a:spcPts val="0"/>
              </a:spcAft>
            </a:pPr>
            <a:r>
              <a:rPr lang="ru-RU" b="1" dirty="0" smtClean="0">
                <a:latin typeface="Times New Roman" panose="02020603050405020304" pitchFamily="18" charset="0"/>
              </a:rPr>
              <a:t>		</a:t>
            </a:r>
            <a:r>
              <a:rPr lang="ru-RU" sz="1600" b="1" dirty="0" smtClean="0">
                <a:latin typeface="Times New Roman" panose="02020603050405020304" pitchFamily="18" charset="0"/>
              </a:rPr>
              <a:t>Цель</a:t>
            </a:r>
            <a:r>
              <a:rPr lang="ru-RU" sz="1600" b="1" dirty="0">
                <a:latin typeface="Times New Roman" panose="02020603050405020304" pitchFamily="18" charset="0"/>
              </a:rPr>
              <a:t>:</a:t>
            </a:r>
            <a:r>
              <a:rPr lang="ru-RU" sz="1600" dirty="0">
                <a:latin typeface="Times New Roman" panose="02020603050405020304" pitchFamily="18" charset="0"/>
              </a:rPr>
              <a:t>  способствовать формированию экологически грамотной </a:t>
            </a:r>
            <a:r>
              <a:rPr lang="ru-RU" sz="1600" dirty="0" smtClean="0">
                <a:latin typeface="Times New Roman" panose="02020603050405020304" pitchFamily="18" charset="0"/>
              </a:rPr>
              <a:t>детей.</a:t>
            </a:r>
            <a:endParaRPr lang="ru-RU" sz="1600" dirty="0"/>
          </a:p>
          <a:p>
            <a:pPr algn="just">
              <a:spcAft>
                <a:spcPts val="0"/>
              </a:spcAft>
            </a:pPr>
            <a:r>
              <a:rPr lang="ru-RU" sz="1600" b="1" dirty="0" smtClean="0">
                <a:latin typeface="Times New Roman" panose="02020603050405020304" pitchFamily="18" charset="0"/>
              </a:rPr>
              <a:t>			Задачи</a:t>
            </a:r>
            <a:r>
              <a:rPr lang="ru-RU" sz="1600" b="1" dirty="0">
                <a:latin typeface="Times New Roman" panose="02020603050405020304" pitchFamily="18" charset="0"/>
              </a:rPr>
              <a:t>: </a:t>
            </a:r>
            <a:endParaRPr lang="ru-RU" sz="1600" dirty="0"/>
          </a:p>
          <a:p>
            <a:pPr lvl="1" algn="just"/>
            <a:r>
              <a:rPr lang="ru-RU" sz="1600" dirty="0" smtClean="0">
                <a:solidFill>
                  <a:srgbClr val="000000"/>
                </a:solidFill>
                <a:latin typeface="Times New Roman" panose="02020603050405020304" pitchFamily="18" charset="0"/>
                <a:ea typeface="Times New Roman" panose="02020603050405020304" pitchFamily="18" charset="0"/>
              </a:rPr>
              <a:t>	- воспитывать </a:t>
            </a:r>
            <a:r>
              <a:rPr lang="ru-RU" sz="1600" dirty="0">
                <a:solidFill>
                  <a:srgbClr val="000000"/>
                </a:solidFill>
                <a:latin typeface="Times New Roman" panose="02020603050405020304" pitchFamily="18" charset="0"/>
                <a:ea typeface="Times New Roman" panose="02020603050405020304" pitchFamily="18" charset="0"/>
              </a:rPr>
              <a:t>любовь и уважительное отношение к живой </a:t>
            </a:r>
            <a:r>
              <a:rPr lang="ru-RU" sz="1600" dirty="0" smtClean="0">
                <a:solidFill>
                  <a:srgbClr val="000000"/>
                </a:solidFill>
                <a:latin typeface="Times New Roman" panose="02020603050405020304" pitchFamily="18" charset="0"/>
                <a:ea typeface="Times New Roman" panose="02020603050405020304" pitchFamily="18" charset="0"/>
              </a:rPr>
              <a:t>природе</a:t>
            </a:r>
            <a:r>
              <a:rPr lang="ru-RU" sz="1600" dirty="0">
                <a:solidFill>
                  <a:srgbClr val="000000"/>
                </a:solidFill>
                <a:latin typeface="Times New Roman" panose="02020603050405020304" pitchFamily="18" charset="0"/>
                <a:ea typeface="Times New Roman" panose="02020603050405020304" pitchFamily="18" charset="0"/>
              </a:rPr>
              <a:t>;</a:t>
            </a:r>
            <a:endParaRPr lang="ru-RU" sz="1600" dirty="0" smtClean="0">
              <a:solidFill>
                <a:srgbClr val="000000"/>
              </a:solidFill>
              <a:latin typeface="Times New Roman" panose="02020603050405020304" pitchFamily="18" charset="0"/>
              <a:ea typeface="Times New Roman" panose="02020603050405020304" pitchFamily="18" charset="0"/>
            </a:endParaRPr>
          </a:p>
          <a:p>
            <a:pPr marL="285750" indent="-285750" algn="just">
              <a:spcAft>
                <a:spcPts val="0"/>
              </a:spcAft>
              <a:buFontTx/>
              <a:buChar char="-"/>
            </a:pPr>
            <a:r>
              <a:rPr lang="ru-RU" sz="1600" dirty="0" smtClean="0">
                <a:solidFill>
                  <a:srgbClr val="000000"/>
                </a:solidFill>
                <a:latin typeface="Times New Roman" panose="02020603050405020304" pitchFamily="18" charset="0"/>
              </a:rPr>
              <a:t>з</a:t>
            </a:r>
            <a:r>
              <a:rPr lang="ru-RU" sz="1600" dirty="0" smtClean="0">
                <a:solidFill>
                  <a:srgbClr val="000000"/>
                </a:solidFill>
                <a:latin typeface="Times New Roman" panose="02020603050405020304" pitchFamily="18" charset="0"/>
                <a:ea typeface="Times New Roman" panose="02020603050405020304" pitchFamily="18" charset="0"/>
              </a:rPr>
              <a:t>акрепить </a:t>
            </a:r>
            <a:r>
              <a:rPr lang="ru-RU" sz="1600" dirty="0">
                <a:solidFill>
                  <a:srgbClr val="000000"/>
                </a:solidFill>
                <a:latin typeface="Times New Roman" panose="02020603050405020304" pitchFamily="18" charset="0"/>
                <a:ea typeface="Times New Roman" panose="02020603050405020304" pitchFamily="18" charset="0"/>
              </a:rPr>
              <a:t>знания детей о животных и растениях нашей </a:t>
            </a:r>
            <a:r>
              <a:rPr lang="ru-RU" sz="1600" dirty="0" smtClean="0">
                <a:solidFill>
                  <a:srgbClr val="000000"/>
                </a:solidFill>
                <a:latin typeface="Times New Roman" panose="02020603050405020304" pitchFamily="18" charset="0"/>
                <a:ea typeface="Times New Roman" panose="02020603050405020304" pitchFamily="18" charset="0"/>
              </a:rPr>
              <a:t>планеты; </a:t>
            </a:r>
          </a:p>
          <a:p>
            <a:pPr algn="just">
              <a:spcAft>
                <a:spcPts val="0"/>
              </a:spcAft>
            </a:pPr>
            <a:r>
              <a:rPr lang="ru-RU" sz="1600" dirty="0" smtClean="0">
                <a:solidFill>
                  <a:srgbClr val="000000"/>
                </a:solidFill>
                <a:latin typeface="Times New Roman" panose="02020603050405020304" pitchFamily="18" charset="0"/>
                <a:ea typeface="Times New Roman" panose="02020603050405020304" pitchFamily="18" charset="0"/>
              </a:rPr>
              <a:t>- воспитывать </a:t>
            </a:r>
            <a:r>
              <a:rPr lang="ru-RU" sz="1600" dirty="0">
                <a:solidFill>
                  <a:srgbClr val="000000"/>
                </a:solidFill>
                <a:latin typeface="Times New Roman" panose="02020603050405020304" pitchFamily="18" charset="0"/>
                <a:ea typeface="Times New Roman" panose="02020603050405020304" pitchFamily="18" charset="0"/>
              </a:rPr>
              <a:t>желание сохранять планету </a:t>
            </a:r>
            <a:r>
              <a:rPr lang="ru-RU" sz="1600" dirty="0" smtClean="0">
                <a:solidFill>
                  <a:srgbClr val="000000"/>
                </a:solidFill>
                <a:latin typeface="Times New Roman" panose="02020603050405020304" pitchFamily="18" charset="0"/>
                <a:ea typeface="Times New Roman" panose="02020603050405020304" pitchFamily="18" charset="0"/>
              </a:rPr>
              <a:t>чистой;</a:t>
            </a:r>
            <a:endParaRPr lang="ru-RU" sz="1600" dirty="0"/>
          </a:p>
          <a:p>
            <a:pPr algn="just">
              <a:spcAft>
                <a:spcPts val="0"/>
              </a:spcAft>
            </a:pPr>
            <a:r>
              <a:rPr lang="ru-RU" sz="1600" dirty="0" smtClean="0">
                <a:solidFill>
                  <a:srgbClr val="000000"/>
                </a:solidFill>
                <a:latin typeface="Times New Roman" panose="02020603050405020304" pitchFamily="18" charset="0"/>
                <a:ea typeface="Times New Roman" panose="02020603050405020304" pitchFamily="18" charset="0"/>
              </a:rPr>
              <a:t>- уточнить </a:t>
            </a:r>
            <a:r>
              <a:rPr lang="ru-RU" sz="1600" dirty="0">
                <a:solidFill>
                  <a:srgbClr val="000000"/>
                </a:solidFill>
                <a:latin typeface="Times New Roman" panose="02020603050405020304" pitchFamily="18" charset="0"/>
                <a:ea typeface="Times New Roman" panose="02020603050405020304" pitchFamily="18" charset="0"/>
              </a:rPr>
              <a:t>знания о том из чего состоит наша планета и без чего </a:t>
            </a:r>
            <a:r>
              <a:rPr lang="ru-RU" sz="1600" dirty="0" smtClean="0">
                <a:solidFill>
                  <a:srgbClr val="000000"/>
                </a:solidFill>
                <a:latin typeface="Times New Roman" panose="02020603050405020304" pitchFamily="18" charset="0"/>
                <a:ea typeface="Times New Roman" panose="02020603050405020304" pitchFamily="18" charset="0"/>
              </a:rPr>
              <a:t>не может </a:t>
            </a:r>
            <a:r>
              <a:rPr lang="ru-RU" sz="1600" dirty="0">
                <a:solidFill>
                  <a:srgbClr val="000000"/>
                </a:solidFill>
                <a:latin typeface="Times New Roman" panose="02020603050405020304" pitchFamily="18" charset="0"/>
                <a:ea typeface="Times New Roman" panose="02020603050405020304" pitchFamily="18" charset="0"/>
              </a:rPr>
              <a:t>быть жизни на </a:t>
            </a:r>
            <a:r>
              <a:rPr lang="ru-RU" sz="1600" dirty="0" smtClean="0">
                <a:solidFill>
                  <a:srgbClr val="000000"/>
                </a:solidFill>
                <a:latin typeface="Times New Roman" panose="02020603050405020304" pitchFamily="18" charset="0"/>
                <a:ea typeface="Times New Roman" panose="02020603050405020304" pitchFamily="18" charset="0"/>
              </a:rPr>
              <a:t>Земле;</a:t>
            </a:r>
            <a:r>
              <a:rPr lang="ru-RU" sz="1600" dirty="0" smtClean="0">
                <a:latin typeface="Times New Roman" panose="02020603050405020304" pitchFamily="18" charset="0"/>
              </a:rPr>
              <a:t> </a:t>
            </a:r>
          </a:p>
          <a:p>
            <a:pPr algn="just">
              <a:spcAft>
                <a:spcPts val="0"/>
              </a:spcAft>
            </a:pPr>
            <a:r>
              <a:rPr lang="ru-RU" sz="1600" dirty="0" smtClean="0">
                <a:latin typeface="Times New Roman" panose="02020603050405020304" pitchFamily="18" charset="0"/>
              </a:rPr>
              <a:t>- формировать </a:t>
            </a:r>
            <a:r>
              <a:rPr lang="ru-RU" sz="1600" dirty="0">
                <a:latin typeface="Times New Roman" panose="02020603050405020304" pitchFamily="18" charset="0"/>
              </a:rPr>
              <a:t>представления детей о многообразии жизни на </a:t>
            </a:r>
            <a:r>
              <a:rPr lang="ru-RU" sz="1600" dirty="0" smtClean="0">
                <a:latin typeface="Times New Roman" panose="02020603050405020304" pitchFamily="18" charset="0"/>
              </a:rPr>
              <a:t>земле;</a:t>
            </a:r>
            <a:endParaRPr lang="ru-RU" sz="1600" dirty="0"/>
          </a:p>
          <a:p>
            <a:pPr algn="just">
              <a:spcAft>
                <a:spcPts val="0"/>
              </a:spcAft>
            </a:pPr>
            <a:r>
              <a:rPr lang="ru-RU" sz="1600" dirty="0" smtClean="0">
                <a:latin typeface="Times New Roman" panose="02020603050405020304" pitchFamily="18" charset="0"/>
              </a:rPr>
              <a:t>- развивать </a:t>
            </a:r>
            <a:r>
              <a:rPr lang="ru-RU" sz="1600" dirty="0">
                <a:latin typeface="Times New Roman" panose="02020603050405020304" pitchFamily="18" charset="0"/>
              </a:rPr>
              <a:t>способности чувствовать красоту природы и выражать свои эмоции.</a:t>
            </a:r>
            <a:endParaRPr lang="ru-RU" sz="1600" dirty="0"/>
          </a:p>
          <a:p>
            <a:pPr algn="just">
              <a:spcAft>
                <a:spcPts val="0"/>
              </a:spcAft>
            </a:pPr>
            <a:r>
              <a:rPr lang="ru-RU" sz="1600" b="1" dirty="0" smtClean="0">
                <a:latin typeface="Times New Roman" panose="02020603050405020304" pitchFamily="18" charset="0"/>
              </a:rPr>
              <a:t>	Материалы </a:t>
            </a:r>
            <a:r>
              <a:rPr lang="ru-RU" sz="1600" b="1" dirty="0">
                <a:latin typeface="Times New Roman" panose="02020603050405020304" pitchFamily="18" charset="0"/>
              </a:rPr>
              <a:t>и оборудование</a:t>
            </a:r>
            <a:r>
              <a:rPr lang="ru-RU" sz="1600" dirty="0">
                <a:latin typeface="Times New Roman" panose="02020603050405020304" pitchFamily="18" charset="0"/>
              </a:rPr>
              <a:t>: </a:t>
            </a:r>
            <a:r>
              <a:rPr lang="ru-RU" sz="1600" dirty="0" smtClean="0">
                <a:latin typeface="Times New Roman" panose="02020603050405020304" pitchFamily="18" charset="0"/>
              </a:rPr>
              <a:t>глобус, иллюстрации с изображением леса и лесных жителей, пруда и т.д., аудиозапись песни «Облака», картинки с изображением правил поведения в природе, раскраски, цветные карандаши.</a:t>
            </a:r>
            <a:endParaRPr lang="ru-RU" sz="1600" dirty="0"/>
          </a:p>
          <a:p>
            <a:pPr algn="just">
              <a:spcAft>
                <a:spcPts val="0"/>
              </a:spcAft>
            </a:pPr>
            <a:r>
              <a:rPr lang="ru-RU" sz="1600" b="1" dirty="0" smtClean="0">
                <a:latin typeface="Times New Roman" panose="02020603050405020304" pitchFamily="18" charset="0"/>
              </a:rPr>
              <a:t>	Предварительная </a:t>
            </a:r>
            <a:r>
              <a:rPr lang="ru-RU" sz="1600" b="1" dirty="0">
                <a:latin typeface="Times New Roman" panose="02020603050405020304" pitchFamily="18" charset="0"/>
              </a:rPr>
              <a:t>работа:</a:t>
            </a:r>
            <a:r>
              <a:rPr lang="ru-RU" sz="1600" dirty="0">
                <a:latin typeface="Times New Roman" panose="02020603050405020304" pitchFamily="18" charset="0"/>
              </a:rPr>
              <a:t> </a:t>
            </a:r>
            <a:r>
              <a:rPr lang="ru-RU" sz="1600" dirty="0" smtClean="0">
                <a:latin typeface="Times New Roman" panose="02020603050405020304" pitchFamily="18" charset="0"/>
              </a:rPr>
              <a:t>беседы по экологии, </a:t>
            </a:r>
            <a:r>
              <a:rPr lang="ru-RU" sz="1600" dirty="0">
                <a:latin typeface="Times New Roman" panose="02020603050405020304" pitchFamily="18" charset="0"/>
              </a:rPr>
              <a:t>рассматривание иллюстраций о природе, чтение </a:t>
            </a:r>
            <a:r>
              <a:rPr lang="ru-RU" sz="1600" dirty="0" smtClean="0">
                <a:latin typeface="Times New Roman" panose="02020603050405020304" pitchFamily="18" charset="0"/>
              </a:rPr>
              <a:t>художественных произведений</a:t>
            </a:r>
            <a:r>
              <a:rPr lang="ru-RU" sz="1600" dirty="0">
                <a:latin typeface="Times New Roman" panose="02020603050405020304" pitchFamily="18" charset="0"/>
              </a:rPr>
              <a:t>, </a:t>
            </a:r>
            <a:r>
              <a:rPr lang="ru-RU" sz="1600" dirty="0" smtClean="0">
                <a:latin typeface="Times New Roman" panose="02020603050405020304" pitchFamily="18" charset="0"/>
              </a:rPr>
              <a:t>заучивание пословиц и поговорок о природе, дидактические </a:t>
            </a:r>
            <a:r>
              <a:rPr lang="ru-RU" sz="1600" dirty="0">
                <a:latin typeface="Times New Roman" panose="02020603050405020304" pitchFamily="18" charset="0"/>
              </a:rPr>
              <a:t>и подвижные </a:t>
            </a:r>
            <a:r>
              <a:rPr lang="ru-RU" sz="1600" dirty="0" smtClean="0">
                <a:latin typeface="Times New Roman" panose="02020603050405020304" pitchFamily="18" charset="0"/>
              </a:rPr>
              <a:t>игры, отгадывание загадок, индивидуальная работа с детьми.</a:t>
            </a:r>
          </a:p>
          <a:p>
            <a:pPr algn="just"/>
            <a:r>
              <a:rPr lang="ru-RU" sz="1600" b="1" dirty="0" smtClean="0">
                <a:latin typeface="Times New Roman" panose="02020603050405020304" pitchFamily="18" charset="0"/>
                <a:cs typeface="Times New Roman" panose="02020603050405020304" pitchFamily="18" charset="0"/>
              </a:rPr>
              <a:t>	Ход НОД</a:t>
            </a:r>
          </a:p>
          <a:p>
            <a:pPr algn="just"/>
            <a:r>
              <a:rPr lang="ru-RU" sz="1600" b="1" dirty="0" smtClean="0">
                <a:latin typeface="Times New Roman" panose="02020603050405020304" pitchFamily="18" charset="0"/>
                <a:cs typeface="Times New Roman" panose="02020603050405020304" pitchFamily="18" charset="0"/>
              </a:rPr>
              <a:t>	1. Организационный момент</a:t>
            </a:r>
            <a:endParaRPr lang="ru-RU" sz="1600" b="1"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ребята, вы знаете, что существует много разных праздников. Есть даже определенные дни, даты (День защитника Отечества, Женский день, День матери, и т. д.). Но не все знают, что есть праздник День Земли. Много происходит в мире аварий, которые наносят вред нашей планете Земля. Вот и решили хотя бы раз в году напоминать людям о значении доброго, бережного и ответственного отношения к окружающему миру. Так и появилась идея проведения Дня Земли. 22 апреля официально признан Днем Земли. И мы с вами присоединяемся к ним, отмечаем этот день. </a:t>
            </a:r>
            <a:endParaRPr lang="ru-RU" sz="1600"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	2. Основная часть</a:t>
            </a:r>
          </a:p>
          <a:p>
            <a:pPr algn="just"/>
            <a:r>
              <a:rPr lang="ru-RU" sz="1600" dirty="0" smtClean="0">
                <a:latin typeface="Times New Roman" panose="02020603050405020304" pitchFamily="18" charset="0"/>
                <a:cs typeface="Times New Roman" panose="02020603050405020304" pitchFamily="18" charset="0"/>
              </a:rPr>
              <a:t>Воспитатель: - сейчас </a:t>
            </a:r>
            <a:r>
              <a:rPr lang="ru-RU" sz="1600" dirty="0">
                <a:latin typeface="Times New Roman" panose="02020603050405020304" pitchFamily="18" charset="0"/>
                <a:cs typeface="Times New Roman" panose="02020603050405020304" pitchFamily="18" charset="0"/>
              </a:rPr>
              <a:t>я вам прочитаю стихотворение</a:t>
            </a:r>
            <a:r>
              <a:rPr lang="ru-RU" sz="1600" dirty="0" smtClean="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Давайте </a:t>
            </a:r>
            <a:r>
              <a:rPr lang="ru-RU" dirty="0">
                <a:latin typeface="Times New Roman" panose="02020603050405020304" pitchFamily="18" charset="0"/>
                <a:cs typeface="Times New Roman" panose="02020603050405020304" pitchFamily="18" charset="0"/>
              </a:rPr>
              <a:t>вместе Землю украшать,</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Сажать </a:t>
            </a:r>
            <a:r>
              <a:rPr lang="ru-RU" dirty="0">
                <a:latin typeface="Times New Roman" panose="02020603050405020304" pitchFamily="18" charset="0"/>
                <a:cs typeface="Times New Roman" panose="02020603050405020304" pitchFamily="18" charset="0"/>
              </a:rPr>
              <a:t>сады, цветы сажать повсюду.</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Давайте </a:t>
            </a:r>
            <a:r>
              <a:rPr lang="ru-RU" dirty="0">
                <a:latin typeface="Times New Roman" panose="02020603050405020304" pitchFamily="18" charset="0"/>
                <a:cs typeface="Times New Roman" panose="02020603050405020304" pitchFamily="18" charset="0"/>
              </a:rPr>
              <a:t>вместе Землю уважать</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И </a:t>
            </a:r>
            <a:r>
              <a:rPr lang="ru-RU" dirty="0">
                <a:latin typeface="Times New Roman" panose="02020603050405020304" pitchFamily="18" charset="0"/>
                <a:cs typeface="Times New Roman" panose="02020603050405020304" pitchFamily="18" charset="0"/>
              </a:rPr>
              <a:t>относиться с нежностью, как к чуду!</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Мы </a:t>
            </a:r>
            <a:r>
              <a:rPr lang="ru-RU" dirty="0">
                <a:latin typeface="Times New Roman" panose="02020603050405020304" pitchFamily="18" charset="0"/>
                <a:cs typeface="Times New Roman" panose="02020603050405020304" pitchFamily="18" charset="0"/>
              </a:rPr>
              <a:t>забываем, что она у нас одна –</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Неповторимая</a:t>
            </a:r>
            <a:r>
              <a:rPr lang="ru-RU" dirty="0">
                <a:latin typeface="Times New Roman" panose="02020603050405020304" pitchFamily="18" charset="0"/>
                <a:cs typeface="Times New Roman" panose="02020603050405020304" pitchFamily="18" charset="0"/>
              </a:rPr>
              <a:t>, ранимая, живая.</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Прекрасная</a:t>
            </a:r>
            <a:r>
              <a:rPr lang="ru-RU" dirty="0">
                <a:latin typeface="Times New Roman" panose="02020603050405020304" pitchFamily="18" charset="0"/>
                <a:cs typeface="Times New Roman" panose="02020603050405020304" pitchFamily="18" charset="0"/>
              </a:rPr>
              <a:t>: хоть лето, хоть зима…</a:t>
            </a:r>
            <a:endParaRPr lang="ru-RU" sz="1600"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Она </a:t>
            </a:r>
            <a:r>
              <a:rPr lang="ru-RU" dirty="0">
                <a:latin typeface="Times New Roman" panose="02020603050405020304" pitchFamily="18" charset="0"/>
                <a:cs typeface="Times New Roman" panose="02020603050405020304" pitchFamily="18" charset="0"/>
              </a:rPr>
              <a:t>у нас одна, одна такая!</a:t>
            </a:r>
            <a:endParaRPr lang="ru-RU"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a:p>
            <a:pPr algn="just">
              <a:spcAft>
                <a:spcPts val="0"/>
              </a:spcAft>
            </a:pPr>
            <a:endParaRPr lang="ru-RU" dirty="0">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27" y="8317692"/>
            <a:ext cx="1837245" cy="2482071"/>
          </a:xfrm>
          <a:prstGeom prst="rect">
            <a:avLst/>
          </a:prstGeom>
        </p:spPr>
      </p:pic>
    </p:spTree>
    <p:extLst>
      <p:ext uri="{BB962C8B-B14F-4D97-AF65-F5344CB8AC3E}">
        <p14:creationId xmlns:p14="http://schemas.microsoft.com/office/powerpoint/2010/main" val="612094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2" name="Прямоугольник 1"/>
          <p:cNvSpPr/>
          <p:nvPr/>
        </p:nvSpPr>
        <p:spPr>
          <a:xfrm>
            <a:off x="152400" y="239486"/>
            <a:ext cx="7228114" cy="9879628"/>
          </a:xfrm>
          <a:prstGeom prst="rect">
            <a:avLst/>
          </a:prstGeom>
        </p:spPr>
        <p:txBody>
          <a:bodyPr wrap="square">
            <a:spAutoFit/>
          </a:bodyPr>
          <a:lstStyle/>
          <a:p>
            <a:pPr algn="just">
              <a:spcAft>
                <a:spcPts val="0"/>
              </a:spcAft>
            </a:pPr>
            <a:r>
              <a:rPr lang="ru-RU" dirty="0" smtClean="0">
                <a:latin typeface="Times New Roman" panose="02020603050405020304" pitchFamily="18" charset="0"/>
              </a:rPr>
              <a:t>		</a:t>
            </a:r>
            <a:r>
              <a:rPr lang="ru-RU" sz="1600" dirty="0" smtClean="0">
                <a:latin typeface="Times New Roman" panose="02020603050405020304" pitchFamily="18" charset="0"/>
              </a:rPr>
              <a:t>- Ребята</a:t>
            </a:r>
            <a:r>
              <a:rPr lang="ru-RU" sz="1600" dirty="0">
                <a:latin typeface="Times New Roman" panose="02020603050405020304" pitchFamily="18" charset="0"/>
              </a:rPr>
              <a:t>, действительно, мы все с вами живем на Земле. И </a:t>
            </a:r>
            <a:r>
              <a:rPr lang="ru-RU" sz="1600" dirty="0" smtClean="0">
                <a:latin typeface="Times New Roman" panose="02020603050405020304" pitchFamily="18" charset="0"/>
              </a:rPr>
              <a:t>				наш </a:t>
            </a:r>
            <a:r>
              <a:rPr lang="ru-RU" sz="1600" dirty="0">
                <a:latin typeface="Times New Roman" panose="02020603050405020304" pitchFamily="18" charset="0"/>
              </a:rPr>
              <a:t>дом стоит на… (земле) . </a:t>
            </a:r>
            <a:endParaRPr lang="ru-RU" sz="1600" dirty="0" smtClean="0">
              <a:latin typeface="Times New Roman" panose="02020603050405020304" pitchFamily="18" charset="0"/>
            </a:endParaRPr>
          </a:p>
          <a:p>
            <a:pPr algn="just">
              <a:spcAft>
                <a:spcPts val="0"/>
              </a:spcAft>
            </a:pPr>
            <a:r>
              <a:rPr lang="ru-RU" sz="1600" dirty="0" smtClean="0">
                <a:latin typeface="Times New Roman" panose="02020603050405020304" pitchFamily="18" charset="0"/>
              </a:rPr>
              <a:t>		-</a:t>
            </a:r>
            <a:r>
              <a:rPr lang="ru-RU" sz="1600" dirty="0">
                <a:latin typeface="Times New Roman" panose="02020603050405020304" pitchFamily="18" charset="0"/>
              </a:rPr>
              <a:t>Где мы родились….(на земле), за что мы любим Землю…. (за то что родились на ней, за красоту). </a:t>
            </a:r>
            <a:endParaRPr lang="ru-RU" sz="1600" dirty="0" smtClean="0">
              <a:latin typeface="Times New Roman" panose="02020603050405020304" pitchFamily="18" charset="0"/>
            </a:endParaRPr>
          </a:p>
          <a:p>
            <a:pPr algn="just">
              <a:spcAft>
                <a:spcPts val="0"/>
              </a:spcAft>
            </a:pPr>
            <a:r>
              <a:rPr lang="ru-RU" sz="1600" dirty="0" smtClean="0">
                <a:latin typeface="Times New Roman" panose="02020603050405020304" pitchFamily="18" charset="0"/>
              </a:rPr>
              <a:t>	-</a:t>
            </a:r>
            <a:r>
              <a:rPr lang="ru-RU" sz="1600" dirty="0">
                <a:latin typeface="Times New Roman" panose="02020603050405020304" pitchFamily="18" charset="0"/>
              </a:rPr>
              <a:t>Мы сегодня поздравляем Землю. Она сегодня именинница. Прими Земля наши поздравления. </a:t>
            </a:r>
            <a:endParaRPr lang="ru-RU" sz="1600" dirty="0" smtClean="0">
              <a:latin typeface="Times New Roman" panose="02020603050405020304" pitchFamily="18" charset="0"/>
            </a:endParaRPr>
          </a:p>
          <a:p>
            <a:pPr algn="just">
              <a:spcAft>
                <a:spcPts val="0"/>
              </a:spcAft>
            </a:pPr>
            <a:r>
              <a:rPr lang="ru-RU" sz="1600" dirty="0" smtClean="0">
                <a:latin typeface="Times New Roman" panose="02020603050405020304" pitchFamily="18" charset="0"/>
              </a:rPr>
              <a:t>Ребята</a:t>
            </a:r>
            <a:r>
              <a:rPr lang="ru-RU" sz="1600" dirty="0">
                <a:latin typeface="Times New Roman" panose="02020603050405020304" pitchFamily="18" charset="0"/>
              </a:rPr>
              <a:t>, я приглашаю вас в путешествие по нашей Земле. А отправимся мы туда не на поезде, не на машине, а на облаках. (Звучит песня «Облака». Дети, делают плавные движения руками). </a:t>
            </a:r>
            <a:endParaRPr lang="ru-RU" sz="1600" dirty="0"/>
          </a:p>
          <a:p>
            <a:pPr algn="just">
              <a:spcAft>
                <a:spcPts val="0"/>
              </a:spcAft>
            </a:pPr>
            <a:r>
              <a:rPr lang="ru-RU" sz="1600" b="1" dirty="0" smtClean="0">
                <a:latin typeface="Times New Roman" panose="02020603050405020304" pitchFamily="18" charset="0"/>
              </a:rPr>
              <a:t>	Остановка </a:t>
            </a:r>
            <a:r>
              <a:rPr lang="ru-RU" sz="1600" b="1" dirty="0">
                <a:latin typeface="Times New Roman" panose="02020603050405020304" pitchFamily="18" charset="0"/>
              </a:rPr>
              <a:t>1. </a:t>
            </a:r>
            <a:endParaRPr lang="ru-RU" sz="1600" b="1" dirty="0" smtClean="0">
              <a:latin typeface="Times New Roman" panose="02020603050405020304" pitchFamily="18" charset="0"/>
            </a:endParaRPr>
          </a:p>
          <a:p>
            <a:pPr algn="just">
              <a:spcAft>
                <a:spcPts val="0"/>
              </a:spcAft>
            </a:pPr>
            <a:r>
              <a:rPr lang="ru-RU" sz="1600" b="1" dirty="0" smtClean="0">
                <a:latin typeface="Times New Roman" panose="02020603050405020304" pitchFamily="18" charset="0"/>
              </a:rPr>
              <a:t>Воспитатель</a:t>
            </a:r>
            <a:r>
              <a:rPr lang="ru-RU" sz="1600" b="1" dirty="0">
                <a:latin typeface="Times New Roman" panose="02020603050405020304" pitchFamily="18" charset="0"/>
              </a:rPr>
              <a:t>:</a:t>
            </a:r>
            <a:r>
              <a:rPr lang="ru-RU" sz="1600" dirty="0">
                <a:latin typeface="Times New Roman" panose="02020603050405020304" pitchFamily="18" charset="0"/>
              </a:rPr>
              <a:t> посмотрите что здесь у нас есть. Рассматривают иллюстрации с лесом и лесными жителями. Иллюстрация девочка держит птенца, выпавшего из гнезда, в руках. </a:t>
            </a:r>
            <a:endParaRPr lang="ru-RU" sz="1600" dirty="0" smtClean="0">
              <a:latin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ребята, а можно брать птенцов или других детенышей диких животных в руки? Ответы детей.</a:t>
            </a: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правильно. Птица – мама, почувствует человеческий запах и может выкинуть птенца из гнезда  или сама улетит из гнезда. Нужно положить птенца на место стараясь не касаться его.</a:t>
            </a:r>
          </a:p>
          <a:p>
            <a:pPr algn="just"/>
            <a:r>
              <a:rPr lang="ru-RU" sz="1600" b="1" dirty="0" smtClean="0">
                <a:latin typeface="Times New Roman" panose="02020603050405020304" pitchFamily="18" charset="0"/>
                <a:cs typeface="Times New Roman" panose="02020603050405020304" pitchFamily="18" charset="0"/>
              </a:rPr>
              <a:t>	Остановка </a:t>
            </a:r>
            <a:r>
              <a:rPr lang="ru-RU" sz="1600" b="1" dirty="0">
                <a:latin typeface="Times New Roman" panose="02020603050405020304" pitchFamily="18" charset="0"/>
                <a:cs typeface="Times New Roman" panose="02020603050405020304" pitchFamily="18" charset="0"/>
              </a:rPr>
              <a:t>2. </a:t>
            </a:r>
            <a:endParaRPr lang="ru-RU" sz="1600" b="1"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Воспитатель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 ой, смотрите какой пруд красивый, чистый. ( иллюстрации: пруд, изображение водоема и девочки с лягушкой в руках). Посмотрите как много здесь лягушат. Давайте их посчитаем. (Считают лягушат) Ой, а куда делся еще один лягушонок? Ребята посмотрите, что делает девочка? Она уносит лягушку с пруда к себе домой. А давайте подумаем, будет ли лягушке хорошо у девочки дома? Ответы детей. </a:t>
            </a: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правильно. Дом лягушки это водоём, ей не нужен теплый и сухой дом, она любит сырость и прохладу. Она погибнет сидя в коробке или банке. А как лягушки передвигаются? Ответы детей.</a:t>
            </a: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ребята, предлагаю вам немного отдохнуть и поиграть: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Ф</a:t>
            </a:r>
            <a:r>
              <a:rPr lang="ru-RU" sz="1600" b="1" dirty="0" smtClean="0">
                <a:latin typeface="Times New Roman" panose="02020603050405020304" pitchFamily="18" charset="0"/>
                <a:cs typeface="Times New Roman" panose="02020603050405020304" pitchFamily="18" charset="0"/>
              </a:rPr>
              <a:t>изкультминутка</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Видим</a:t>
            </a:r>
            <a:r>
              <a:rPr lang="ru-RU" sz="1600" dirty="0">
                <a:latin typeface="Times New Roman" panose="02020603050405020304" pitchFamily="18" charset="0"/>
                <a:cs typeface="Times New Roman" panose="02020603050405020304" pitchFamily="18" charset="0"/>
              </a:rPr>
              <a:t>, скачут по опушке</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Повороты в стороны.)</a:t>
            </a:r>
          </a:p>
          <a:p>
            <a:r>
              <a:rPr lang="ru-RU" sz="1600" dirty="0" smtClean="0">
                <a:latin typeface="Times New Roman" panose="02020603050405020304" pitchFamily="18" charset="0"/>
                <a:cs typeface="Times New Roman" panose="02020603050405020304" pitchFamily="18" charset="0"/>
              </a:rPr>
              <a:t>					Две </a:t>
            </a:r>
            <a:r>
              <a:rPr lang="ru-RU" sz="1600" dirty="0">
                <a:latin typeface="Times New Roman" panose="02020603050405020304" pitchFamily="18" charset="0"/>
                <a:cs typeface="Times New Roman" panose="02020603050405020304" pitchFamily="18" charset="0"/>
              </a:rPr>
              <a:t>зеленые лягушки.</a:t>
            </a:r>
          </a:p>
          <a:p>
            <a:r>
              <a:rPr lang="ru-RU" sz="1600" dirty="0" smtClean="0">
                <a:latin typeface="Times New Roman" panose="02020603050405020304" pitchFamily="18" charset="0"/>
                <a:cs typeface="Times New Roman" panose="02020603050405020304" pitchFamily="18" charset="0"/>
              </a:rPr>
              <a:t>					(Полуприседания </a:t>
            </a:r>
            <a:r>
              <a:rPr lang="ru-RU" sz="1600" dirty="0">
                <a:latin typeface="Times New Roman" panose="02020603050405020304" pitchFamily="18" charset="0"/>
                <a:cs typeface="Times New Roman" panose="02020603050405020304" pitchFamily="18" charset="0"/>
              </a:rPr>
              <a:t>вправо-влево.)</a:t>
            </a:r>
          </a:p>
          <a:p>
            <a:r>
              <a:rPr lang="ru-RU" sz="1600" dirty="0" smtClean="0">
                <a:latin typeface="Times New Roman" panose="02020603050405020304" pitchFamily="18" charset="0"/>
                <a:cs typeface="Times New Roman" panose="02020603050405020304" pitchFamily="18" charset="0"/>
              </a:rPr>
              <a:t>					Прыг-скок</a:t>
            </a:r>
            <a:r>
              <a:rPr lang="ru-RU" sz="1600" dirty="0">
                <a:latin typeface="Times New Roman" panose="02020603050405020304" pitchFamily="18" charset="0"/>
                <a:cs typeface="Times New Roman" panose="02020603050405020304" pitchFamily="18" charset="0"/>
              </a:rPr>
              <a:t>, прыг-скок,</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Переступание с носка на пятку.)</a:t>
            </a:r>
          </a:p>
          <a:p>
            <a:r>
              <a:rPr lang="ru-RU" sz="1600" dirty="0" smtClean="0">
                <a:latin typeface="Times New Roman" panose="02020603050405020304" pitchFamily="18" charset="0"/>
                <a:cs typeface="Times New Roman" panose="02020603050405020304" pitchFamily="18" charset="0"/>
              </a:rPr>
              <a:t>					Прыгать </a:t>
            </a:r>
            <a:r>
              <a:rPr lang="ru-RU" sz="1600" dirty="0">
                <a:latin typeface="Times New Roman" panose="02020603050405020304" pitchFamily="18" charset="0"/>
                <a:cs typeface="Times New Roman" panose="02020603050405020304" pitchFamily="18" charset="0"/>
              </a:rPr>
              <a:t>с пятки на носок.</a:t>
            </a:r>
          </a:p>
          <a:p>
            <a:pPr algn="just">
              <a:spcAft>
                <a:spcPts val="0"/>
              </a:spcAft>
            </a:pPr>
            <a:endParaRPr lang="ru-RU" dirty="0">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061" y="8208396"/>
            <a:ext cx="1523082" cy="2526620"/>
          </a:xfrm>
          <a:prstGeom prst="rect">
            <a:avLst/>
          </a:prstGeom>
        </p:spPr>
      </p:pic>
    </p:spTree>
    <p:extLst>
      <p:ext uri="{BB962C8B-B14F-4D97-AF65-F5344CB8AC3E}">
        <p14:creationId xmlns:p14="http://schemas.microsoft.com/office/powerpoint/2010/main" val="241507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171" y="7572734"/>
            <a:ext cx="2569029" cy="3462792"/>
          </a:xfrm>
          <a:prstGeom prst="rect">
            <a:avLst/>
          </a:prstGeom>
        </p:spPr>
      </p:pic>
      <p:sp>
        <p:nvSpPr>
          <p:cNvPr id="2" name="Прямоугольник 1"/>
          <p:cNvSpPr/>
          <p:nvPr/>
        </p:nvSpPr>
        <p:spPr>
          <a:xfrm>
            <a:off x="174171" y="195943"/>
            <a:ext cx="7228115" cy="6986528"/>
          </a:xfrm>
          <a:prstGeom prst="rect">
            <a:avLst/>
          </a:prstGeom>
        </p:spPr>
        <p:txBody>
          <a:bodyPr wrap="square">
            <a:spAutoFit/>
          </a:bodyPr>
          <a:lstStyle/>
          <a:p>
            <a:pPr algn="just">
              <a:spcAft>
                <a:spcPts val="0"/>
              </a:spcAft>
            </a:pPr>
            <a:r>
              <a:rPr lang="ru-RU" sz="1600" b="1" dirty="0" smtClean="0">
                <a:latin typeface="Times New Roman" panose="02020603050405020304" pitchFamily="18" charset="0"/>
                <a:cs typeface="Times New Roman" panose="02020603050405020304" pitchFamily="18" charset="0"/>
              </a:rPr>
              <a:t>		Воспитатель</a:t>
            </a:r>
            <a:r>
              <a:rPr lang="ru-RU" sz="1600" b="1"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 а теперь полетели дальше. </a:t>
            </a:r>
          </a:p>
          <a:p>
            <a:pPr algn="just">
              <a:spcAft>
                <a:spcPts val="0"/>
              </a:spcAft>
            </a:pPr>
            <a:r>
              <a:rPr lang="ru-RU" sz="1600" b="1" dirty="0" smtClean="0">
                <a:latin typeface="Times New Roman" panose="02020603050405020304" pitchFamily="18" charset="0"/>
                <a:cs typeface="Times New Roman" panose="02020603050405020304" pitchFamily="18" charset="0"/>
              </a:rPr>
              <a:t>		Остановка </a:t>
            </a:r>
            <a:r>
              <a:rPr lang="ru-RU" sz="1600" b="1" dirty="0">
                <a:latin typeface="Times New Roman" panose="02020603050405020304" pitchFamily="18" charset="0"/>
                <a:cs typeface="Times New Roman" panose="02020603050405020304" pitchFamily="18" charset="0"/>
              </a:rPr>
              <a:t>3</a:t>
            </a:r>
            <a:r>
              <a:rPr lang="ru-RU" sz="1600" b="1" dirty="0" smtClean="0">
                <a:latin typeface="Times New Roman" panose="02020603050405020304" pitchFamily="18" charset="0"/>
                <a:cs typeface="Times New Roman" panose="02020603050405020304" pitchFamily="18" charset="0"/>
              </a:rPr>
              <a:t>.</a:t>
            </a:r>
          </a:p>
          <a:p>
            <a:pPr algn="just">
              <a:spcAft>
                <a:spcPts val="0"/>
              </a:spcAft>
            </a:pPr>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(Иллюстрации с видом планеты, леса, водоемы чистые и с мусором) </a:t>
            </a:r>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посмотрите какая наша планета красивая, чистая, и ухоженная, но бывает и так, что люди гуляя по лесу, парку или возле рек оставляют после себя много мусора, который загрязняет нашу природу. Пластик, стекло, металл эти материалы отравляют воздух, воду, землю. В результате этого могут погибнуть птицы, звери или рыба. Расскажите как нужно вести себя в природе, чтобы ей не навредить. Ответы детей.</a:t>
            </a:r>
          </a:p>
          <a:p>
            <a:pPr algn="just">
              <a:spcAft>
                <a:spcPts val="0"/>
              </a:spcAft>
            </a:pPr>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правильно, мусор нужно за собой убрать, еще мы знаем о раздельном сборе мусора. Для чего мы разделяем мусор на бумагу, пластик, бытовые отходы? Для вторичного использования. Например, собирая бумагу, мы помогаем спасти деревья путем переработки макулатуры. В каждом городе появились баки для раздельного сбора мусора. Они различаются по цвету или имеют определяющие значки. У меня есть раскраски баков для мусора. Предлагаю вам раскрасить их нужным цветом: для бумаги синим, стекло зеленым, металл желтым. </a:t>
            </a:r>
            <a:r>
              <a:rPr lang="ru-RU" sz="1600" dirty="0" smtClean="0">
                <a:latin typeface="Times New Roman" panose="02020603050405020304" pitchFamily="18" charset="0"/>
                <a:cs typeface="Times New Roman" panose="02020603050405020304" pitchFamily="18" charset="0"/>
              </a:rPr>
              <a:t>(Самостоятельная работа детей)</a:t>
            </a:r>
          </a:p>
          <a:p>
            <a:r>
              <a:rPr lang="ru-RU" sz="1600" b="1"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3</a:t>
            </a:r>
            <a:r>
              <a:rPr lang="ru-RU" sz="1600" b="1" dirty="0" smtClean="0">
                <a:latin typeface="Times New Roman" panose="02020603050405020304" pitchFamily="18" charset="0"/>
                <a:cs typeface="Times New Roman" panose="02020603050405020304" pitchFamily="18" charset="0"/>
              </a:rPr>
              <a:t>. Рефлексия</a:t>
            </a:r>
            <a:r>
              <a:rPr lang="ru-RU" sz="1600" b="1"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Воспитатель:</a:t>
            </a:r>
            <a:r>
              <a:rPr lang="ru-RU" sz="1600" dirty="0">
                <a:latin typeface="Times New Roman" panose="02020603050405020304" pitchFamily="18" charset="0"/>
                <a:cs typeface="Times New Roman" panose="02020603050405020304" pitchFamily="18" charset="0"/>
              </a:rPr>
              <a:t> мне кажется, что теперь все ребята знают как нужно заботиться о нашей планете? как нужно себя вести в лесу или на берегу реки? </a:t>
            </a:r>
            <a:r>
              <a:rPr lang="ru-RU" sz="1600" dirty="0" smtClean="0">
                <a:latin typeface="Times New Roman" panose="02020603050405020304" pitchFamily="18" charset="0"/>
                <a:cs typeface="Times New Roman" panose="02020603050405020304" pitchFamily="18" charset="0"/>
              </a:rPr>
              <a:t>(Ответы детей).</a:t>
            </a:r>
            <a:endParaRPr lang="ru-RU" sz="16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На </a:t>
            </a:r>
            <a:r>
              <a:rPr lang="ru-RU" sz="1600" dirty="0">
                <a:latin typeface="Times New Roman" panose="02020603050405020304" pitchFamily="18" charset="0"/>
                <a:cs typeface="Times New Roman" panose="02020603050405020304" pitchFamily="18" charset="0"/>
              </a:rPr>
              <a:t>этом наше путешествие закончилось, сегодня мы с вами посмотрели </a:t>
            </a:r>
            <a:r>
              <a:rPr lang="ru-RU" sz="1600" dirty="0" smtClean="0">
                <a:latin typeface="Times New Roman" panose="02020603050405020304" pitchFamily="18" charset="0"/>
                <a:cs typeface="Times New Roman" panose="02020603050405020304" pitchFamily="18" charset="0"/>
              </a:rPr>
              <a:t>как хорошо </a:t>
            </a:r>
            <a:r>
              <a:rPr lang="ru-RU" sz="1600" dirty="0">
                <a:latin typeface="Times New Roman" panose="02020603050405020304" pitchFamily="18" charset="0"/>
                <a:cs typeface="Times New Roman" panose="02020603050405020304" pitchFamily="18" charset="0"/>
              </a:rPr>
              <a:t>нашей земле, когда человек умеет грамотно себя вести в природе, беречь её.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А </a:t>
            </a:r>
            <a:r>
              <a:rPr lang="ru-RU" sz="1600" dirty="0">
                <a:latin typeface="Times New Roman" panose="02020603050405020304" pitchFamily="18" charset="0"/>
                <a:cs typeface="Times New Roman" panose="02020603050405020304" pitchFamily="18" charset="0"/>
              </a:rPr>
              <a:t>еще мы узнали, </a:t>
            </a:r>
            <a:r>
              <a:rPr lang="ru-RU" sz="1600" dirty="0" smtClean="0">
                <a:latin typeface="Times New Roman" panose="02020603050405020304" pitchFamily="18" charset="0"/>
                <a:cs typeface="Times New Roman" panose="02020603050405020304" pitchFamily="18" charset="0"/>
              </a:rPr>
              <a:t>про мусор? (Ответ детей: можно </a:t>
            </a:r>
            <a:r>
              <a:rPr lang="ru-RU" sz="1600" dirty="0">
                <a:latin typeface="Times New Roman" panose="02020603050405020304" pitchFamily="18" charset="0"/>
                <a:cs typeface="Times New Roman" panose="02020603050405020304" pitchFamily="18" charset="0"/>
              </a:rPr>
              <a:t>сортировать тем самым, сберегать природные богатства нашей </a:t>
            </a:r>
            <a:r>
              <a:rPr lang="ru-RU" sz="1600" dirty="0" smtClean="0">
                <a:latin typeface="Times New Roman" panose="02020603050405020304" pitchFamily="18" charset="0"/>
                <a:cs typeface="Times New Roman" panose="02020603050405020304" pitchFamily="18" charset="0"/>
              </a:rPr>
              <a:t>земли).</a:t>
            </a:r>
          </a:p>
          <a:p>
            <a:pPr algn="just"/>
            <a:r>
              <a:rPr lang="ru-RU" sz="1600" dirty="0" smtClean="0">
                <a:latin typeface="Times New Roman" panose="02020603050405020304" pitchFamily="18" charset="0"/>
                <a:cs typeface="Times New Roman" panose="02020603050405020304" pitchFamily="18" charset="0"/>
              </a:rPr>
              <a:t>- Молодцы, ребята! Спасибо вам!</a:t>
            </a:r>
            <a:endParaRPr lang="ru-RU" sz="1600" dirty="0">
              <a:latin typeface="Times New Roman" panose="02020603050405020304" pitchFamily="18" charset="0"/>
              <a:cs typeface="Times New Roman" panose="02020603050405020304" pitchFamily="18" charset="0"/>
            </a:endParaRPr>
          </a:p>
          <a:p>
            <a:pPr algn="just">
              <a:spcAft>
                <a:spcPts val="0"/>
              </a:spcAft>
            </a:pPr>
            <a:endParaRPr lang="ru-RU" sz="1600" dirty="0">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4571" y="6509577"/>
            <a:ext cx="2960914" cy="3818661"/>
          </a:xfrm>
          <a:prstGeom prst="rect">
            <a:avLst/>
          </a:prstGeom>
        </p:spPr>
      </p:pic>
    </p:spTree>
    <p:extLst>
      <p:ext uri="{BB962C8B-B14F-4D97-AF65-F5344CB8AC3E}">
        <p14:creationId xmlns:p14="http://schemas.microsoft.com/office/powerpoint/2010/main" val="2093126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2" name="Прямоугольник 1"/>
          <p:cNvSpPr/>
          <p:nvPr/>
        </p:nvSpPr>
        <p:spPr>
          <a:xfrm>
            <a:off x="174172" y="870857"/>
            <a:ext cx="7184572" cy="9233297"/>
          </a:xfrm>
          <a:prstGeom prst="rect">
            <a:avLst/>
          </a:prstGeom>
        </p:spPr>
        <p:txBody>
          <a:bodyPr wrap="square">
            <a:spAutoFit/>
          </a:bodyPr>
          <a:lstStyle/>
          <a:p>
            <a:pPr marL="342900" indent="-342900" algn="just">
              <a:buAutoNum type="arabicPeriod"/>
            </a:pPr>
            <a:r>
              <a:rPr lang="ru-RU" b="1" dirty="0">
                <a:solidFill>
                  <a:srgbClr val="FF0000"/>
                </a:solidFill>
                <a:latin typeface="Times New Roman" panose="02020603050405020304" pitchFamily="18" charset="0"/>
                <a:cs typeface="Times New Roman" panose="02020603050405020304" pitchFamily="18" charset="0"/>
              </a:rPr>
              <a:t>Организационный</a:t>
            </a:r>
          </a:p>
          <a:p>
            <a:pPr algn="just"/>
            <a:r>
              <a:rPr lang="ru-RU" dirty="0">
                <a:latin typeface="Times New Roman" panose="02020603050405020304" pitchFamily="18" charset="0"/>
                <a:cs typeface="Times New Roman" panose="02020603050405020304" pitchFamily="18" charset="0"/>
              </a:rPr>
              <a:t>1. Обсуждение цели, задачи проекта с детьми и родителями.</a:t>
            </a:r>
          </a:p>
          <a:p>
            <a:pPr algn="just"/>
            <a:r>
              <a:rPr lang="ru-RU" dirty="0">
                <a:latin typeface="Times New Roman" panose="02020603050405020304" pitchFamily="18" charset="0"/>
                <a:cs typeface="Times New Roman" panose="02020603050405020304" pitchFamily="18" charset="0"/>
              </a:rPr>
              <a:t>2. Подобрать литературу по теме проекта.</a:t>
            </a:r>
          </a:p>
          <a:p>
            <a:pPr algn="just"/>
            <a:r>
              <a:rPr lang="ru-RU" dirty="0">
                <a:latin typeface="Times New Roman" panose="02020603050405020304" pitchFamily="18" charset="0"/>
                <a:cs typeface="Times New Roman" panose="02020603050405020304" pitchFamily="18" charset="0"/>
              </a:rPr>
              <a:t>3. Пополнить предметно - развивающую среду в группе, подготовить картотеку игр.</a:t>
            </a:r>
          </a:p>
          <a:p>
            <a:pPr algn="just"/>
            <a:r>
              <a:rPr lang="ru-RU" dirty="0">
                <a:latin typeface="Times New Roman" panose="02020603050405020304" pitchFamily="18" charset="0"/>
                <a:cs typeface="Times New Roman" panose="02020603050405020304" pitchFamily="18" charset="0"/>
              </a:rPr>
              <a:t>4. Подобрать дидактический материал, наглядные пособия (альбомы для рассматривания, картины, </a:t>
            </a:r>
            <a:r>
              <a:rPr lang="ru-RU" dirty="0" smtClean="0">
                <a:latin typeface="Times New Roman" panose="02020603050405020304" pitchFamily="18" charset="0"/>
                <a:cs typeface="Times New Roman" panose="02020603050405020304" pitchFamily="18" charset="0"/>
              </a:rPr>
              <a:t>иллюстрации</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и т.д.).</a:t>
            </a:r>
            <a:endParaRPr lang="ru-RU" dirty="0">
              <a:latin typeface="Times New Roman" panose="02020603050405020304" pitchFamily="18" charset="0"/>
              <a:cs typeface="Times New Roman" panose="02020603050405020304" pitchFamily="18" charset="0"/>
            </a:endParaRPr>
          </a:p>
          <a:p>
            <a:pPr algn="just"/>
            <a:r>
              <a:rPr lang="ru-RU" b="1" dirty="0">
                <a:solidFill>
                  <a:srgbClr val="FF0000"/>
                </a:solidFill>
                <a:latin typeface="Times New Roman" panose="02020603050405020304" pitchFamily="18" charset="0"/>
                <a:cs typeface="Times New Roman" panose="02020603050405020304" pitchFamily="18" charset="0"/>
              </a:rPr>
              <a:t>2. Планирование деятельности.</a:t>
            </a:r>
          </a:p>
          <a:p>
            <a:pPr marL="342900" indent="-342900" algn="just">
              <a:buAutoNum type="arabicPeriod"/>
            </a:pPr>
            <a:r>
              <a:rPr lang="ru-RU" b="1" dirty="0">
                <a:latin typeface="Times New Roman" panose="02020603050405020304" pitchFamily="18" charset="0"/>
                <a:cs typeface="Times New Roman" panose="02020603050405020304" pitchFamily="18" charset="0"/>
              </a:rPr>
              <a:t>Педагог</a:t>
            </a:r>
            <a:r>
              <a:rPr lang="ru-RU" dirty="0">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 беседы о </a:t>
            </a:r>
            <a:r>
              <a:rPr lang="ru-RU" dirty="0" smtClean="0">
                <a:latin typeface="Times New Roman" panose="02020603050405020304" pitchFamily="18" charset="0"/>
                <a:cs typeface="Times New Roman" panose="02020603050405020304" pitchFamily="18" charset="0"/>
              </a:rPr>
              <a:t>природе</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(животных, птицах, насекомых, растениях).;</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изготовление </a:t>
            </a:r>
            <a:r>
              <a:rPr lang="ru-RU" dirty="0" smtClean="0">
                <a:latin typeface="Times New Roman" panose="02020603050405020304" pitchFamily="18" charset="0"/>
                <a:cs typeface="Times New Roman" panose="02020603050405020304" pitchFamily="18" charset="0"/>
              </a:rPr>
              <a:t>новых, </a:t>
            </a:r>
            <a:r>
              <a:rPr lang="ru-RU" dirty="0">
                <a:latin typeface="Times New Roman" panose="02020603050405020304" pitchFamily="18" charset="0"/>
                <a:cs typeface="Times New Roman" panose="02020603050405020304" pitchFamily="18" charset="0"/>
              </a:rPr>
              <a:t>подбор </a:t>
            </a:r>
            <a:r>
              <a:rPr lang="ru-RU" dirty="0" smtClean="0">
                <a:latin typeface="Times New Roman" panose="02020603050405020304" pitchFamily="18" charset="0"/>
                <a:cs typeface="Times New Roman" panose="02020603050405020304" pitchFamily="18" charset="0"/>
              </a:rPr>
              <a:t>имеющихся игр;</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обучение через дидактические, подвижные</a:t>
            </a:r>
            <a:r>
              <a:rPr lang="ru-RU" dirty="0" smtClean="0">
                <a:latin typeface="Times New Roman" panose="02020603050405020304" pitchFamily="18" charset="0"/>
                <a:cs typeface="Times New Roman" panose="02020603050405020304" pitchFamily="18" charset="0"/>
              </a:rPr>
              <a:t>, сюжетно-ролевые, </a:t>
            </a:r>
            <a:r>
              <a:rPr lang="ru-RU" dirty="0">
                <a:latin typeface="Times New Roman" panose="02020603050405020304" pitchFamily="18" charset="0"/>
                <a:cs typeface="Times New Roman" panose="02020603050405020304" pitchFamily="18" charset="0"/>
              </a:rPr>
              <a:t>пальчиковые игры, стихи, загадки;</a:t>
            </a:r>
          </a:p>
          <a:p>
            <a:pPr algn="just"/>
            <a:r>
              <a:rPr lang="ru-RU" dirty="0">
                <a:latin typeface="Times New Roman" panose="02020603050405020304" pitchFamily="18" charset="0"/>
                <a:cs typeface="Times New Roman" panose="02020603050405020304" pitchFamily="18" charset="0"/>
              </a:rPr>
              <a:t>- продумывание практической, экспериментальной  деятельности;</a:t>
            </a:r>
          </a:p>
          <a:p>
            <a:pPr algn="just"/>
            <a:r>
              <a:rPr lang="ru-RU" dirty="0">
                <a:latin typeface="Times New Roman" panose="02020603050405020304" pitchFamily="18" charset="0"/>
                <a:cs typeface="Times New Roman" panose="02020603050405020304" pitchFamily="18" charset="0"/>
              </a:rPr>
              <a:t>- продуктивная деятельность;</a:t>
            </a:r>
          </a:p>
          <a:p>
            <a:pPr algn="just"/>
            <a:r>
              <a:rPr lang="ru-RU" dirty="0">
                <a:latin typeface="Times New Roman" panose="02020603050405020304" pitchFamily="18" charset="0"/>
                <a:cs typeface="Times New Roman" panose="02020603050405020304" pitchFamily="18" charset="0"/>
              </a:rPr>
              <a:t>- чтение </a:t>
            </a:r>
            <a:r>
              <a:rPr lang="ru-RU" dirty="0" smtClean="0">
                <a:latin typeface="Times New Roman" panose="02020603050405020304" pitchFamily="18" charset="0"/>
                <a:cs typeface="Times New Roman" panose="02020603050405020304" pitchFamily="18" charset="0"/>
              </a:rPr>
              <a:t>художественной литературы, </a:t>
            </a:r>
            <a:r>
              <a:rPr lang="ru-RU" dirty="0">
                <a:latin typeface="Times New Roman" panose="02020603050405020304" pitchFamily="18" charset="0"/>
                <a:cs typeface="Times New Roman" panose="02020603050405020304" pitchFamily="18" charset="0"/>
              </a:rPr>
              <a:t>проведение экспериментов, тематических экскурсий, НОД и т.д.</a:t>
            </a:r>
          </a:p>
          <a:p>
            <a:pPr algn="just"/>
            <a:r>
              <a:rPr lang="ru-RU" b="1"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Дети</a:t>
            </a:r>
          </a:p>
          <a:p>
            <a:pPr algn="just"/>
            <a:r>
              <a:rPr lang="ru-RU" dirty="0"/>
              <a:t>- </a:t>
            </a:r>
            <a:r>
              <a:rPr lang="ru-RU" dirty="0">
                <a:latin typeface="Times New Roman" panose="02020603050405020304" pitchFamily="18" charset="0"/>
                <a:cs typeface="Times New Roman" panose="02020603050405020304" pitchFamily="18" charset="0"/>
              </a:rPr>
              <a:t>разучивание игр, стихотворений; </a:t>
            </a:r>
          </a:p>
          <a:p>
            <a:pPr algn="just"/>
            <a:r>
              <a:rPr lang="ru-RU" dirty="0">
                <a:latin typeface="Times New Roman" panose="02020603050405020304" pitchFamily="18" charset="0"/>
                <a:cs typeface="Times New Roman" panose="02020603050405020304" pitchFamily="18" charset="0"/>
              </a:rPr>
              <a:t>- участие в экспериментальной и продуктивной деятельности; </a:t>
            </a:r>
          </a:p>
          <a:p>
            <a:pPr algn="just"/>
            <a:r>
              <a:rPr lang="ru-RU" dirty="0">
                <a:latin typeface="Times New Roman" panose="02020603050405020304" pitchFamily="18" charset="0"/>
                <a:cs typeface="Times New Roman" panose="02020603050405020304" pitchFamily="18" charset="0"/>
              </a:rPr>
              <a:t>- поиск с родителями и педагогом новых знаний об изучаемом;</a:t>
            </a:r>
          </a:p>
          <a:p>
            <a:pPr algn="just"/>
            <a:r>
              <a:rPr lang="ru-RU" dirty="0" smtClean="0">
                <a:latin typeface="Times New Roman" panose="02020603050405020304" pitchFamily="18" charset="0"/>
                <a:cs typeface="Times New Roman" panose="02020603050405020304" pitchFamily="18" charset="0"/>
              </a:rPr>
              <a:t>- оформление </a:t>
            </a:r>
            <a:r>
              <a:rPr lang="ru-RU" dirty="0">
                <a:latin typeface="Times New Roman" panose="02020603050405020304" pitchFamily="18" charset="0"/>
                <a:cs typeface="Times New Roman" panose="02020603050405020304" pitchFamily="18" charset="0"/>
              </a:rPr>
              <a:t>с детьми </a:t>
            </a:r>
            <a:r>
              <a:rPr lang="ru-RU" dirty="0" smtClean="0">
                <a:latin typeface="Times New Roman" panose="02020603050405020304" pitchFamily="18" charset="0"/>
                <a:cs typeface="Times New Roman" panose="02020603050405020304" pitchFamily="18" charset="0"/>
              </a:rPr>
              <a:t>уголка природы «Эколята - дошколята».</a:t>
            </a:r>
          </a:p>
          <a:p>
            <a:pPr algn="just"/>
            <a:r>
              <a:rPr lang="ru-RU" dirty="0" smtClean="0">
                <a:latin typeface="Times New Roman" panose="02020603050405020304" pitchFamily="18" charset="0"/>
                <a:cs typeface="Times New Roman" panose="02020603050405020304" pitchFamily="18" charset="0"/>
              </a:rPr>
              <a:t>-  досуг «День Земли» (22 апреля).</a:t>
            </a:r>
            <a:endParaRPr lang="ru-RU"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Родители</a:t>
            </a:r>
          </a:p>
          <a:p>
            <a:pPr algn="just"/>
            <a:r>
              <a:rPr lang="ru-RU" dirty="0" smtClean="0">
                <a:latin typeface="Times New Roman" panose="02020603050405020304" pitchFamily="18" charset="0"/>
                <a:cs typeface="Times New Roman" panose="02020603050405020304" pitchFamily="18" charset="0"/>
              </a:rPr>
              <a:t>- консультации «Экология и здоровье», «Красная книга растений Мордовии»;</a:t>
            </a:r>
          </a:p>
          <a:p>
            <a:pPr algn="just"/>
            <a:r>
              <a:rPr lang="ru-RU" dirty="0" smtClean="0">
                <a:latin typeface="Times New Roman" panose="02020603050405020304" pitchFamily="18" charset="0"/>
                <a:cs typeface="Times New Roman" panose="02020603050405020304" pitchFamily="18" charset="0"/>
              </a:rPr>
              <a:t>- анкетирование «Экологическое образование детей в семье»</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городские экологические акции «Эко-панорама добрых дел», «Чистый город»;</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работаем по созданию развивающей среды </a:t>
            </a:r>
            <a:r>
              <a:rPr lang="ru-RU" dirty="0" smtClean="0">
                <a:latin typeface="Times New Roman" panose="02020603050405020304" pitchFamily="18" charset="0"/>
                <a:cs typeface="Times New Roman" panose="02020603050405020304" pitchFamily="18" charset="0"/>
              </a:rPr>
              <a:t>группы; </a:t>
            </a:r>
            <a:endParaRPr lang="ru-RU" dirty="0">
              <a:latin typeface="Times New Roman" panose="02020603050405020304" pitchFamily="18" charset="0"/>
              <a:cs typeface="Times New Roman" panose="02020603050405020304" pitchFamily="18" charset="0"/>
            </a:endParaRPr>
          </a:p>
          <a:p>
            <a:pPr marL="285750" indent="-285750" algn="just">
              <a:buFontTx/>
              <a:buChar char="-"/>
            </a:pPr>
            <a:r>
              <a:rPr lang="ru-RU" dirty="0" smtClean="0">
                <a:latin typeface="Times New Roman" panose="02020603050405020304" pitchFamily="18" charset="0"/>
                <a:cs typeface="Times New Roman" panose="02020603050405020304" pitchFamily="18" charset="0"/>
              </a:rPr>
              <a:t>участие </a:t>
            </a:r>
            <a:r>
              <a:rPr lang="ru-RU" dirty="0">
                <a:latin typeface="Times New Roman" panose="02020603050405020304" pitchFamily="18" charset="0"/>
                <a:cs typeface="Times New Roman" panose="02020603050405020304" pitchFamily="18" charset="0"/>
              </a:rPr>
              <a:t>в </a:t>
            </a:r>
            <a:r>
              <a:rPr lang="ru-RU" dirty="0" smtClean="0">
                <a:latin typeface="Times New Roman" panose="02020603050405020304" pitchFamily="18" charset="0"/>
                <a:cs typeface="Times New Roman" panose="02020603050405020304" pitchFamily="18" charset="0"/>
              </a:rPr>
              <a:t>фотопроекте «В гармонии </a:t>
            </a:r>
          </a:p>
          <a:p>
            <a:pPr algn="just"/>
            <a:r>
              <a:rPr lang="ru-RU" dirty="0" smtClean="0">
                <a:latin typeface="Times New Roman" panose="02020603050405020304" pitchFamily="18" charset="0"/>
                <a:cs typeface="Times New Roman" panose="02020603050405020304" pitchFamily="18" charset="0"/>
              </a:rPr>
              <a:t>                  с природой).</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686" y="8991599"/>
            <a:ext cx="1328057" cy="1808164"/>
          </a:xfrm>
          <a:prstGeom prst="rect">
            <a:avLst/>
          </a:prstGeom>
        </p:spPr>
      </p:pic>
    </p:spTree>
    <p:extLst>
      <p:ext uri="{BB962C8B-B14F-4D97-AF65-F5344CB8AC3E}">
        <p14:creationId xmlns:p14="http://schemas.microsoft.com/office/powerpoint/2010/main" val="46475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82" y="7467602"/>
            <a:ext cx="2022303" cy="3026356"/>
          </a:xfrm>
          <a:prstGeom prst="rect">
            <a:avLst/>
          </a:prstGeom>
        </p:spPr>
      </p:pic>
      <p:sp>
        <p:nvSpPr>
          <p:cNvPr id="3" name="Прямоугольник 2"/>
          <p:cNvSpPr/>
          <p:nvPr/>
        </p:nvSpPr>
        <p:spPr>
          <a:xfrm>
            <a:off x="217714" y="979715"/>
            <a:ext cx="7119257" cy="3539430"/>
          </a:xfrm>
          <a:prstGeom prst="rect">
            <a:avLst/>
          </a:prstGeom>
        </p:spPr>
        <p:txBody>
          <a:bodyPr wrap="square">
            <a:spAutoFit/>
          </a:bodyPr>
          <a:lstStyle/>
          <a:p>
            <a:r>
              <a:rPr lang="ru-RU" sz="1600" b="1" dirty="0">
                <a:solidFill>
                  <a:srgbClr val="C00000"/>
                </a:solidFill>
                <a:latin typeface="Times New Roman" panose="02020603050405020304" pitchFamily="18" charset="0"/>
                <a:cs typeface="Times New Roman" panose="02020603050405020304" pitchFamily="18" charset="0"/>
              </a:rPr>
              <a:t>3. </a:t>
            </a:r>
            <a:r>
              <a:rPr lang="ru-RU" sz="1600" b="1" dirty="0" smtClean="0">
                <a:solidFill>
                  <a:srgbClr val="C00000"/>
                </a:solidFill>
                <a:latin typeface="Times New Roman" panose="02020603050405020304" pitchFamily="18" charset="0"/>
                <a:cs typeface="Times New Roman" panose="02020603050405020304" pitchFamily="18" charset="0"/>
              </a:rPr>
              <a:t>Заключительный</a:t>
            </a:r>
          </a:p>
          <a:p>
            <a:r>
              <a:rPr lang="ru-RU" sz="1600" b="1" dirty="0" smtClean="0">
                <a:solidFill>
                  <a:srgbClr val="C00000"/>
                </a:solidFill>
                <a:latin typeface="Times New Roman" panose="02020603050405020304" pitchFamily="18" charset="0"/>
                <a:cs typeface="Times New Roman" panose="02020603050405020304" pitchFamily="18" charset="0"/>
              </a:rPr>
              <a:t>	Ожидаемый результат:</a:t>
            </a:r>
          </a:p>
          <a:p>
            <a:pPr algn="just"/>
            <a:r>
              <a:rPr lang="ru-RU" sz="1600" dirty="0" smtClean="0">
                <a:latin typeface="Times New Roman" panose="02020603050405020304" pitchFamily="18" charset="0"/>
                <a:cs typeface="Times New Roman" panose="02020603050405020304" pitchFamily="18" charset="0"/>
              </a:rPr>
              <a:t>- повышение </a:t>
            </a:r>
            <a:r>
              <a:rPr lang="ru-RU" sz="1600" dirty="0">
                <a:latin typeface="Times New Roman" panose="02020603050405020304" pitchFamily="18" charset="0"/>
                <a:cs typeface="Times New Roman" panose="02020603050405020304" pitchFamily="18" charset="0"/>
              </a:rPr>
              <a:t>роли природной окружающей среды в </a:t>
            </a:r>
            <a:r>
              <a:rPr lang="ru-RU" sz="1600" dirty="0" smtClean="0">
                <a:latin typeface="Times New Roman" panose="02020603050405020304" pitchFamily="18" charset="0"/>
                <a:cs typeface="Times New Roman" panose="02020603050405020304" pitchFamily="18" charset="0"/>
              </a:rPr>
              <a:t>экологическом воспитании детей</a:t>
            </a:r>
            <a:r>
              <a:rPr lang="ru-RU" sz="1600" dirty="0">
                <a:latin typeface="Times New Roman" panose="02020603050405020304" pitchFamily="18" charset="0"/>
                <a:cs typeface="Times New Roman" panose="02020603050405020304" pitchFamily="18" charset="0"/>
              </a:rPr>
              <a:t>;</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увеличение </a:t>
            </a:r>
            <a:r>
              <a:rPr lang="ru-RU" sz="1600" dirty="0">
                <a:latin typeface="Times New Roman" panose="02020603050405020304" pitchFamily="18" charset="0"/>
                <a:cs typeface="Times New Roman" panose="02020603050405020304" pitchFamily="18" charset="0"/>
              </a:rPr>
              <a:t>непосредственного участия детей в организации и </a:t>
            </a:r>
            <a:r>
              <a:rPr lang="ru-RU" sz="1600" dirty="0" smtClean="0">
                <a:latin typeface="Times New Roman" panose="02020603050405020304" pitchFamily="18" charset="0"/>
                <a:cs typeface="Times New Roman" panose="02020603050405020304" pitchFamily="18" charset="0"/>
              </a:rPr>
              <a:t>проведении различных </a:t>
            </a:r>
            <a:r>
              <a:rPr lang="ru-RU" sz="1600" dirty="0">
                <a:latin typeface="Times New Roman" panose="02020603050405020304" pitchFamily="18" charset="0"/>
                <a:cs typeface="Times New Roman" panose="02020603050405020304" pitchFamily="18" charset="0"/>
              </a:rPr>
              <a:t>экологических </a:t>
            </a:r>
            <a:r>
              <a:rPr lang="ru-RU" sz="1600" dirty="0" smtClean="0">
                <a:latin typeface="Times New Roman" panose="02020603050405020304" pitchFamily="18" charset="0"/>
                <a:cs typeface="Times New Roman" panose="02020603050405020304" pitchFamily="18" charset="0"/>
              </a:rPr>
              <a:t>мероприятий;</a:t>
            </a:r>
          </a:p>
          <a:p>
            <a:pPr algn="just"/>
            <a:r>
              <a:rPr lang="ru-RU" sz="1600" b="1" dirty="0" smtClean="0">
                <a:solidFill>
                  <a:srgbClr val="C00000"/>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сформированность начальных представлений о природе,  </a:t>
            </a:r>
            <a:r>
              <a:rPr lang="ru-RU" sz="1600" dirty="0">
                <a:latin typeface="Times New Roman" panose="02020603050405020304" pitchFamily="18" charset="0"/>
                <a:cs typeface="Times New Roman" panose="02020603050405020304" pitchFamily="18" charset="0"/>
              </a:rPr>
              <a:t>навыков культурного поведения в природе родного края</a:t>
            </a:r>
            <a:r>
              <a:rPr lang="ru-RU" sz="1600" dirty="0" smtClean="0">
                <a:latin typeface="Times New Roman" panose="02020603050405020304" pitchFamily="18" charset="0"/>
                <a:cs typeface="Times New Roman" panose="02020603050405020304" pitchFamily="18" charset="0"/>
              </a:rPr>
              <a:t>;</a:t>
            </a:r>
            <a:endParaRPr lang="ru-RU" sz="1600" b="1" dirty="0">
              <a:solidFill>
                <a:srgbClr val="C00000"/>
              </a:solidFill>
              <a:latin typeface="Times New Roman" panose="02020603050405020304" pitchFamily="18" charset="0"/>
              <a:cs typeface="Times New Roman" panose="02020603050405020304" pitchFamily="18" charset="0"/>
            </a:endParaRPr>
          </a:p>
          <a:p>
            <a:pPr algn="just"/>
            <a:r>
              <a:rPr lang="ru-RU" sz="1600" dirty="0">
                <a:solidFill>
                  <a:srgbClr val="111111"/>
                </a:solidFill>
                <a:latin typeface="Times New Roman" panose="02020603050405020304" pitchFamily="18" charset="0"/>
                <a:cs typeface="Times New Roman" panose="02020603050405020304" pitchFamily="18" charset="0"/>
              </a:rPr>
              <a:t>- р</a:t>
            </a:r>
            <a:r>
              <a:rPr lang="ru-RU" sz="1600" dirty="0" smtClean="0">
                <a:solidFill>
                  <a:srgbClr val="111111"/>
                </a:solidFill>
                <a:latin typeface="Times New Roman" panose="02020603050405020304" pitchFamily="18" charset="0"/>
                <a:cs typeface="Times New Roman" panose="02020603050405020304" pitchFamily="18" charset="0"/>
              </a:rPr>
              <a:t>азвитие познавательного интереса детей;</a:t>
            </a:r>
            <a:endParaRPr lang="ru-RU" sz="1600" dirty="0">
              <a:solidFill>
                <a:srgbClr val="111111"/>
              </a:solidFill>
              <a:latin typeface="Times New Roman" panose="02020603050405020304" pitchFamily="18" charset="0"/>
              <a:cs typeface="Times New Roman" panose="02020603050405020304" pitchFamily="18" charset="0"/>
            </a:endParaRPr>
          </a:p>
          <a:p>
            <a:pPr algn="just"/>
            <a:r>
              <a:rPr lang="ru-RU" sz="1600" dirty="0">
                <a:solidFill>
                  <a:srgbClr val="111111"/>
                </a:solidFill>
                <a:latin typeface="Times New Roman" panose="02020603050405020304" pitchFamily="18" charset="0"/>
                <a:cs typeface="Times New Roman" panose="02020603050405020304" pitchFamily="18" charset="0"/>
              </a:rPr>
              <a:t>- самостоятельное проявление инициативы: в рассматривании иллюстраций, участия в </a:t>
            </a:r>
            <a:r>
              <a:rPr lang="ru-RU" sz="1600" dirty="0" smtClean="0">
                <a:solidFill>
                  <a:srgbClr val="111111"/>
                </a:solidFill>
                <a:latin typeface="Times New Roman" panose="02020603050405020304" pitchFamily="18" charset="0"/>
                <a:cs typeface="Times New Roman" panose="02020603050405020304" pitchFamily="18" charset="0"/>
              </a:rPr>
              <a:t>беседах, играх экологического содержания,  творческой работе</a:t>
            </a:r>
            <a:r>
              <a:rPr lang="ru-RU" sz="1600" dirty="0">
                <a:solidFill>
                  <a:srgbClr val="111111"/>
                </a:solidFill>
                <a:latin typeface="Times New Roman" panose="02020603050405020304" pitchFamily="18" charset="0"/>
                <a:cs typeface="Times New Roman" panose="02020603050405020304" pitchFamily="18" charset="0"/>
              </a:rPr>
              <a:t>;</a:t>
            </a:r>
          </a:p>
          <a:p>
            <a:pPr marL="285750" indent="-285750" algn="just">
              <a:buFontTx/>
              <a:buChar char="-"/>
            </a:pPr>
            <a:r>
              <a:rPr lang="ru-RU" sz="1600" dirty="0" smtClean="0">
                <a:solidFill>
                  <a:srgbClr val="111111"/>
                </a:solidFill>
                <a:latin typeface="Times New Roman" panose="02020603050405020304" pitchFamily="18" charset="0"/>
                <a:cs typeface="Times New Roman" panose="02020603050405020304" pitchFamily="18" charset="0"/>
              </a:rPr>
              <a:t>участие </a:t>
            </a:r>
            <a:r>
              <a:rPr lang="ru-RU" sz="1600" dirty="0">
                <a:solidFill>
                  <a:srgbClr val="111111"/>
                </a:solidFill>
                <a:latin typeface="Times New Roman" panose="02020603050405020304" pitchFamily="18" charset="0"/>
                <a:cs typeface="Times New Roman" panose="02020603050405020304" pitchFamily="18" charset="0"/>
              </a:rPr>
              <a:t>родителей в совместной деятельности </a:t>
            </a:r>
            <a:r>
              <a:rPr lang="ru-RU" sz="1600" dirty="0" smtClean="0">
                <a:solidFill>
                  <a:srgbClr val="111111"/>
                </a:solidFill>
                <a:latin typeface="Times New Roman" panose="02020603050405020304" pitchFamily="18" charset="0"/>
                <a:cs typeface="Times New Roman" panose="02020603050405020304" pitchFamily="18" charset="0"/>
              </a:rPr>
              <a:t>по теме проекта;</a:t>
            </a:r>
            <a:endParaRPr lang="ru-RU" sz="1600" dirty="0">
              <a:solidFill>
                <a:srgbClr val="C00000"/>
              </a:solidFill>
              <a:latin typeface="Times New Roman" panose="02020603050405020304" pitchFamily="18" charset="0"/>
              <a:cs typeface="Times New Roman" panose="02020603050405020304" pitchFamily="18" charset="0"/>
            </a:endParaRPr>
          </a:p>
          <a:p>
            <a:pPr algn="just"/>
            <a:r>
              <a:rPr lang="ru-RU" sz="1600" b="1" dirty="0">
                <a:solidFill>
                  <a:srgbClr val="C00000"/>
                </a:solidFill>
                <a:latin typeface="Times New Roman" panose="02020603050405020304" pitchFamily="18" charset="0"/>
                <a:cs typeface="Times New Roman" panose="02020603050405020304" pitchFamily="18" charset="0"/>
              </a:rPr>
              <a:t>Продукт</a:t>
            </a:r>
            <a:r>
              <a:rPr lang="ru-RU" sz="1600" dirty="0">
                <a:latin typeface="Times New Roman" panose="02020603050405020304" pitchFamily="18" charset="0"/>
                <a:cs typeface="Times New Roman" panose="02020603050405020304" pitchFamily="18" charset="0"/>
              </a:rPr>
              <a:t> </a:t>
            </a:r>
            <a:r>
              <a:rPr lang="ru-RU" sz="1600" b="1" dirty="0">
                <a:solidFill>
                  <a:srgbClr val="C00000"/>
                </a:solidFill>
                <a:latin typeface="Times New Roman" panose="02020603050405020304" pitchFamily="18" charset="0"/>
                <a:cs typeface="Times New Roman" panose="02020603050405020304" pitchFamily="18" charset="0"/>
              </a:rPr>
              <a:t>проекта</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оформление природного уголка на тему «Эколята - дошколята».</a:t>
            </a:r>
            <a:endParaRPr lang="ru-RU" sz="1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062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1" y="0"/>
            <a:ext cx="7559675" cy="10799763"/>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1423898363"/>
              </p:ext>
            </p:extLst>
          </p:nvPr>
        </p:nvGraphicFramePr>
        <p:xfrm>
          <a:off x="195943" y="1045029"/>
          <a:ext cx="7184571" cy="8116388"/>
        </p:xfrm>
        <a:graphic>
          <a:graphicData uri="http://schemas.openxmlformats.org/drawingml/2006/table">
            <a:tbl>
              <a:tblPr firstRow="1" bandRow="1">
                <a:tableStyleId>{5C22544A-7EE6-4342-B048-85BDC9FD1C3A}</a:tableStyleId>
              </a:tblPr>
              <a:tblGrid>
                <a:gridCol w="2293869">
                  <a:extLst>
                    <a:ext uri="{9D8B030D-6E8A-4147-A177-3AD203B41FA5}">
                      <a16:colId xmlns:a16="http://schemas.microsoft.com/office/drawing/2014/main" val="2219686804"/>
                    </a:ext>
                  </a:extLst>
                </a:gridCol>
                <a:gridCol w="4890702">
                  <a:extLst>
                    <a:ext uri="{9D8B030D-6E8A-4147-A177-3AD203B41FA5}">
                      <a16:colId xmlns:a16="http://schemas.microsoft.com/office/drawing/2014/main" val="1968470528"/>
                    </a:ext>
                  </a:extLst>
                </a:gridCol>
              </a:tblGrid>
              <a:tr h="457201">
                <a:tc>
                  <a:txBody>
                    <a:bodyPr/>
                    <a:lstStyle/>
                    <a:p>
                      <a:pPr algn="ctr"/>
                      <a:r>
                        <a:rPr lang="ru-RU" sz="1800" dirty="0" smtClean="0">
                          <a:latin typeface="Times New Roman" panose="02020603050405020304" pitchFamily="18" charset="0"/>
                          <a:cs typeface="Times New Roman" panose="02020603050405020304" pitchFamily="18" charset="0"/>
                        </a:rPr>
                        <a:t>ОО</a:t>
                      </a:r>
                      <a:endParaRPr lang="ru-RU" sz="1800" dirty="0">
                        <a:latin typeface="Times New Roman" panose="02020603050405020304" pitchFamily="18" charset="0"/>
                        <a:cs typeface="Times New Roman" panose="02020603050405020304" pitchFamily="18" charset="0"/>
                      </a:endParaRPr>
                    </a:p>
                  </a:txBody>
                  <a:tcPr/>
                </a:tc>
                <a:tc>
                  <a:txBody>
                    <a:bodyPr/>
                    <a:lstStyle/>
                    <a:p>
                      <a:pPr algn="ctr"/>
                      <a:r>
                        <a:rPr lang="ru-RU" sz="1800" dirty="0" smtClean="0">
                          <a:latin typeface="Times New Roman" panose="02020603050405020304" pitchFamily="18" charset="0"/>
                          <a:cs typeface="Times New Roman" panose="02020603050405020304" pitchFamily="18" charset="0"/>
                        </a:rPr>
                        <a:t>Формы и методы работы</a:t>
                      </a:r>
                      <a:endParaRPr lang="ru-RU"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80701122"/>
                  </a:ext>
                </a:extLst>
              </a:tr>
              <a:tr h="1654628">
                <a:tc>
                  <a:txBody>
                    <a:bodyPr/>
                    <a:lstStyle/>
                    <a:p>
                      <a:pPr algn="ctr"/>
                      <a:r>
                        <a:rPr lang="ru-RU" sz="1600" b="1" dirty="0" smtClean="0">
                          <a:latin typeface="Times New Roman" panose="02020603050405020304" pitchFamily="18" charset="0"/>
                          <a:cs typeface="Times New Roman" panose="02020603050405020304" pitchFamily="18" charset="0"/>
                        </a:rPr>
                        <a:t>Физическое развитие</a:t>
                      </a:r>
                      <a:endParaRPr lang="ru-RU" sz="1600" b="1" dirty="0">
                        <a:latin typeface="Times New Roman" panose="02020603050405020304" pitchFamily="18" charset="0"/>
                        <a:cs typeface="Times New Roman" panose="02020603050405020304" pitchFamily="18" charset="0"/>
                      </a:endParaRPr>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П/и:</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«Раздувайся, пузырь», «Ручеёк», «Солнышко и дождик», «С кочки на кочку», «</a:t>
                      </a:r>
                      <a:r>
                        <a:rPr lang="ru-RU" sz="1600" kern="1200" smtClean="0">
                          <a:solidFill>
                            <a:schemeClr val="dk1"/>
                          </a:solidFill>
                          <a:effectLst/>
                          <a:latin typeface="Times New Roman" panose="02020603050405020304" pitchFamily="18" charset="0"/>
                          <a:ea typeface="+mn-ea"/>
                          <a:cs typeface="Times New Roman" panose="02020603050405020304" pitchFamily="18" charset="0"/>
                        </a:rPr>
                        <a:t>Водяной».</a:t>
                      </a:r>
                      <a:endParaRPr lang="ru-RU" sz="16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ru-RU" sz="1600" b="1" u="none" kern="1200" dirty="0" smtClean="0">
                          <a:solidFill>
                            <a:schemeClr val="dk1"/>
                          </a:solidFill>
                          <a:effectLst/>
                          <a:latin typeface="Times New Roman" panose="02020603050405020304" pitchFamily="18" charset="0"/>
                          <a:ea typeface="+mn-ea"/>
                          <a:cs typeface="Times New Roman" panose="02020603050405020304" pitchFamily="18" charset="0"/>
                        </a:rPr>
                        <a:t>Физкультминутки:</a:t>
                      </a:r>
                      <a:r>
                        <a:rPr lang="ru-RU" sz="1600" u="sng"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«А в лесу растет черника», «Белки», «Будем прыгать, как лягушка», «Дети по лесу гуляли», «Гуси серые», «Дождь».</a:t>
                      </a:r>
                    </a:p>
                  </a:txBody>
                  <a:tcPr/>
                </a:tc>
                <a:extLst>
                  <a:ext uri="{0D108BD9-81ED-4DB2-BD59-A6C34878D82A}">
                    <a16:rowId xmlns:a16="http://schemas.microsoft.com/office/drawing/2014/main" val="307377206"/>
                  </a:ext>
                </a:extLst>
              </a:tr>
              <a:tr h="1828799">
                <a:tc>
                  <a:txBody>
                    <a:bodyPr/>
                    <a:lstStyle/>
                    <a:p>
                      <a:pPr algn="ctr"/>
                      <a:r>
                        <a:rPr lang="ru-RU" sz="1600" b="1" dirty="0" smtClean="0">
                          <a:latin typeface="Times New Roman" panose="02020603050405020304" pitchFamily="18" charset="0"/>
                          <a:cs typeface="Times New Roman" panose="02020603050405020304" pitchFamily="18" charset="0"/>
                        </a:rPr>
                        <a:t>Речевое развитие</a:t>
                      </a:r>
                      <a:endParaRPr lang="ru-RU" sz="1600" b="1" dirty="0">
                        <a:latin typeface="Times New Roman" panose="02020603050405020304" pitchFamily="18" charset="0"/>
                        <a:cs typeface="Times New Roman" panose="02020603050405020304" pitchFamily="18" charset="0"/>
                      </a:endParaRPr>
                    </a:p>
                  </a:txBody>
                  <a:tcPr/>
                </a:tc>
                <a:tc>
                  <a:txBody>
                    <a:bodyPr/>
                    <a:lstStyle/>
                    <a:p>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Беседы: </a:t>
                      </a:r>
                      <a:r>
                        <a:rPr lang="ru-RU" sz="1600" b="0" i="0" kern="1200" dirty="0" smtClean="0">
                          <a:solidFill>
                            <a:schemeClr val="dk1"/>
                          </a:solidFill>
                          <a:effectLst/>
                          <a:latin typeface="Times New Roman" panose="02020603050405020304" pitchFamily="18" charset="0"/>
                          <a:ea typeface="+mn-ea"/>
                          <a:cs typeface="Times New Roman" panose="02020603050405020304" pitchFamily="18" charset="0"/>
                        </a:rPr>
                        <a:t>«Наш дом –природа», «Влияние человека на природу», «Растения и животные нашего края»</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a:t>
                      </a:r>
                    </a:p>
                    <a:p>
                      <a:r>
                        <a:rPr lang="ru-RU" sz="1600" b="1" kern="1200" dirty="0" smtClean="0">
                          <a:solidFill>
                            <a:schemeClr val="dk1"/>
                          </a:solidFill>
                          <a:effectLst/>
                          <a:latin typeface="Times New Roman" panose="02020603050405020304" pitchFamily="18" charset="0"/>
                          <a:ea typeface="+mn-ea"/>
                          <a:cs typeface="Times New Roman" panose="02020603050405020304" pitchFamily="18" charset="0"/>
                        </a:rPr>
                        <a:t>Чтение:</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С Маршак «Апрель»;</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потешки «Водица, водица, умой мое личико!!!»,</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«Солнышко», «Дождик».</a:t>
                      </a:r>
                    </a:p>
                    <a:p>
                      <a:r>
                        <a:rPr lang="ru-RU" sz="1600" b="1" kern="1200" baseline="0" dirty="0" smtClean="0">
                          <a:solidFill>
                            <a:schemeClr val="dk1"/>
                          </a:solidFill>
                          <a:effectLst/>
                          <a:latin typeface="Times New Roman" panose="02020603050405020304" pitchFamily="18" charset="0"/>
                          <a:ea typeface="+mn-ea"/>
                          <a:cs typeface="Times New Roman" panose="02020603050405020304" pitchFamily="18" charset="0"/>
                        </a:rPr>
                        <a:t>Отгадывание загадок </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о природе.</a:t>
                      </a:r>
                    </a:p>
                    <a:p>
                      <a:r>
                        <a:rPr lang="ru-RU" sz="1600" b="1" kern="1200" baseline="0" dirty="0" smtClean="0">
                          <a:solidFill>
                            <a:schemeClr val="dk1"/>
                          </a:solidFill>
                          <a:effectLst/>
                          <a:latin typeface="Times New Roman" panose="02020603050405020304" pitchFamily="18" charset="0"/>
                          <a:ea typeface="+mn-ea"/>
                          <a:cs typeface="Times New Roman" panose="02020603050405020304" pitchFamily="18" charset="0"/>
                        </a:rPr>
                        <a:t>НОД</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«Коровка и бычок» (развитие речи)</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815106"/>
                  </a:ext>
                </a:extLst>
              </a:tr>
              <a:tr h="897611">
                <a:tc>
                  <a:txBody>
                    <a:bodyPr/>
                    <a:lstStyle/>
                    <a:p>
                      <a:pPr algn="ctr"/>
                      <a:r>
                        <a:rPr lang="ru-RU" sz="1600" b="1" dirty="0" smtClean="0">
                          <a:latin typeface="Times New Roman" panose="02020603050405020304" pitchFamily="18" charset="0"/>
                          <a:cs typeface="Times New Roman" panose="02020603050405020304" pitchFamily="18" charset="0"/>
                        </a:rPr>
                        <a:t>Познавательное развитие</a:t>
                      </a:r>
                      <a:endParaRPr lang="ru-RU" sz="1600" b="1" dirty="0">
                        <a:latin typeface="Times New Roman" panose="02020603050405020304" pitchFamily="18" charset="0"/>
                        <a:cs typeface="Times New Roman" panose="02020603050405020304" pitchFamily="18" charset="0"/>
                      </a:endParaRPr>
                    </a:p>
                  </a:txBody>
                  <a:tcPr/>
                </a:tc>
                <a:tc>
                  <a:txBody>
                    <a:bodyPr/>
                    <a:lstStyle/>
                    <a:p>
                      <a:pPr algn="l"/>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Рассматривание</a:t>
                      </a:r>
                      <a:r>
                        <a:rPr lang="ru-RU" sz="1600" b="1" i="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ru-RU" sz="1600" b="1" kern="1200" dirty="0" smtClean="0">
                          <a:solidFill>
                            <a:schemeClr val="dk1"/>
                          </a:solidFill>
                          <a:effectLst/>
                          <a:latin typeface="Times New Roman" panose="02020603050405020304" pitchFamily="18" charset="0"/>
                          <a:ea typeface="+mn-ea"/>
                          <a:cs typeface="Times New Roman" panose="02020603050405020304" pitchFamily="18" charset="0"/>
                        </a:rPr>
                        <a:t>картин </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из серии «Домашние животные»: «Корова с теленком».</a:t>
                      </a:r>
                    </a:p>
                    <a:p>
                      <a:pPr algn="l"/>
                      <a:r>
                        <a:rPr lang="ru-RU" sz="1600" b="1" kern="1200" dirty="0" smtClean="0">
                          <a:solidFill>
                            <a:schemeClr val="dk1"/>
                          </a:solidFill>
                          <a:effectLst/>
                          <a:latin typeface="Times New Roman" panose="02020603050405020304" pitchFamily="18" charset="0"/>
                          <a:ea typeface="+mn-ea"/>
                          <a:cs typeface="Times New Roman" panose="02020603050405020304" pitchFamily="18" charset="0"/>
                        </a:rPr>
                        <a:t>Наблюдения</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во время прогулок, экскурсий.</a:t>
                      </a:r>
                    </a:p>
                    <a:p>
                      <a:pPr algn="l"/>
                      <a:r>
                        <a:rPr lang="ru-RU" sz="1600" b="1" kern="1200" baseline="0" dirty="0" smtClean="0">
                          <a:solidFill>
                            <a:schemeClr val="dk1"/>
                          </a:solidFill>
                          <a:effectLst/>
                          <a:latin typeface="Times New Roman" panose="02020603050405020304" pitchFamily="18" charset="0"/>
                          <a:ea typeface="+mn-ea"/>
                          <a:cs typeface="Times New Roman" panose="02020603050405020304" pitchFamily="18" charset="0"/>
                        </a:rPr>
                        <a:t>НОД</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«Путешествие в весенний лес», «День Земли» (мир природы).</a:t>
                      </a:r>
                    </a:p>
                    <a:p>
                      <a:pPr algn="l"/>
                      <a:r>
                        <a:rPr lang="ru-RU" sz="1600" b="1" kern="1200" baseline="0" dirty="0" smtClean="0">
                          <a:solidFill>
                            <a:schemeClr val="dk1"/>
                          </a:solidFill>
                          <a:effectLst/>
                          <a:latin typeface="Times New Roman" panose="02020603050405020304" pitchFamily="18" charset="0"/>
                          <a:ea typeface="+mn-ea"/>
                          <a:cs typeface="Times New Roman" panose="02020603050405020304" pitchFamily="18" charset="0"/>
                        </a:rPr>
                        <a:t>Эксперименты.</a:t>
                      </a:r>
                      <a:endParaRPr lang="ru-RU"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6504475"/>
                  </a:ext>
                </a:extLst>
              </a:tr>
              <a:tr h="1310640">
                <a:tc>
                  <a:txBody>
                    <a:bodyPr/>
                    <a:lstStyle/>
                    <a:p>
                      <a:pPr algn="ctr"/>
                      <a:r>
                        <a:rPr lang="ru-RU" sz="1600" b="1" dirty="0" smtClean="0">
                          <a:latin typeface="Times New Roman" panose="02020603050405020304" pitchFamily="18" charset="0"/>
                          <a:cs typeface="Times New Roman" panose="02020603050405020304" pitchFamily="18" charset="0"/>
                        </a:rPr>
                        <a:t>Художественно – эстетическое развитие</a:t>
                      </a:r>
                      <a:endParaRPr lang="ru-RU" sz="1600" b="1" dirty="0">
                        <a:latin typeface="Times New Roman" panose="02020603050405020304" pitchFamily="18" charset="0"/>
                        <a:cs typeface="Times New Roman" panose="02020603050405020304" pitchFamily="18" charset="0"/>
                      </a:endParaRPr>
                    </a:p>
                  </a:txBody>
                  <a:tcPr/>
                </a:tc>
                <a:tc>
                  <a:txBody>
                    <a:bodyPr/>
                    <a:lstStyle/>
                    <a:p>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НОД:</a:t>
                      </a:r>
                      <a:r>
                        <a:rPr lang="ru-RU" sz="1600" b="1"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«Трава</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и цветы на лужайке</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«Тележка для ежика» (рисование),</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«Птенчик в гнездышке</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(лепка), </a:t>
                      </a:r>
                    </a:p>
                    <a:p>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Хоровод</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«Греет солнышко теплее». </a:t>
                      </a:r>
                    </a:p>
                    <a:p>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Пение</a:t>
                      </a:r>
                      <a:r>
                        <a:rPr lang="ru-RU" sz="1600" b="1" i="1" kern="1200" dirty="0" smtClean="0">
                          <a:solidFill>
                            <a:schemeClr val="dk1"/>
                          </a:solidFill>
                          <a:effectLst/>
                          <a:latin typeface="Times New Roman" panose="02020603050405020304" pitchFamily="18" charset="0"/>
                          <a:ea typeface="+mn-ea"/>
                          <a:cs typeface="Times New Roman" panose="02020603050405020304" pitchFamily="18" charset="0"/>
                        </a:rPr>
                        <a:t>:</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«Дождик».</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p>
                    <a:p>
                      <a:r>
                        <a:rPr lang="ru-RU" sz="1600" b="1" kern="1200" dirty="0" smtClean="0">
                          <a:solidFill>
                            <a:schemeClr val="dk1"/>
                          </a:solidFill>
                          <a:effectLst/>
                          <a:latin typeface="Times New Roman" panose="02020603050405020304" pitchFamily="18" charset="0"/>
                          <a:ea typeface="+mn-ea"/>
                          <a:cs typeface="Times New Roman" panose="02020603050405020304" pitchFamily="18" charset="0"/>
                        </a:rPr>
                        <a:t>Слушание</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звуков</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природы.</a:t>
                      </a:r>
                      <a:endParaRPr lang="ru-RU" sz="160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85515673"/>
                  </a:ext>
                </a:extLst>
              </a:tr>
              <a:tr h="1127767">
                <a:tc>
                  <a:txBody>
                    <a:bodyPr/>
                    <a:lstStyle/>
                    <a:p>
                      <a:pPr algn="ctr"/>
                      <a:r>
                        <a:rPr lang="ru-RU" sz="1600" b="1" dirty="0" smtClean="0">
                          <a:latin typeface="Times New Roman" panose="02020603050405020304" pitchFamily="18" charset="0"/>
                          <a:cs typeface="Times New Roman" panose="02020603050405020304" pitchFamily="18" charset="0"/>
                        </a:rPr>
                        <a:t>Социально – коммуникативное развитие</a:t>
                      </a:r>
                      <a:endParaRPr lang="ru-RU" sz="1600" b="1" dirty="0">
                        <a:latin typeface="Times New Roman" panose="02020603050405020304" pitchFamily="18" charset="0"/>
                        <a:cs typeface="Times New Roman" panose="02020603050405020304" pitchFamily="18" charset="0"/>
                      </a:endParaRPr>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ru-RU" sz="1600" b="1" i="0" kern="1200" dirty="0" smtClean="0">
                          <a:solidFill>
                            <a:schemeClr val="dk1"/>
                          </a:solidFill>
                          <a:effectLst/>
                          <a:latin typeface="Times New Roman" panose="02020603050405020304" pitchFamily="18" charset="0"/>
                          <a:ea typeface="+mn-ea"/>
                          <a:cs typeface="Times New Roman" panose="02020603050405020304" pitchFamily="18" charset="0"/>
                        </a:rPr>
                        <a:t>Д/игры:</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«Угадай</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по описанию</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«Мамы и детки», «Фрукты</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и ягоды</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 «Чудесный</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мешочек</a:t>
                      </a:r>
                      <a:r>
                        <a:rPr lang="ru-RU" sz="16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ru-RU" sz="1600" kern="1200" baseline="0" dirty="0" smtClean="0">
                          <a:solidFill>
                            <a:schemeClr val="dk1"/>
                          </a:solidFill>
                          <a:effectLst/>
                          <a:latin typeface="Times New Roman" panose="02020603050405020304" pitchFamily="18" charset="0"/>
                          <a:ea typeface="+mn-ea"/>
                          <a:cs typeface="Times New Roman" panose="02020603050405020304" pitchFamily="18" charset="0"/>
                        </a:rPr>
                        <a:t> «Четвертый лишний», «Растения и животные»</a:t>
                      </a:r>
                      <a:endParaRPr lang="ru-RU" sz="16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ru-RU" sz="1600" b="1" kern="1200" dirty="0" smtClean="0">
                          <a:solidFill>
                            <a:schemeClr val="dk1"/>
                          </a:solidFill>
                          <a:effectLst/>
                          <a:latin typeface="Times New Roman" panose="02020603050405020304" pitchFamily="18" charset="0"/>
                          <a:ea typeface="+mn-ea"/>
                          <a:cs typeface="Times New Roman" panose="02020603050405020304" pitchFamily="18" charset="0"/>
                        </a:rPr>
                        <a:t>С/р игры: </a:t>
                      </a:r>
                      <a:r>
                        <a:rPr lang="ru-RU" sz="1600" b="0" kern="1200" dirty="0" smtClean="0">
                          <a:solidFill>
                            <a:schemeClr val="dk1"/>
                          </a:solidFill>
                          <a:effectLst/>
                          <a:latin typeface="Times New Roman" panose="02020603050405020304" pitchFamily="18" charset="0"/>
                          <a:ea typeface="+mn-ea"/>
                          <a:cs typeface="Times New Roman" panose="02020603050405020304" pitchFamily="18" charset="0"/>
                        </a:rPr>
                        <a:t>«В магазин за покупками», «Рыбки живые и игрушечные», «Зоопарк».</a:t>
                      </a:r>
                    </a:p>
                  </a:txBody>
                  <a:tcPr/>
                </a:tc>
                <a:extLst>
                  <a:ext uri="{0D108BD9-81ED-4DB2-BD59-A6C34878D82A}">
                    <a16:rowId xmlns:a16="http://schemas.microsoft.com/office/drawing/2014/main" val="3808015382"/>
                  </a:ext>
                </a:extLst>
              </a:tr>
            </a:tbl>
          </a:graphicData>
        </a:graphic>
      </p:graphicFrame>
      <p:sp>
        <p:nvSpPr>
          <p:cNvPr id="6" name="Прямоугольник 5"/>
          <p:cNvSpPr/>
          <p:nvPr/>
        </p:nvSpPr>
        <p:spPr>
          <a:xfrm>
            <a:off x="1219200" y="261257"/>
            <a:ext cx="3731215" cy="369332"/>
          </a:xfrm>
          <a:prstGeom prst="rect">
            <a:avLst/>
          </a:prstGeom>
        </p:spPr>
        <p:txBody>
          <a:bodyPr wrap="square">
            <a:spAutoFit/>
          </a:bodyPr>
          <a:lstStyle/>
          <a:p>
            <a:r>
              <a:rPr lang="ru-RU" b="1" dirty="0">
                <a:solidFill>
                  <a:srgbClr val="FF0000"/>
                </a:solidFill>
                <a:latin typeface="Times New Roman" panose="02020603050405020304" pitchFamily="18" charset="0"/>
                <a:cs typeface="Times New Roman" panose="02020603050405020304" pitchFamily="18" charset="0"/>
              </a:rPr>
              <a:t>4. Паутинка проекта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573" y="9024327"/>
            <a:ext cx="1480456" cy="1912527"/>
          </a:xfrm>
          <a:prstGeom prst="rect">
            <a:avLst/>
          </a:prstGeom>
        </p:spPr>
      </p:pic>
    </p:spTree>
    <p:extLst>
      <p:ext uri="{BB962C8B-B14F-4D97-AF65-F5344CB8AC3E}">
        <p14:creationId xmlns:p14="http://schemas.microsoft.com/office/powerpoint/2010/main" val="3014144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sp>
        <p:nvSpPr>
          <p:cNvPr id="4" name="Прямоугольник 3"/>
          <p:cNvSpPr/>
          <p:nvPr/>
        </p:nvSpPr>
        <p:spPr>
          <a:xfrm>
            <a:off x="979714" y="152400"/>
            <a:ext cx="4530021" cy="369332"/>
          </a:xfrm>
          <a:prstGeom prst="rect">
            <a:avLst/>
          </a:prstGeom>
        </p:spPr>
        <p:txBody>
          <a:bodyPr wrap="square">
            <a:spAutoFit/>
          </a:bodyPr>
          <a:lstStyle/>
          <a:p>
            <a:r>
              <a:rPr lang="ru-RU" b="1" dirty="0">
                <a:solidFill>
                  <a:srgbClr val="FF0000"/>
                </a:solidFill>
                <a:latin typeface="Times New Roman" panose="02020603050405020304" pitchFamily="18" charset="0"/>
                <a:cs typeface="Times New Roman" panose="02020603050405020304" pitchFamily="18" charset="0"/>
              </a:rPr>
              <a:t>5. Продукт проекта: фотоотчет.</a:t>
            </a:r>
          </a:p>
        </p:txBody>
      </p:sp>
      <p:pic>
        <p:nvPicPr>
          <p:cNvPr id="3" name="Рисунок 2"/>
          <p:cNvPicPr>
            <a:picLocks noChangeAspect="1"/>
          </p:cNvPicPr>
          <p:nvPr/>
        </p:nvPicPr>
        <p:blipFill>
          <a:blip r:embed="rId3"/>
          <a:stretch>
            <a:fillRect/>
          </a:stretch>
        </p:blipFill>
        <p:spPr>
          <a:xfrm>
            <a:off x="304703" y="1653655"/>
            <a:ext cx="2544432" cy="3447756"/>
          </a:xfrm>
          <a:prstGeom prst="rect">
            <a:avLst/>
          </a:prstGeom>
        </p:spPr>
      </p:pic>
      <p:pic>
        <p:nvPicPr>
          <p:cNvPr id="6" name="Рисунок 5"/>
          <p:cNvPicPr>
            <a:picLocks noChangeAspect="1"/>
          </p:cNvPicPr>
          <p:nvPr/>
        </p:nvPicPr>
        <p:blipFill>
          <a:blip r:embed="rId4"/>
          <a:stretch>
            <a:fillRect/>
          </a:stretch>
        </p:blipFill>
        <p:spPr>
          <a:xfrm>
            <a:off x="298801" y="5252065"/>
            <a:ext cx="3366257" cy="2176285"/>
          </a:xfrm>
          <a:prstGeom prst="rect">
            <a:avLst/>
          </a:prstGeom>
        </p:spPr>
      </p:pic>
      <p:sp>
        <p:nvSpPr>
          <p:cNvPr id="7" name="TextBox 6"/>
          <p:cNvSpPr txBox="1"/>
          <p:nvPr/>
        </p:nvSpPr>
        <p:spPr>
          <a:xfrm>
            <a:off x="1132114" y="674132"/>
            <a:ext cx="5464629" cy="707886"/>
          </a:xfrm>
          <a:prstGeom prst="rect">
            <a:avLst/>
          </a:prstGeom>
          <a:noFill/>
        </p:spPr>
        <p:txBody>
          <a:bodyPr wrap="square" rtlCol="0">
            <a:spAutoFi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Наблюдения во время прогулок, </a:t>
            </a:r>
          </a:p>
          <a:p>
            <a:pPr algn="ctr"/>
            <a:r>
              <a:rPr lang="ru-RU" sz="2000" b="1" dirty="0">
                <a:solidFill>
                  <a:srgbClr val="7030A0"/>
                </a:solidFill>
                <a:latin typeface="Times New Roman" panose="02020603050405020304" pitchFamily="18" charset="0"/>
                <a:cs typeface="Times New Roman" panose="02020603050405020304" pitchFamily="18" charset="0"/>
              </a:rPr>
              <a:t>э</a:t>
            </a:r>
            <a:r>
              <a:rPr lang="ru-RU" sz="2000" b="1" dirty="0" smtClean="0">
                <a:solidFill>
                  <a:srgbClr val="7030A0"/>
                </a:solidFill>
                <a:latin typeface="Times New Roman" panose="02020603050405020304" pitchFamily="18" charset="0"/>
                <a:cs typeface="Times New Roman" panose="02020603050405020304" pitchFamily="18" charset="0"/>
              </a:rPr>
              <a:t>кскурсий с родителями</a:t>
            </a:r>
            <a:endParaRPr lang="ru-RU" sz="2000" b="1" dirty="0">
              <a:solidFill>
                <a:srgbClr val="7030A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a:stretch>
            <a:fillRect/>
          </a:stretch>
        </p:blipFill>
        <p:spPr>
          <a:xfrm>
            <a:off x="4463073" y="1533888"/>
            <a:ext cx="2544432" cy="3447756"/>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2128" y="2055620"/>
            <a:ext cx="2091331" cy="2773208"/>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2189" y="5209090"/>
            <a:ext cx="3144409" cy="2219260"/>
          </a:xfrm>
          <a:prstGeom prst="rect">
            <a:avLst/>
          </a:prstGeom>
        </p:spPr>
      </p:pic>
      <p:pic>
        <p:nvPicPr>
          <p:cNvPr id="12" name="Рисунок 11"/>
          <p:cNvPicPr>
            <a:picLocks noChangeAspect="1"/>
          </p:cNvPicPr>
          <p:nvPr/>
        </p:nvPicPr>
        <p:blipFill>
          <a:blip r:embed="rId8"/>
          <a:stretch>
            <a:fillRect/>
          </a:stretch>
        </p:blipFill>
        <p:spPr>
          <a:xfrm>
            <a:off x="1872343" y="7729658"/>
            <a:ext cx="3809999" cy="2623818"/>
          </a:xfrm>
          <a:prstGeom prst="rect">
            <a:avLst/>
          </a:prstGeom>
        </p:spPr>
      </p:pic>
    </p:spTree>
    <p:extLst>
      <p:ext uri="{BB962C8B-B14F-4D97-AF65-F5344CB8AC3E}">
        <p14:creationId xmlns:p14="http://schemas.microsoft.com/office/powerpoint/2010/main" val="4226377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123" y="7669091"/>
            <a:ext cx="2721428" cy="3462792"/>
          </a:xfrm>
          <a:prstGeom prst="rect">
            <a:avLst/>
          </a:prstGeom>
        </p:spPr>
      </p:pic>
      <p:pic>
        <p:nvPicPr>
          <p:cNvPr id="4" name="Рисунок 3"/>
          <p:cNvPicPr>
            <a:picLocks noChangeAspect="1"/>
          </p:cNvPicPr>
          <p:nvPr/>
        </p:nvPicPr>
        <p:blipFill>
          <a:blip r:embed="rId4"/>
          <a:stretch>
            <a:fillRect/>
          </a:stretch>
        </p:blipFill>
        <p:spPr>
          <a:xfrm>
            <a:off x="1385932" y="174529"/>
            <a:ext cx="5863953" cy="3940272"/>
          </a:xfrm>
          <a:prstGeom prst="rect">
            <a:avLst/>
          </a:prstGeom>
        </p:spPr>
      </p:pic>
      <p:pic>
        <p:nvPicPr>
          <p:cNvPr id="7" name="Рисунок 6"/>
          <p:cNvPicPr>
            <a:picLocks noChangeAspect="1"/>
          </p:cNvPicPr>
          <p:nvPr/>
        </p:nvPicPr>
        <p:blipFill>
          <a:blip r:embed="rId5"/>
          <a:stretch>
            <a:fillRect/>
          </a:stretch>
        </p:blipFill>
        <p:spPr>
          <a:xfrm>
            <a:off x="515076" y="4289330"/>
            <a:ext cx="5450296" cy="3679013"/>
          </a:xfrm>
          <a:prstGeom prst="rect">
            <a:avLst/>
          </a:prstGeom>
        </p:spPr>
      </p:pic>
    </p:spTree>
    <p:extLst>
      <p:ext uri="{BB962C8B-B14F-4D97-AF65-F5344CB8AC3E}">
        <p14:creationId xmlns:p14="http://schemas.microsoft.com/office/powerpoint/2010/main" val="106445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523" y="743560"/>
            <a:ext cx="2721428" cy="3462792"/>
          </a:xfrm>
          <a:prstGeom prst="rect">
            <a:avLst/>
          </a:prstGeom>
        </p:spPr>
      </p:pic>
      <p:pic>
        <p:nvPicPr>
          <p:cNvPr id="2" name="Рисунок 1"/>
          <p:cNvPicPr>
            <a:picLocks noChangeAspect="1"/>
          </p:cNvPicPr>
          <p:nvPr/>
        </p:nvPicPr>
        <p:blipFill>
          <a:blip r:embed="rId4"/>
          <a:stretch>
            <a:fillRect/>
          </a:stretch>
        </p:blipFill>
        <p:spPr>
          <a:xfrm>
            <a:off x="1240971" y="802605"/>
            <a:ext cx="4397828" cy="3045728"/>
          </a:xfrm>
          <a:prstGeom prst="rect">
            <a:avLst/>
          </a:prstGeom>
        </p:spPr>
      </p:pic>
      <p:pic>
        <p:nvPicPr>
          <p:cNvPr id="3" name="Рисунок 2"/>
          <p:cNvPicPr>
            <a:picLocks noChangeAspect="1"/>
          </p:cNvPicPr>
          <p:nvPr/>
        </p:nvPicPr>
        <p:blipFill>
          <a:blip r:embed="rId5"/>
          <a:stretch>
            <a:fillRect/>
          </a:stretch>
        </p:blipFill>
        <p:spPr>
          <a:xfrm>
            <a:off x="306750" y="4323776"/>
            <a:ext cx="3283585" cy="2654194"/>
          </a:xfrm>
          <a:prstGeom prst="rect">
            <a:avLst/>
          </a:prstGeom>
        </p:spPr>
      </p:pic>
      <p:sp>
        <p:nvSpPr>
          <p:cNvPr id="4" name="TextBox 3"/>
          <p:cNvSpPr txBox="1"/>
          <p:nvPr/>
        </p:nvSpPr>
        <p:spPr>
          <a:xfrm>
            <a:off x="2155370" y="281895"/>
            <a:ext cx="3483429" cy="461665"/>
          </a:xfrm>
          <a:prstGeom prst="rect">
            <a:avLst/>
          </a:prstGeom>
          <a:noFill/>
        </p:spPr>
        <p:txBody>
          <a:bodyPr wrap="square" rtlCol="0">
            <a:spAutoFit/>
          </a:bodyPr>
          <a:lstStyle/>
          <a:p>
            <a:pPr algn="ctr"/>
            <a:r>
              <a:rPr lang="ru-RU" sz="2400" b="1" dirty="0" smtClean="0">
                <a:solidFill>
                  <a:srgbClr val="7030A0"/>
                </a:solidFill>
                <a:latin typeface="Times New Roman" panose="02020603050405020304" pitchFamily="18" charset="0"/>
                <a:cs typeface="Times New Roman" panose="02020603050405020304" pitchFamily="18" charset="0"/>
              </a:rPr>
              <a:t>Огород на окне</a:t>
            </a:r>
            <a:endParaRPr lang="ru-RU" sz="2400" b="1" dirty="0">
              <a:solidFill>
                <a:srgbClr val="7030A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6796" y="7183181"/>
            <a:ext cx="2891563" cy="3616582"/>
          </a:xfrm>
          <a:prstGeom prst="rect">
            <a:avLst/>
          </a:prstGeom>
        </p:spPr>
      </p:pic>
      <p:pic>
        <p:nvPicPr>
          <p:cNvPr id="8" name="Рисунок 7"/>
          <p:cNvPicPr>
            <a:picLocks noChangeAspect="1"/>
          </p:cNvPicPr>
          <p:nvPr/>
        </p:nvPicPr>
        <p:blipFill>
          <a:blip r:embed="rId7"/>
          <a:stretch>
            <a:fillRect/>
          </a:stretch>
        </p:blipFill>
        <p:spPr>
          <a:xfrm>
            <a:off x="3897084" y="4297978"/>
            <a:ext cx="3335837" cy="2654194"/>
          </a:xfrm>
          <a:prstGeom prst="rect">
            <a:avLst/>
          </a:prstGeom>
        </p:spPr>
      </p:pic>
    </p:spTree>
    <p:extLst>
      <p:ext uri="{BB962C8B-B14F-4D97-AF65-F5344CB8AC3E}">
        <p14:creationId xmlns:p14="http://schemas.microsoft.com/office/powerpoint/2010/main" val="373121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10799763"/>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837" y="7473287"/>
            <a:ext cx="2005874" cy="2702969"/>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808" y="7859486"/>
            <a:ext cx="1807029" cy="2940277"/>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5896" y="196696"/>
            <a:ext cx="4667882" cy="3697772"/>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39" y="4091163"/>
            <a:ext cx="3357970" cy="2797317"/>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4686" y="4050187"/>
            <a:ext cx="3590833" cy="2799593"/>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6295" y="-209704"/>
            <a:ext cx="2721428" cy="3462792"/>
          </a:xfrm>
          <a:prstGeom prst="rect">
            <a:avLst/>
          </a:prstGeom>
        </p:spPr>
      </p:pic>
    </p:spTree>
    <p:extLst>
      <p:ext uri="{BB962C8B-B14F-4D97-AF65-F5344CB8AC3E}">
        <p14:creationId xmlns:p14="http://schemas.microsoft.com/office/powerpoint/2010/main" val="717723791"/>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TotalTime>
  <Words>734</Words>
  <Application>Microsoft Office PowerPoint</Application>
  <PresentationFormat>Произвольный</PresentationFormat>
  <Paragraphs>340</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home</cp:lastModifiedBy>
  <cp:revision>57</cp:revision>
  <dcterms:created xsi:type="dcterms:W3CDTF">2021-04-10T06:28:46Z</dcterms:created>
  <dcterms:modified xsi:type="dcterms:W3CDTF">2021-05-30T14:05:35Z</dcterms:modified>
</cp:coreProperties>
</file>