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1"/>
  </p:notesMasterIdLst>
  <p:sldIdLst>
    <p:sldId id="256" r:id="rId2"/>
    <p:sldId id="284" r:id="rId3"/>
    <p:sldId id="336" r:id="rId4"/>
    <p:sldId id="337" r:id="rId5"/>
    <p:sldId id="258" r:id="rId6"/>
    <p:sldId id="265" r:id="rId7"/>
    <p:sldId id="327" r:id="rId8"/>
    <p:sldId id="302" r:id="rId9"/>
    <p:sldId id="304" r:id="rId10"/>
    <p:sldId id="264" r:id="rId11"/>
    <p:sldId id="328" r:id="rId12"/>
    <p:sldId id="329" r:id="rId13"/>
    <p:sldId id="263" r:id="rId14"/>
    <p:sldId id="324" r:id="rId15"/>
    <p:sldId id="330" r:id="rId16"/>
    <p:sldId id="331" r:id="rId17"/>
    <p:sldId id="332" r:id="rId18"/>
    <p:sldId id="285" r:id="rId19"/>
    <p:sldId id="311" r:id="rId20"/>
    <p:sldId id="261" r:id="rId21"/>
    <p:sldId id="260" r:id="rId22"/>
    <p:sldId id="306" r:id="rId23"/>
    <p:sldId id="267" r:id="rId24"/>
    <p:sldId id="323" r:id="rId25"/>
    <p:sldId id="315" r:id="rId26"/>
    <p:sldId id="316" r:id="rId27"/>
    <p:sldId id="271" r:id="rId28"/>
    <p:sldId id="320" r:id="rId29"/>
    <p:sldId id="281" r:id="rId30"/>
    <p:sldId id="268" r:id="rId31"/>
    <p:sldId id="289" r:id="rId32"/>
    <p:sldId id="292" r:id="rId33"/>
    <p:sldId id="321" r:id="rId34"/>
    <p:sldId id="269" r:id="rId35"/>
    <p:sldId id="307" r:id="rId36"/>
    <p:sldId id="335" r:id="rId37"/>
    <p:sldId id="270" r:id="rId38"/>
    <p:sldId id="333" r:id="rId39"/>
    <p:sldId id="293" r:id="rId40"/>
    <p:sldId id="334" r:id="rId41"/>
    <p:sldId id="295" r:id="rId42"/>
    <p:sldId id="272" r:id="rId43"/>
    <p:sldId id="310" r:id="rId44"/>
    <p:sldId id="319" r:id="rId45"/>
    <p:sldId id="275" r:id="rId46"/>
    <p:sldId id="325" r:id="rId47"/>
    <p:sldId id="317" r:id="rId48"/>
    <p:sldId id="276" r:id="rId49"/>
    <p:sldId id="27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75374" autoAdjust="0"/>
  </p:normalViewPr>
  <p:slideViewPr>
    <p:cSldViewPr snapToGrid="0">
      <p:cViewPr>
        <p:scale>
          <a:sx n="44" d="100"/>
          <a:sy n="44" d="100"/>
        </p:scale>
        <p:origin x="-170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CD831-D16D-407A-9590-F2296063D1DE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34D5F-7303-45DD-9B98-23E6840C9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06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4D5F-7303-45DD-9B98-23E6840C96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8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4D5F-7303-45DD-9B98-23E6840C966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0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4D5F-7303-45DD-9B98-23E6840C966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9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4D5F-7303-45DD-9B98-23E6840C966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58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4D5F-7303-45DD-9B98-23E6840C966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3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4D5F-7303-45DD-9B98-23E6840C9669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1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1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0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304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8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945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22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9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52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1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78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0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1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7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0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6AF3-E146-4E2A-B47B-1DED5F50B937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2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image" Target="../media/image20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jpg"/><Relationship Id="rId4" Type="http://schemas.openxmlformats.org/officeDocument/2006/relationships/image" Target="../media/image16.w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AE737B-150C-031F-B454-EF79B53B2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254" y="872704"/>
            <a:ext cx="6942038" cy="1417983"/>
          </a:xfrm>
        </p:spPr>
        <p:txBody>
          <a:bodyPr/>
          <a:lstStyle/>
          <a:p>
            <a:pPr algn="ctr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alt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Портфолио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CC0ED53-DDBC-E937-3C17-162EC7DAE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949" y="2952206"/>
            <a:ext cx="7288566" cy="809897"/>
          </a:xfrm>
        </p:spPr>
        <p:txBody>
          <a:bodyPr>
            <a:normAutofit/>
          </a:bodyPr>
          <a:lstStyle/>
          <a:p>
            <a:pPr algn="ctr" eaLnBrk="1" hangingPunct="1">
              <a:buClrTx/>
              <a:buFontTx/>
              <a:buNone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Артемьевой Людмилы Викторовны,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МДОУ  </a:t>
            </a: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№16 »</a:t>
            </a:r>
            <a:endParaRPr lang="ru-RU" alt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BF37467-C721-32E4-E598-ACD7AE831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08" y="3941602"/>
            <a:ext cx="6134470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 рождения: 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27.11.1977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Государственное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бюджетное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профессионального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«Мордовский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институт образования»</a:t>
            </a:r>
            <a:endParaRPr lang="ru-RU" alt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дополнительной специальностью «Логопедия»</a:t>
            </a:r>
            <a:endParaRPr lang="ru-RU" alt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Учитель - Логопед»</a:t>
            </a:r>
            <a:endParaRPr lang="ru-RU" alt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30.06.2000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Общий трудовой стаж: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19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лет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alt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27.12.2018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7" name="Picture 2" descr="https://i.mycdn.me/image?id=856070233038&amp;t=3&amp;plc=WEB&amp;tkn=*UWdZxQzIFeTXDDhOEBemhtTlx-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4292" y="1194154"/>
            <a:ext cx="3460012" cy="432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84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91D150-6B17-8CA9-4871-12DF903D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301" y="201531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2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888665"/>
              </p:ext>
            </p:extLst>
          </p:nvPr>
        </p:nvGraphicFramePr>
        <p:xfrm>
          <a:off x="92075" y="92075"/>
          <a:ext cx="79216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Объект упаковщика для оболочки" showAsIcon="1" r:id="rId3" imgW="792000" imgH="522000" progId="Package">
                  <p:embed/>
                </p:oleObj>
              </mc:Choice>
              <mc:Fallback>
                <p:oleObj name="Объект упаковщика для оболочки" showAsIcon="1" r:id="rId3" imgW="792000" imgH="522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92163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840918"/>
              </p:ext>
            </p:extLst>
          </p:nvPr>
        </p:nvGraphicFramePr>
        <p:xfrm>
          <a:off x="92075" y="92075"/>
          <a:ext cx="79216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Объект упаковщика для оболочки" showAsIcon="1" r:id="rId5" imgW="792000" imgH="522000" progId="Package">
                  <p:embed/>
                </p:oleObj>
              </mc:Choice>
              <mc:Fallback>
                <p:oleObj name="Объект упаковщика для оболочки" showAsIcon="1" r:id="rId5" imgW="792000" imgH="522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92163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554531"/>
              </p:ext>
            </p:extLst>
          </p:nvPr>
        </p:nvGraphicFramePr>
        <p:xfrm>
          <a:off x="92075" y="92075"/>
          <a:ext cx="79216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Объект упаковщика для оболочки" showAsIcon="1" r:id="rId7" imgW="792000" imgH="522000" progId="Package">
                  <p:embed/>
                </p:oleObj>
              </mc:Choice>
              <mc:Fallback>
                <p:oleObj name="Объект упаковщика для оболочки" showAsIcon="1" r:id="rId7" imgW="792000" imgH="522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92163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619896"/>
              </p:ext>
            </p:extLst>
          </p:nvPr>
        </p:nvGraphicFramePr>
        <p:xfrm>
          <a:off x="92075" y="92075"/>
          <a:ext cx="79216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Объект упаковщика для оболочки" showAsIcon="1" r:id="rId9" imgW="792000" imgH="522000" progId="Package">
                  <p:embed/>
                </p:oleObj>
              </mc:Choice>
              <mc:Fallback>
                <p:oleObj name="Объект упаковщика для оболочки" showAsIcon="1" r:id="rId9" imgW="792000" imgH="522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92163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/>
          <p:cNvPicPr/>
          <p:nvPr/>
        </p:nvPicPr>
        <p:blipFill>
          <a:blip r:embed="rId10"/>
          <a:stretch>
            <a:fillRect/>
          </a:stretch>
        </p:blipFill>
        <p:spPr>
          <a:xfrm>
            <a:off x="522515" y="1284514"/>
            <a:ext cx="3929742" cy="531222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11"/>
          <a:stretch>
            <a:fillRect/>
          </a:stretch>
        </p:blipFill>
        <p:spPr>
          <a:xfrm>
            <a:off x="5715001" y="1284514"/>
            <a:ext cx="3897086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70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415143"/>
            <a:ext cx="3807580" cy="4974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86" y="1415143"/>
            <a:ext cx="3701143" cy="49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6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48C75A-88D4-1A44-43BE-51610AAB4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496" y="1067919"/>
            <a:ext cx="4211191" cy="5553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3508" y="1226785"/>
            <a:ext cx="4211192" cy="52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1469572"/>
            <a:ext cx="3722916" cy="5127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3" y="1371599"/>
            <a:ext cx="3799114" cy="52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1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3" name="Picture 2" descr="H:\дипломы\даш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4" y="1372669"/>
            <a:ext cx="3774923" cy="5267618"/>
          </a:xfrm>
          <a:prstGeom prst="rect">
            <a:avLst/>
          </a:prstGeom>
          <a:noFill/>
        </p:spPr>
      </p:pic>
      <p:pic>
        <p:nvPicPr>
          <p:cNvPr id="4" name="Picture 4" descr="H:\дипломы\макси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2971" y="1525070"/>
            <a:ext cx="3788229" cy="5115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2202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3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764970" y="1422400"/>
            <a:ext cx="4180115" cy="52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06" y="1270001"/>
            <a:ext cx="3820886" cy="5424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16" y="1269999"/>
            <a:ext cx="4049484" cy="52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8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5" y="1231489"/>
            <a:ext cx="4060371" cy="5180198"/>
          </a:xfrm>
        </p:spPr>
      </p:pic>
      <p:pic>
        <p:nvPicPr>
          <p:cNvPr id="5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83771" y="1270001"/>
            <a:ext cx="3995058" cy="51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7" y="1513114"/>
            <a:ext cx="4278084" cy="5094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53739" y="1513113"/>
            <a:ext cx="4212774" cy="50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17980" cy="39980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инновационной (экспериментальной) деятельности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9" y="1242204"/>
            <a:ext cx="3958298" cy="5434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01" y="1383919"/>
            <a:ext cx="6473355" cy="4714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E57CDC-BE9D-430F-8D23-FEE0060B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77" y="20016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</a:t>
            </a:r>
            <a:r>
              <a:rPr lang="en-US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научно-практических конференциях, педагогических чтениях, семинарах, секциях, форумах</a:t>
            </a:r>
            <a:r>
              <a:rPr lang="en-US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радиопередачах (очно)</a:t>
            </a:r>
            <a:b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3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1186542"/>
            <a:ext cx="4187774" cy="5464629"/>
          </a:xfrm>
          <a:prstGeom prst="rect">
            <a:avLst/>
          </a:prstGeom>
        </p:spPr>
      </p:pic>
      <p:pic>
        <p:nvPicPr>
          <p:cNvPr id="4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335486" y="1186542"/>
            <a:ext cx="4005943" cy="54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5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05FECB-3299-21C1-8BB2-7DB1E334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76" y="659967"/>
            <a:ext cx="8596668" cy="5777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9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849086" y="1237722"/>
            <a:ext cx="4090171" cy="5203371"/>
          </a:xfrm>
          <a:prstGeom prst="rect">
            <a:avLst/>
          </a:prstGeom>
        </p:spPr>
      </p:pic>
      <p:pic>
        <p:nvPicPr>
          <p:cNvPr id="4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825530" y="1237722"/>
            <a:ext cx="3973286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14" y="598715"/>
            <a:ext cx="3995513" cy="5878286"/>
          </a:xfrm>
          <a:prstGeom prst="rect">
            <a:avLst/>
          </a:prstGeom>
        </p:spPr>
      </p:pic>
      <p:pic>
        <p:nvPicPr>
          <p:cNvPr id="6" name="Pictur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257" y="598715"/>
            <a:ext cx="3951516" cy="595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01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1925" y="418532"/>
            <a:ext cx="8596668" cy="6732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45" y="1233336"/>
            <a:ext cx="4397828" cy="54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1229559"/>
            <a:ext cx="4482149" cy="5182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0000">
            <a:off x="5182417" y="1298056"/>
            <a:ext cx="5233918" cy="49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21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5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044663" y="1270000"/>
            <a:ext cx="3862009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1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70000"/>
            <a:ext cx="3914543" cy="524691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388429" y="1270000"/>
            <a:ext cx="4049485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12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CD1FAC-AFBC-FFA3-5CA0-A77A1672E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269357"/>
            <a:ext cx="9454719" cy="8234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 – классов, мероприятий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467611" y="1001485"/>
            <a:ext cx="4695189" cy="5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800" dirty="0"/>
          </a:p>
        </p:txBody>
      </p:sp>
      <p:pic>
        <p:nvPicPr>
          <p:cNvPr id="3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805544" y="1360716"/>
            <a:ext cx="4267199" cy="5257800"/>
          </a:xfrm>
          <a:prstGeom prst="rect">
            <a:avLst/>
          </a:prstGeom>
        </p:spPr>
      </p:pic>
      <p:pic>
        <p:nvPicPr>
          <p:cNvPr id="4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769429" y="1360715"/>
            <a:ext cx="4147457" cy="51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E830B4-8582-981C-8CE2-421DD0E1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32" y="174702"/>
            <a:ext cx="8596668" cy="48235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032" y="1167778"/>
            <a:ext cx="4049486" cy="5341880"/>
          </a:xfrm>
          <a:prstGeom prst="rect">
            <a:avLst/>
          </a:prstGeom>
        </p:spPr>
      </p:pic>
      <p:pic>
        <p:nvPicPr>
          <p:cNvPr id="6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704114" y="1167778"/>
            <a:ext cx="4071257" cy="53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7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1" y="250743"/>
            <a:ext cx="4679296" cy="64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8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41B203-EBBD-D922-D88A-79D8EBF7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28305" cy="8019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педагога, участие в комиссиях, педагогических сообществах</a:t>
            </a:r>
            <a:r>
              <a:rPr lang="en-US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жюри конкурсов.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715909"/>
            <a:ext cx="3810000" cy="4846284"/>
          </a:xfrm>
          <a:prstGeom prst="rect">
            <a:avLst/>
          </a:prstGeom>
        </p:spPr>
      </p:pic>
      <p:pic>
        <p:nvPicPr>
          <p:cNvPr id="6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627913" y="1715910"/>
            <a:ext cx="3788229" cy="48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8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3972E1-1BD1-2AEE-4243-0B6BF77D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3375"/>
          </a:xfrm>
        </p:spPr>
        <p:txBody>
          <a:bodyPr>
            <a:noAutofit/>
          </a:bodyPr>
          <a:lstStyle/>
          <a:p>
            <a:pPr algn="ctr"/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Алексей\Desktop\916038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5628" y="1240971"/>
            <a:ext cx="3820886" cy="5086505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1237" y="1349829"/>
            <a:ext cx="3472792" cy="49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7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546696-CBE1-1829-0765-F14F1E98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1"/>
            <a:ext cx="8963816" cy="619958"/>
          </a:xfrm>
        </p:spPr>
        <p:txBody>
          <a:bodyPr>
            <a:noAutofit/>
          </a:bodyPr>
          <a:lstStyle/>
          <a:p>
            <a:pPr algn="ctr"/>
            <a:endParaRPr lang="ru-RU" sz="2400" u="sng" dirty="0"/>
          </a:p>
        </p:txBody>
      </p:sp>
      <p:pic>
        <p:nvPicPr>
          <p:cNvPr id="6" name="Picture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78" y="1229558"/>
            <a:ext cx="3897335" cy="5272889"/>
          </a:xfrm>
          <a:prstGeom prst="rect">
            <a:avLst/>
          </a:prstGeom>
        </p:spPr>
      </p:pic>
      <p:pic>
        <p:nvPicPr>
          <p:cNvPr id="7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19" y="1160568"/>
            <a:ext cx="3959731" cy="53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2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pic>
        <p:nvPicPr>
          <p:cNvPr id="4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794658" y="1273629"/>
            <a:ext cx="4484913" cy="5279571"/>
          </a:xfrm>
          <a:prstGeom prst="rect">
            <a:avLst/>
          </a:prstGeom>
        </p:spPr>
      </p:pic>
      <p:pic>
        <p:nvPicPr>
          <p:cNvPr id="5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7" y="1273629"/>
            <a:ext cx="3972972" cy="52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02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81C08C-E775-CC10-29EC-CE3938E1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220" y="206829"/>
            <a:ext cx="8596668" cy="43542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5" y="872279"/>
            <a:ext cx="4236586" cy="5650341"/>
          </a:xfrm>
        </p:spPr>
      </p:pic>
      <p:pic>
        <p:nvPicPr>
          <p:cNvPr id="6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845003" y="872279"/>
            <a:ext cx="4289597" cy="55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56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057" y="674914"/>
            <a:ext cx="3984172" cy="5627915"/>
          </a:xfrm>
          <a:prstGeom prst="rect">
            <a:avLst/>
          </a:prstGeom>
        </p:spPr>
      </p:pic>
      <p:pic>
        <p:nvPicPr>
          <p:cNvPr id="7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834743" y="674914"/>
            <a:ext cx="4288971" cy="56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09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07571"/>
            <a:ext cx="4550229" cy="569758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00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9957C2-C488-BE19-2C0F-C0CB8903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70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  <p:pic>
        <p:nvPicPr>
          <p:cNvPr id="9" name="Pictur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1429304"/>
            <a:ext cx="4177695" cy="5047695"/>
          </a:xfrm>
          <a:prstGeom prst="rect">
            <a:avLst/>
          </a:prstGeom>
        </p:spPr>
      </p:pic>
      <p:pic>
        <p:nvPicPr>
          <p:cNvPr id="10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769429" y="1429304"/>
            <a:ext cx="3983230" cy="5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01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9957C2-C488-BE19-2C0F-C0CB8903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705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2639" y="1088571"/>
            <a:ext cx="4093029" cy="5334000"/>
          </a:xfrm>
          <a:prstGeom prst="rect">
            <a:avLst/>
          </a:prstGeom>
        </p:spPr>
      </p:pic>
      <p:pic>
        <p:nvPicPr>
          <p:cNvPr id="7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704114" y="1088571"/>
            <a:ext cx="41801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9DC115-7F1B-D0B1-0CB5-DFC2C28B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629" y="1077686"/>
            <a:ext cx="3962400" cy="5127171"/>
          </a:xfrm>
          <a:prstGeom prst="rect">
            <a:avLst/>
          </a:prstGeom>
        </p:spPr>
      </p:pic>
      <p:pic>
        <p:nvPicPr>
          <p:cNvPr id="10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769428" y="1077686"/>
            <a:ext cx="4169229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2" y="278277"/>
            <a:ext cx="4589253" cy="59499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70" y="207034"/>
            <a:ext cx="4399471" cy="604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1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9DC115-7F1B-D0B1-0CB5-DFC2C28B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70" y="283221"/>
            <a:ext cx="4546359" cy="6241884"/>
          </a:xfrm>
        </p:spPr>
      </p:pic>
    </p:spTree>
    <p:extLst>
      <p:ext uri="{BB962C8B-B14F-4D97-AF65-F5344CB8AC3E}">
        <p14:creationId xmlns:p14="http://schemas.microsoft.com/office/powerpoint/2010/main" val="15886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05D76C-2D97-5A8B-F38C-33D4142F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39" y="6096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12.Работа с детьми из социально – неблагополучных семей</a:t>
            </a:r>
          </a:p>
        </p:txBody>
      </p:sp>
      <p:pic>
        <p:nvPicPr>
          <p:cNvPr id="7" name="Picture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886" y="1796144"/>
            <a:ext cx="3581400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1B3D9-602F-FA53-9FEA-B1733535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7452"/>
            <a:ext cx="8596668" cy="9162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30727"/>
            <a:ext cx="4048620" cy="5568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02" y="930727"/>
            <a:ext cx="4048620" cy="55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1B3D9-602F-FA53-9FEA-B1733535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7452"/>
            <a:ext cx="8596668" cy="9162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25" y="1149275"/>
            <a:ext cx="3983594" cy="5469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66" y="1254062"/>
            <a:ext cx="3568405" cy="52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13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7" y="1173707"/>
            <a:ext cx="3997171" cy="5497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6342" y="1225813"/>
            <a:ext cx="4343857" cy="59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4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990295-2389-CF23-1C2B-1CAEEBB1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6" y="146958"/>
            <a:ext cx="8882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14.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702" y="866687"/>
            <a:ext cx="3848556" cy="529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720" y="789117"/>
            <a:ext cx="3913870" cy="538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21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6" y="1355271"/>
            <a:ext cx="3754368" cy="5214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43" y="1355271"/>
            <a:ext cx="3818772" cy="52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0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Алексей\Desktop\blagodarnost-442711-au-2118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985" y="823686"/>
            <a:ext cx="4259703" cy="5487435"/>
          </a:xfrm>
          <a:prstGeom prst="rect">
            <a:avLst/>
          </a:prstGeom>
          <a:noFill/>
        </p:spPr>
      </p:pic>
      <p:pic>
        <p:nvPicPr>
          <p:cNvPr id="5" name="Picture 2" descr="C:\Users\Алексей\Desktop\диплом Г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771" y="904466"/>
            <a:ext cx="4082144" cy="5406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134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421791-0364-B747-A2BF-C482AAB3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9475"/>
            <a:ext cx="8596668" cy="8097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5" name="Picture 2" descr="C:\Users\Алексей\Desktop\благод. от роди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139" y="955036"/>
            <a:ext cx="3995057" cy="5577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016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8AAF48-85D3-28D9-8A3F-BEC1D2BD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233" y="0"/>
            <a:ext cx="8596668" cy="8052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1001486"/>
            <a:ext cx="4060372" cy="552994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8" y="1001486"/>
            <a:ext cx="3984172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53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A1FF8-518F-3295-3869-F01ED7B9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8575"/>
            <a:ext cx="8596668" cy="72796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Наставничество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8" y="844730"/>
            <a:ext cx="4354285" cy="5451567"/>
          </a:xfrm>
          <a:prstGeom prst="rect">
            <a:avLst/>
          </a:prstGeom>
        </p:spPr>
      </p:pic>
      <p:pic>
        <p:nvPicPr>
          <p:cNvPr id="5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72885" y="844730"/>
            <a:ext cx="4386943" cy="54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585C4-985A-C89A-67C1-1C287F7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98" y="172872"/>
            <a:ext cx="8596668" cy="8019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 </a:t>
            </a:r>
          </a:p>
        </p:txBody>
      </p:sp>
      <p:pic>
        <p:nvPicPr>
          <p:cNvPr id="6" name="Picture 3" descr="C:\Users\Алексей\Desktop\дипломы\мусор свид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43" y="1344967"/>
            <a:ext cx="4332514" cy="522007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79" y="1344967"/>
            <a:ext cx="4080735" cy="52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" y="511630"/>
            <a:ext cx="4223657" cy="5910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73" y="511630"/>
            <a:ext cx="4158342" cy="59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0839C3-5FA3-A598-5A27-49839DD1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541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9876" y="1337674"/>
            <a:ext cx="4843148" cy="509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1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3016" y="1126109"/>
            <a:ext cx="5681349" cy="492884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27" y="997193"/>
            <a:ext cx="5515549" cy="50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8573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1312</TotalTime>
  <Words>239</Words>
  <Application>Microsoft Office PowerPoint</Application>
  <PresentationFormat>Произвольный</PresentationFormat>
  <Paragraphs>52</Paragraphs>
  <Slides>49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Грань</vt:lpstr>
      <vt:lpstr>Объект упаковщика для оболочки</vt:lpstr>
      <vt:lpstr>МИНИСТЕРСТВО ОБРАЗОВАНИЯ РЕСПУБЛИКИ МОРДОВИЯ   Портфолио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 2. Наставничество</vt:lpstr>
      <vt:lpstr>3. Наличие публикаций В сети Интернет </vt:lpstr>
      <vt:lpstr>Презентация PowerPoint</vt:lpstr>
      <vt:lpstr>Международный уровень</vt:lpstr>
      <vt:lpstr>Презентация PowerPoint</vt:lpstr>
      <vt:lpstr>4. Результаты участия воспитанников в: конкурсах; выставках; турнирах; соревнованиях; - акциях; - фестивалях</vt:lpstr>
      <vt:lpstr>Презентация PowerPoint</vt:lpstr>
      <vt:lpstr>Всероссийский</vt:lpstr>
      <vt:lpstr>В сети интернет</vt:lpstr>
      <vt:lpstr>В сети интернет</vt:lpstr>
      <vt:lpstr>Республиканский уровень</vt:lpstr>
      <vt:lpstr>Республиканский уровень</vt:lpstr>
      <vt:lpstr>Республиканский уровень</vt:lpstr>
      <vt:lpstr>Муниципальный уровень</vt:lpstr>
      <vt:lpstr>5.Наличие авторских программ, методических пособий</vt:lpstr>
      <vt:lpstr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</vt:lpstr>
      <vt:lpstr>Уровень образовательной организации</vt:lpstr>
      <vt:lpstr>Презентация PowerPoint</vt:lpstr>
      <vt:lpstr>Республиканский уровень</vt:lpstr>
      <vt:lpstr>Республиканский уровень</vt:lpstr>
      <vt:lpstr>Республиканский уровень</vt:lpstr>
      <vt:lpstr>Республиканский уровень</vt:lpstr>
      <vt:lpstr>7. Проведение открытых занятий, мастер – классов, мероприятий </vt:lpstr>
      <vt:lpstr>Уровень образовательной организации</vt:lpstr>
      <vt:lpstr>8. Экспертная деятельность</vt:lpstr>
      <vt:lpstr>9. Общественно-педагогическая активность педагога, участие в комиссиях, педагогических сообществах, в жюри конкурсов.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12.Работа с детьми из социально – неблагополучных семей</vt:lpstr>
      <vt:lpstr>13. Участие педагога в профессиональных конкурсах </vt:lpstr>
      <vt:lpstr> Республиканский уровень</vt:lpstr>
      <vt:lpstr>В сети Интернет</vt:lpstr>
      <vt:lpstr>14. Награды и поощрения В сети Интернет </vt:lpstr>
      <vt:lpstr>Презентация PowerPoint</vt:lpstr>
      <vt:lpstr> </vt:lpstr>
      <vt:lpstr>Муниципальный уровень</vt:lpstr>
      <vt:lpstr>Республиканский уровень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Старший воспитатель</cp:lastModifiedBy>
  <cp:revision>160</cp:revision>
  <dcterms:created xsi:type="dcterms:W3CDTF">2022-12-13T08:19:09Z</dcterms:created>
  <dcterms:modified xsi:type="dcterms:W3CDTF">2024-01-09T08:13:43Z</dcterms:modified>
</cp:coreProperties>
</file>