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42"/>
  </p:notesMasterIdLst>
  <p:sldIdLst>
    <p:sldId id="256" r:id="rId2"/>
    <p:sldId id="347" r:id="rId3"/>
    <p:sldId id="366" r:id="rId4"/>
    <p:sldId id="324" r:id="rId5"/>
    <p:sldId id="374" r:id="rId6"/>
    <p:sldId id="344" r:id="rId7"/>
    <p:sldId id="369" r:id="rId8"/>
    <p:sldId id="318" r:id="rId9"/>
    <p:sldId id="319" r:id="rId10"/>
    <p:sldId id="359" r:id="rId11"/>
    <p:sldId id="368" r:id="rId12"/>
    <p:sldId id="367" r:id="rId13"/>
    <p:sldId id="320" r:id="rId14"/>
    <p:sldId id="321" r:id="rId15"/>
    <p:sldId id="322" r:id="rId16"/>
    <p:sldId id="370" r:id="rId17"/>
    <p:sldId id="373" r:id="rId18"/>
    <p:sldId id="371" r:id="rId19"/>
    <p:sldId id="377" r:id="rId20"/>
    <p:sldId id="323" r:id="rId21"/>
    <p:sldId id="326" r:id="rId22"/>
    <p:sldId id="375" r:id="rId23"/>
    <p:sldId id="372" r:id="rId24"/>
    <p:sldId id="327" r:id="rId25"/>
    <p:sldId id="363" r:id="rId26"/>
    <p:sldId id="332" r:id="rId27"/>
    <p:sldId id="349" r:id="rId28"/>
    <p:sldId id="333" r:id="rId29"/>
    <p:sldId id="334" r:id="rId30"/>
    <p:sldId id="335" r:id="rId31"/>
    <p:sldId id="336" r:id="rId32"/>
    <p:sldId id="337" r:id="rId33"/>
    <p:sldId id="358" r:id="rId34"/>
    <p:sldId id="338" r:id="rId35"/>
    <p:sldId id="376" r:id="rId36"/>
    <p:sldId id="339" r:id="rId37"/>
    <p:sldId id="340" r:id="rId38"/>
    <p:sldId id="341" r:id="rId39"/>
    <p:sldId id="352" r:id="rId40"/>
    <p:sldId id="343" r:id="rId4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00"/>
    <a:srgbClr val="A469D1"/>
    <a:srgbClr val="AC75D5"/>
    <a:srgbClr val="4A206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12" autoAdjust="0"/>
    <p:restoredTop sz="94660"/>
  </p:normalViewPr>
  <p:slideViewPr>
    <p:cSldViewPr>
      <p:cViewPr>
        <p:scale>
          <a:sx n="120" d="100"/>
          <a:sy n="120" d="100"/>
        </p:scale>
        <p:origin x="-1332" y="3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FE127-2B77-41CD-BECB-45C55CFC75C1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2ECF1-4AA6-4504-A1E7-D663EE3772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42606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ECF1-4AA6-4504-A1E7-D663EE377227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177C39-CC6F-4BA4-A149-1EC0C7A56A47}" type="datetimeFigureOut">
              <a:rPr lang="ru-RU" smtClean="0"/>
              <a:pPr>
                <a:defRPr/>
              </a:pPr>
              <a:t>20.12.2021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8D0D7269-B597-46DB-94C8-25D1FADCADE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0C7A6B-EEDE-44D1-BE61-96977FD3043F}" type="datetimeFigureOut">
              <a:rPr lang="ru-RU" smtClean="0"/>
              <a:pPr>
                <a:defRPr/>
              </a:pPr>
              <a:t>20.12.2021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066C06-B6B3-4092-8213-020EE284D9A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728385-8C3E-4AC8-83AD-83589912B3F3}" type="datetimeFigureOut">
              <a:rPr lang="ru-RU" smtClean="0"/>
              <a:pPr>
                <a:defRPr/>
              </a:pPr>
              <a:t>20.12.2021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B21154-58D5-4D08-AFB3-527B5B9846E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35FFE3-4B87-4F4E-A4BC-B22AF4AB54B4}" type="datetimeFigureOut">
              <a:rPr lang="ru-RU" smtClean="0"/>
              <a:pPr>
                <a:defRPr/>
              </a:pPr>
              <a:t>20.12.2021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A7D7453E-2955-431F-87F4-67B9A6A2C67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9EBF83-385C-457E-8E58-0945D2C5166D}" type="datetimeFigureOut">
              <a:rPr lang="ru-RU" smtClean="0"/>
              <a:pPr>
                <a:defRPr/>
              </a:pPr>
              <a:t>20.12.2021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A67E44-5A01-4DD0-9E20-0686D052AB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123598-81AB-4854-B640-1020353E5FC5}" type="datetimeFigureOut">
              <a:rPr lang="ru-RU" smtClean="0"/>
              <a:pPr>
                <a:defRPr/>
              </a:pPr>
              <a:t>20.12.2021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56CB25-334A-4265-9B8F-E21A3F693A8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8B5CE9-45CE-4A8A-B6C5-2E665DBDDBF9}" type="datetimeFigureOut">
              <a:rPr lang="ru-RU" smtClean="0"/>
              <a:pPr>
                <a:defRPr/>
              </a:pPr>
              <a:t>20.12.2021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4327E2CA-CD90-4EA7-92C0-6132B6C4E82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96ECF5-AFE5-42AE-A460-F9BA0061FA0E}" type="datetimeFigureOut">
              <a:rPr lang="ru-RU" smtClean="0"/>
              <a:pPr>
                <a:defRPr/>
              </a:pPr>
              <a:t>20.12.2021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E87A2F-74D0-420A-B3EA-250E70CCB68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653DB8-1212-4FB0-BE18-E19FD636EA63}" type="datetimeFigureOut">
              <a:rPr lang="ru-RU" smtClean="0"/>
              <a:pPr>
                <a:defRPr/>
              </a:pPr>
              <a:t>20.12.2021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1A29E2-6ED7-4E88-9652-B8777B0306C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4F8DFD-7A4C-4783-8C0B-C5A1E6A1F6D9}" type="datetimeFigureOut">
              <a:rPr lang="ru-RU" smtClean="0"/>
              <a:pPr>
                <a:defRPr/>
              </a:pPr>
              <a:t>20.12.2021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B8864E-82CB-44E1-A0E5-22416CCF486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FFCB90-13E9-4F85-B6F6-8CB164150941}" type="datetimeFigureOut">
              <a:rPr lang="ru-RU" smtClean="0"/>
              <a:pPr>
                <a:defRPr/>
              </a:pPr>
              <a:t>20.12.2021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7F776B-1081-4947-83B5-C4BB087DD25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CEECA0F2-D33C-462C-8ADC-70E0204C636F}" type="datetimeFigureOut">
              <a:rPr lang="ru-RU" smtClean="0"/>
              <a:pPr>
                <a:defRPr/>
              </a:pPr>
              <a:t>20.12.2021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F38F2BE7-57D6-4DCE-B28D-61F6898A475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88sar.schoolrm.ru/sveden/employees/11226/197139/" TargetMode="External"/><Relationship Id="rId2" Type="http://schemas.openxmlformats.org/officeDocument/2006/relationships/hyperlink" Target="https://ds88sar.schoolrm.ru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s88sar.schoolrm.ru/sveden/employees/11226/385363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00760" y="1428736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635896" y="1869172"/>
            <a:ext cx="5328592" cy="46351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altLang="ru-RU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20.03.1984 г.</a:t>
            </a:r>
          </a:p>
          <a:p>
            <a:pPr lvl="0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</a:p>
          <a:p>
            <a:pPr lvl="0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высшее, ФГБОУ ВО «МГПИ имени </a:t>
            </a:r>
            <a:r>
              <a:rPr lang="ru-RU" altLang="ru-RU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М.Е.Евсевьева</a:t>
            </a:r>
            <a:r>
              <a:rPr lang="ru-RU" altLang="ru-RU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2018 г.</a:t>
            </a:r>
          </a:p>
          <a:p>
            <a:pPr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Специальность </a:t>
            </a:r>
            <a:r>
              <a:rPr lang="ru-RU" altLang="ru-RU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Специальное (дефектологическое) </a:t>
            </a:r>
            <a:r>
              <a:rPr lang="ru-RU" altLang="ru-RU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образование»</a:t>
            </a:r>
          </a:p>
          <a:p>
            <a:pPr lvl="0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Квалификация </a:t>
            </a:r>
            <a:r>
              <a:rPr lang="ru-RU" altLang="ru-RU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«Бакалавр»</a:t>
            </a:r>
          </a:p>
          <a:p>
            <a:pPr lvl="0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Диплом:101305 0679831</a:t>
            </a:r>
          </a:p>
          <a:p>
            <a:pPr lvl="0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altLang="ru-RU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09.02.2018 г.</a:t>
            </a:r>
          </a:p>
          <a:p>
            <a:pPr>
              <a:buClr>
                <a:srgbClr val="000000"/>
              </a:buClr>
              <a:buSzPct val="100000"/>
              <a:defRPr/>
            </a:pPr>
            <a:r>
              <a:rPr lang="ru-RU" alt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Переподготовка</a:t>
            </a:r>
            <a:r>
              <a:rPr lang="ru-RU" alt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ФГБОУ ВО «МГПИ имени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М.Е.Евсевьева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alt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0000"/>
              </a:buClr>
              <a:buSzPct val="100000"/>
              <a:defRPr/>
            </a:pPr>
            <a:r>
              <a:rPr lang="ru-RU" alt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Квалификация: воспитатель</a:t>
            </a:r>
          </a:p>
          <a:p>
            <a:pPr>
              <a:buClr>
                <a:srgbClr val="000000"/>
              </a:buClr>
              <a:buSzPct val="100000"/>
              <a:defRPr/>
            </a:pPr>
            <a:r>
              <a:rPr lang="ru-RU" alt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</a:t>
            </a:r>
            <a:r>
              <a:rPr lang="ru-RU" alt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132408230014</a:t>
            </a:r>
          </a:p>
          <a:p>
            <a:pPr>
              <a:buClr>
                <a:srgbClr val="000000"/>
              </a:buClr>
              <a:buSzPct val="100000"/>
              <a:defRPr/>
            </a:pPr>
            <a:r>
              <a:rPr lang="ru-RU" alt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alt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20.02.2019 г</a:t>
            </a:r>
          </a:p>
          <a:p>
            <a:pPr lvl="0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altLang="ru-RU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лет</a:t>
            </a:r>
          </a:p>
          <a:p>
            <a:pPr lvl="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работы: </a:t>
            </a:r>
            <a:r>
              <a:rPr lang="ru-RU" altLang="ru-RU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года</a:t>
            </a:r>
          </a:p>
          <a:p>
            <a:pPr lvl="0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</a:t>
            </a:r>
            <a:endParaRPr lang="ru-RU" altLang="ru-RU" kern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</a:t>
            </a:r>
            <a:endParaRPr lang="ru-RU" altLang="ru-RU" sz="20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88641"/>
            <a:ext cx="8064896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2400" b="1" kern="0" dirty="0">
                <a:solidFill>
                  <a:srgbClr val="7030A0"/>
                </a:solidFill>
                <a:latin typeface="Times New Roman" pitchFamily="18" charset="0"/>
                <a:cs typeface="Arial"/>
              </a:rPr>
              <a:t>ПОРТФОЛИО</a:t>
            </a:r>
          </a:p>
          <a:p>
            <a:pPr lvl="0" algn="ctr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2400" b="1" kern="0" dirty="0" err="1" smtClean="0">
                <a:solidFill>
                  <a:srgbClr val="7030A0"/>
                </a:solidFill>
                <a:latin typeface="Times New Roman" pitchFamily="18" charset="0"/>
                <a:cs typeface="Arial"/>
              </a:rPr>
              <a:t>Есауленко</a:t>
            </a:r>
            <a:r>
              <a:rPr lang="ru-RU" altLang="ru-RU" sz="2400" b="1" kern="0" dirty="0" smtClean="0">
                <a:solidFill>
                  <a:srgbClr val="7030A0"/>
                </a:solidFill>
                <a:latin typeface="Times New Roman" pitchFamily="18" charset="0"/>
                <a:cs typeface="Arial"/>
              </a:rPr>
              <a:t> Марины Васильевны,</a:t>
            </a:r>
            <a:endParaRPr lang="ru-RU" altLang="ru-RU" sz="2400" b="1" kern="0" dirty="0">
              <a:solidFill>
                <a:srgbClr val="7030A0"/>
              </a:solidFill>
              <a:latin typeface="Times New Roman" pitchFamily="18" charset="0"/>
              <a:cs typeface="Arial"/>
            </a:endParaRPr>
          </a:p>
          <a:p>
            <a:pPr lvl="0" algn="ctr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2400" b="1" kern="0" dirty="0">
                <a:solidFill>
                  <a:srgbClr val="7030A0"/>
                </a:solidFill>
                <a:latin typeface="Times New Roman" pitchFamily="18" charset="0"/>
                <a:cs typeface="Arial"/>
              </a:rPr>
              <a:t> воспитателя  МДОУ «Детский сад № 88» г. о. Саранск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endParaRPr lang="ru-RU" altLang="ru-RU" b="1" kern="0" dirty="0">
              <a:solidFill>
                <a:srgbClr val="7030A0"/>
              </a:solidFill>
              <a:latin typeface="Times New Roman" pitchFamily="18" charset="0"/>
              <a:cs typeface="Arial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988840"/>
            <a:ext cx="277180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AutoShape 4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0" name="AutoShape 6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2" name="AutoShape 8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4032448" cy="5680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511869"/>
            <a:ext cx="4182331" cy="575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AutoShape 4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0" name="AutoShape 6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2" name="AutoShape 8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4522" y="0"/>
            <a:ext cx="92685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19256" cy="1786210"/>
          </a:xfrm>
        </p:spPr>
        <p:txBody>
          <a:bodyPr>
            <a:normAutofit/>
          </a:bodyPr>
          <a:lstStyle/>
          <a:p>
            <a:pPr algn="ctr"/>
            <a:r>
              <a:rPr lang="ru-RU" sz="2400" b="1" cap="all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4. Результаты участия воспитанников  в :</a:t>
            </a:r>
            <a:br>
              <a:rPr lang="ru-RU" sz="2400" b="1" cap="all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cap="all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конкурсах, выставках, турнирах, соревнованиях,</a:t>
            </a:r>
            <a:br>
              <a:rPr lang="ru-RU" sz="2400" b="1" cap="all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cap="all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акциях, фестивалях</a:t>
            </a:r>
            <a:endParaRPr lang="ru-RU" sz="2400" b="1" dirty="0"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2708920"/>
            <a:ext cx="74168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– 1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 - 1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призовые места в заочных/дистанционных мероприятиях в сети Интернет –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botnik\Desktop\Есауленко\Таратын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56988"/>
            <a:ext cx="4752528" cy="65356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3014" y="476672"/>
            <a:ext cx="4206678" cy="5785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689" y="476672"/>
            <a:ext cx="4206678" cy="5785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4320480" cy="594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D:\АТТЕСТАЦИЯ\Аттестация 2019,2020,2021\Есауленко\1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76673"/>
            <a:ext cx="4572000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476672"/>
            <a:ext cx="4189862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76672"/>
            <a:ext cx="4320479" cy="594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620688"/>
            <a:ext cx="3744416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48680"/>
            <a:ext cx="3960440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0" y="260648"/>
            <a:ext cx="4572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РЕДСТАВЛЕНИЕ СОБСТВЕННОГО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ОПЫТА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196752"/>
            <a:ext cx="8136904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Собственный педагогический опыт на тему:</a:t>
            </a:r>
          </a:p>
          <a:p>
            <a:pPr algn="ctr"/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Духовно-нравственное и патриотическое воспитание детей дошкольного возраста через ознакомление с родным краем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 на сайте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://ds88sar.schoolrm.ru/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Личных страницах сети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Интернет:</a:t>
            </a:r>
          </a:p>
          <a:p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https://ds88sar.schoolrm.ru/sveden/employees/11226/385363/?clear_cache=Y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748464" cy="2388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kern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авторских программ, методических пособий</a:t>
            </a:r>
            <a:endParaRPr lang="ru-RU" sz="2400" b="1" u="sng" dirty="0"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1008112"/>
          </a:xfrm>
        </p:spPr>
        <p:txBody>
          <a:bodyPr>
            <a:normAutofit fontScale="90000"/>
          </a:bodyPr>
          <a:lstStyle/>
          <a:p>
            <a:pPr lvl="0"/>
            <a:r>
              <a:rPr lang="ru-RU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u="sng" dirty="0">
              <a:solidFill>
                <a:srgbClr val="A469D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88640"/>
            <a:ext cx="856895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2300" b="1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очно</a:t>
            </a:r>
            <a:r>
              <a:rPr lang="ru-RU" sz="23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ctr"/>
            <a:endParaRPr lang="ru-RU" sz="2300" b="1" kern="0" dirty="0" smtClean="0">
              <a:solidFill>
                <a:srgbClr val="7030A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300" b="1" kern="0" dirty="0" smtClean="0">
              <a:solidFill>
                <a:srgbClr val="7030A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3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 - 2</a:t>
            </a:r>
            <a:endParaRPr lang="ru-RU" sz="2300" dirty="0" smtClean="0">
              <a:solidFill>
                <a:srgbClr val="002060"/>
              </a:solidFill>
            </a:endParaRPr>
          </a:p>
          <a:p>
            <a:pPr algn="ctr"/>
            <a:r>
              <a:rPr lang="ru-RU" sz="23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– 1</a:t>
            </a:r>
          </a:p>
          <a:p>
            <a:pPr algn="ctr"/>
            <a:endParaRPr lang="ru-RU" sz="23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188640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выступлений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b="1" kern="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очно</a:t>
            </a:r>
            <a:r>
              <a:rPr lang="ru-RU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/>
          </a:p>
        </p:txBody>
      </p:sp>
      <p:pic>
        <p:nvPicPr>
          <p:cNvPr id="4" name="Picture 2" descr="C:\Users\rabotnik\Desktop\Есауленко\справка выстдоу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196752"/>
            <a:ext cx="4032448" cy="55454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rabotnik\Desktop\Есауленко\протокол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0"/>
            <a:ext cx="4136573" cy="5688633"/>
          </a:xfrm>
          <a:prstGeom prst="rect">
            <a:avLst/>
          </a:prstGeom>
          <a:noFill/>
        </p:spPr>
      </p:pic>
      <p:pic>
        <p:nvPicPr>
          <p:cNvPr id="7171" name="Picture 3" descr="C:\Users\rabotnik\Desktop\Есауленко\протокол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76671"/>
            <a:ext cx="4136573" cy="56886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547663" y="1988839"/>
          <a:ext cx="6035094" cy="2628900"/>
        </p:xfrm>
        <a:graphic>
          <a:graphicData uri="http://schemas.openxmlformats.org/drawingml/2006/table">
            <a:tbl>
              <a:tblPr/>
              <a:tblGrid>
                <a:gridCol w="1146129"/>
                <a:gridCol w="1341731"/>
                <a:gridCol w="1790591"/>
                <a:gridCol w="1756643"/>
              </a:tblGrid>
              <a:tr h="2845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Дата</a:t>
                      </a:r>
                      <a:endParaRPr lang="ru-RU" dirty="0"/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Место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Тема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Название мероприятия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502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Республиканский уровень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522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08.10.2021 г.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ГБУ ДПО РМ «Центр непрерывного повышения профессионального мастерства педагогических работников – «Педагог 13.ру»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«Семейные ценности, как основа духовно-нравственного воспитания»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Образовательный форум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«Детский сад в дистанте: современные технологии, реальные практики»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827584" y="332656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выступлений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b="1" kern="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очно</a:t>
            </a:r>
            <a:r>
              <a:rPr lang="ru-RU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60648"/>
            <a:ext cx="4659884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 flipV="1">
            <a:off x="2521026" y="4725144"/>
            <a:ext cx="3707158" cy="36004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116632"/>
            <a:ext cx="6696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мастер-классов, мероприятий</a:t>
            </a:r>
          </a:p>
        </p:txBody>
      </p:sp>
      <p:pic>
        <p:nvPicPr>
          <p:cNvPr id="10242" name="Picture 2" descr="C:\Users\rabotnik\Desktop\Есауленко\справка подтвержде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1780" y="1037084"/>
            <a:ext cx="3888432" cy="56761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rabotnik\Desktop\Есауленко\справка подтверждение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212" y="332656"/>
            <a:ext cx="4110836" cy="5904655"/>
          </a:xfrm>
          <a:prstGeom prst="rect">
            <a:avLst/>
          </a:prstGeom>
          <a:noFill/>
        </p:spPr>
      </p:pic>
      <p:pic>
        <p:nvPicPr>
          <p:cNvPr id="11267" name="Picture 3" descr="C:\Users\rabotnik\Desktop\Есауленко\справка подтверждение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332656"/>
            <a:ext cx="4318248" cy="59384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8229600" cy="3682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60648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3788" y="1628799"/>
            <a:ext cx="3744416" cy="5149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65795"/>
            <a:ext cx="4824536" cy="644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915816" y="980728"/>
            <a:ext cx="1368152" cy="21602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2275384" y="1988840"/>
            <a:ext cx="1324508" cy="36004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88640"/>
            <a:ext cx="684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</a:p>
        </p:txBody>
      </p:sp>
      <p:pic>
        <p:nvPicPr>
          <p:cNvPr id="8194" name="Picture 2" descr="C:\Users\rabotnik\Desktop\Есауленко\справка воспит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09367"/>
            <a:ext cx="4085419" cy="5618287"/>
          </a:xfrm>
          <a:prstGeom prst="rect">
            <a:avLst/>
          </a:prstGeom>
          <a:noFill/>
        </p:spPr>
      </p:pic>
      <p:pic>
        <p:nvPicPr>
          <p:cNvPr id="8195" name="Picture 3" descr="C:\Users\rabotnik\Desktop\Есауленко\справка воспит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19637"/>
            <a:ext cx="4085421" cy="56182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rabotnik\Desktop\Есауленко\справка воспит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88640"/>
            <a:ext cx="4752528" cy="65356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/>
          <a:lstStyle/>
          <a:p>
            <a:pPr algn="ctr"/>
            <a:r>
              <a:rPr lang="ru-RU" sz="2000" b="1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64593"/>
            <a:ext cx="4248472" cy="5888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:\Users\rabotnik\Desktop\Есауленко\справка-р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87810"/>
            <a:ext cx="4243293" cy="58353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АТТЕСТАЦИЯ\Аттестация 2019,2020,2021\Есауленко\анкета1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27321"/>
            <a:ext cx="4608512" cy="6730679"/>
          </a:xfrm>
          <a:prstGeom prst="rect">
            <a:avLst/>
          </a:prstGeom>
          <a:noFill/>
        </p:spPr>
      </p:pic>
      <p:pic>
        <p:nvPicPr>
          <p:cNvPr id="1027" name="Picture 3" descr="D:\АТТЕСТАЦИЯ\Аттестация 2019,2020,2021\Есауленко\анкета1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5967" y="116632"/>
            <a:ext cx="4358033" cy="6741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8010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12. Работа с детьми из социально-неблагополучных семей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980728"/>
            <a:ext cx="4176464" cy="574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 flipV="1">
            <a:off x="3131840" y="4077072"/>
            <a:ext cx="1421904" cy="14401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404664"/>
            <a:ext cx="4241019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9454" y="404664"/>
            <a:ext cx="4241018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268760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ПРОФЕССИОНАЛЬНЫХ КОНКУРСАХ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2636912"/>
            <a:ext cx="532859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уровень -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 – 2</a:t>
            </a:r>
          </a:p>
          <a:p>
            <a:pPr lvl="0"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 – 1</a:t>
            </a:r>
          </a:p>
          <a:p>
            <a:pPr algn="ctr"/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742" y="367791"/>
            <a:ext cx="4254490" cy="6159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65856"/>
            <a:ext cx="4275397" cy="616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724128" y="3391785"/>
            <a:ext cx="1368152" cy="11150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596" y="404664"/>
            <a:ext cx="4320480" cy="5941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Сертификаты\Есауленко\диплом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91466"/>
            <a:ext cx="4248472" cy="59478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Сертификаты\Есауленко\диплом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432445"/>
            <a:ext cx="4273997" cy="5877619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074"/>
            <a:ext cx="4241994" cy="583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85794"/>
          </a:xfrm>
        </p:spPr>
        <p:txBody>
          <a:bodyPr>
            <a:normAutofit fontScale="9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ru-RU" sz="2400" b="1" kern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Участие в инновационной (экспериментальной) деятельности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1582341"/>
            <a:ext cx="748883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МУНИЦИПАЛЬНЫЙ  УРОВЕНЬ:</a:t>
            </a:r>
            <a:b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/>
            </a:r>
            <a:b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инновационная деятельность</a:t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 МДОУ «Детский сад №88»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 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«Духовно-нравственное воспитание детей дошкольного возраста через приобщение к культуре и традициям народов Поволжья»»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332656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</a:p>
        </p:txBody>
      </p:sp>
      <p:pic>
        <p:nvPicPr>
          <p:cNvPr id="12290" name="Picture 2" descr="C:\Users\rabotnik\Desktop\Есауленко\благодарност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1740" y="812205"/>
            <a:ext cx="4320480" cy="59415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3816424" cy="538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6702" y="1410827"/>
            <a:ext cx="4787786" cy="4091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 flipV="1">
            <a:off x="4572000" y="4021435"/>
            <a:ext cx="4032448" cy="28803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rabotnik\Desktop\Родькина 2021\1.jpg"/>
          <p:cNvPicPr>
            <a:picLocks noChangeAspect="1" noChangeArrowheads="1"/>
          </p:cNvPicPr>
          <p:nvPr/>
        </p:nvPicPr>
        <p:blipFill rotWithShape="1">
          <a:blip r:embed="rId2" cstate="print"/>
          <a:srcRect l="2277" t="1482"/>
          <a:stretch/>
        </p:blipFill>
        <p:spPr bwMode="auto">
          <a:xfrm>
            <a:off x="3059832" y="1196752"/>
            <a:ext cx="2862528" cy="4062637"/>
          </a:xfrm>
          <a:prstGeom prst="rect">
            <a:avLst/>
          </a:prstGeom>
          <a:noFill/>
        </p:spPr>
      </p:pic>
      <p:pic>
        <p:nvPicPr>
          <p:cNvPr id="11" name="Рисунок 10" descr="C:\Users\rabotnik\Desktop\Исаева-аттестация\приказ иннов3.jpg"/>
          <p:cNvPicPr/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438" t="2502"/>
          <a:stretch>
            <a:fillRect/>
          </a:stretch>
        </p:blipFill>
        <p:spPr bwMode="auto">
          <a:xfrm>
            <a:off x="107505" y="1196752"/>
            <a:ext cx="280831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 flipV="1">
            <a:off x="3779912" y="3573016"/>
            <a:ext cx="936104" cy="7200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1196752"/>
            <a:ext cx="302433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5"/>
            <a:ext cx="4104456" cy="5644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2655"/>
            <a:ext cx="4084575" cy="561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115616" y="5517232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hlinkClick r:id="rId4"/>
              </a:rPr>
              <a:t>https://ds88sar.schoolrm.ru/sveden/employees/11226/385363/</a:t>
            </a:r>
            <a:endParaRPr lang="ru-RU" dirty="0" smtClean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2. Наставничество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247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r>
              <a:rPr lang="ru-RU" sz="2400" b="1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75656" y="836712"/>
            <a:ext cx="66064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Материалы, прошедшие экспертизу на сайтах, порталах сети Интернет 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6626" name="AutoShape 2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AutoShape 4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0" name="AutoShape 6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2" name="AutoShape 8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916832"/>
            <a:ext cx="3275856" cy="4549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916832"/>
            <a:ext cx="3312368" cy="4555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4892</TotalTime>
  <Words>406</Words>
  <Application>Microsoft Office PowerPoint</Application>
  <PresentationFormat>Экран (4:3)</PresentationFormat>
  <Paragraphs>82</Paragraphs>
  <Slides>40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Трек</vt:lpstr>
      <vt:lpstr>Слайд 1</vt:lpstr>
      <vt:lpstr>Слайд 2</vt:lpstr>
      <vt:lpstr>Слайд 3</vt:lpstr>
      <vt:lpstr>1. Участие в инновационной (экспериментальной) деятельности</vt:lpstr>
      <vt:lpstr>Слайд 5</vt:lpstr>
      <vt:lpstr>Слайд 6</vt:lpstr>
      <vt:lpstr>Слайд 7</vt:lpstr>
      <vt:lpstr>2. Наставничество</vt:lpstr>
      <vt:lpstr>3. Наличие публикаций   </vt:lpstr>
      <vt:lpstr>Слайд 10</vt:lpstr>
      <vt:lpstr>Слайд 11</vt:lpstr>
      <vt:lpstr>Слайд 12</vt:lpstr>
      <vt:lpstr>4. Результаты участия воспитанников  в : конкурсах, выставках, турнирах, соревнованиях, акциях, фестивалях</vt:lpstr>
      <vt:lpstr>Слайд 14</vt:lpstr>
      <vt:lpstr>Слайд 15</vt:lpstr>
      <vt:lpstr>Слайд 16</vt:lpstr>
      <vt:lpstr>Слайд 17</vt:lpstr>
      <vt:lpstr>Слайд 18</vt:lpstr>
      <vt:lpstr>Слайд 19</vt:lpstr>
      <vt:lpstr>5. Наличие авторских программ, методических пособий</vt:lpstr>
      <vt:lpstr> </vt:lpstr>
      <vt:lpstr>Слайд 22</vt:lpstr>
      <vt:lpstr>Слайд 23</vt:lpstr>
      <vt:lpstr>Слайд 24</vt:lpstr>
      <vt:lpstr>Слайд 25</vt:lpstr>
      <vt:lpstr>Слайд 26</vt:lpstr>
      <vt:lpstr>Слайд 27</vt:lpstr>
      <vt:lpstr>8. Экспертная деятельность</vt:lpstr>
      <vt:lpstr>Слайд 29</vt:lpstr>
      <vt:lpstr>Слайд 30</vt:lpstr>
      <vt:lpstr>Слайд 31</vt:lpstr>
      <vt:lpstr>11. Качество взаимодействия с родителями</vt:lpstr>
      <vt:lpstr>Слайд 33</vt:lpstr>
      <vt:lpstr>12. Работа с детьми из социально-неблагополучных семей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Компас</dc:creator>
  <cp:lastModifiedBy>rabotnik</cp:lastModifiedBy>
  <cp:revision>561</cp:revision>
  <dcterms:created xsi:type="dcterms:W3CDTF">2013-03-10T12:23:48Z</dcterms:created>
  <dcterms:modified xsi:type="dcterms:W3CDTF">2021-12-20T07:29:29Z</dcterms:modified>
</cp:coreProperties>
</file>