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5" r:id="rId1"/>
  </p:sldMasterIdLst>
  <p:notesMasterIdLst>
    <p:notesMasterId r:id="rId97"/>
  </p:notesMasterIdLst>
  <p:sldIdLst>
    <p:sldId id="256" r:id="rId2"/>
    <p:sldId id="277" r:id="rId3"/>
    <p:sldId id="315" r:id="rId4"/>
    <p:sldId id="257" r:id="rId5"/>
    <p:sldId id="386" r:id="rId6"/>
    <p:sldId id="387" r:id="rId7"/>
    <p:sldId id="258" r:id="rId8"/>
    <p:sldId id="408" r:id="rId9"/>
    <p:sldId id="388" r:id="rId10"/>
    <p:sldId id="389" r:id="rId11"/>
    <p:sldId id="259" r:id="rId12"/>
    <p:sldId id="407" r:id="rId13"/>
    <p:sldId id="260" r:id="rId14"/>
    <p:sldId id="261" r:id="rId15"/>
    <p:sldId id="396" r:id="rId16"/>
    <p:sldId id="317" r:id="rId17"/>
    <p:sldId id="373" r:id="rId18"/>
    <p:sldId id="316" r:id="rId19"/>
    <p:sldId id="374" r:id="rId20"/>
    <p:sldId id="411" r:id="rId21"/>
    <p:sldId id="412" r:id="rId22"/>
    <p:sldId id="262" r:id="rId23"/>
    <p:sldId id="397" r:id="rId24"/>
    <p:sldId id="327" r:id="rId25"/>
    <p:sldId id="328" r:id="rId26"/>
    <p:sldId id="329" r:id="rId27"/>
    <p:sldId id="334" r:id="rId28"/>
    <p:sldId id="335" r:id="rId29"/>
    <p:sldId id="336" r:id="rId30"/>
    <p:sldId id="337" r:id="rId31"/>
    <p:sldId id="338" r:id="rId32"/>
    <p:sldId id="339" r:id="rId33"/>
    <p:sldId id="341" r:id="rId34"/>
    <p:sldId id="342" r:id="rId35"/>
    <p:sldId id="343" r:id="rId36"/>
    <p:sldId id="344" r:id="rId37"/>
    <p:sldId id="345" r:id="rId38"/>
    <p:sldId id="346" r:id="rId39"/>
    <p:sldId id="349" r:id="rId40"/>
    <p:sldId id="263" r:id="rId41"/>
    <p:sldId id="352" r:id="rId42"/>
    <p:sldId id="353" r:id="rId43"/>
    <p:sldId id="350" r:id="rId44"/>
    <p:sldId id="351" r:id="rId45"/>
    <p:sldId id="265" r:id="rId46"/>
    <p:sldId id="398" r:id="rId47"/>
    <p:sldId id="399" r:id="rId48"/>
    <p:sldId id="369" r:id="rId49"/>
    <p:sldId id="370" r:id="rId50"/>
    <p:sldId id="371" r:id="rId51"/>
    <p:sldId id="372" r:id="rId52"/>
    <p:sldId id="293" r:id="rId53"/>
    <p:sldId id="267" r:id="rId54"/>
    <p:sldId id="400" r:id="rId55"/>
    <p:sldId id="354" r:id="rId56"/>
    <p:sldId id="405" r:id="rId57"/>
    <p:sldId id="355" r:id="rId58"/>
    <p:sldId id="406" r:id="rId59"/>
    <p:sldId id="269" r:id="rId60"/>
    <p:sldId id="357" r:id="rId61"/>
    <p:sldId id="271" r:id="rId62"/>
    <p:sldId id="401" r:id="rId63"/>
    <p:sldId id="402" r:id="rId64"/>
    <p:sldId id="403" r:id="rId65"/>
    <p:sldId id="273" r:id="rId66"/>
    <p:sldId id="368" r:id="rId67"/>
    <p:sldId id="325" r:id="rId68"/>
    <p:sldId id="404" r:id="rId69"/>
    <p:sldId id="358" r:id="rId70"/>
    <p:sldId id="359" r:id="rId71"/>
    <p:sldId id="360" r:id="rId72"/>
    <p:sldId id="361" r:id="rId73"/>
    <p:sldId id="362" r:id="rId74"/>
    <p:sldId id="274" r:id="rId75"/>
    <p:sldId id="409" r:id="rId76"/>
    <p:sldId id="363" r:id="rId77"/>
    <p:sldId id="365" r:id="rId78"/>
    <p:sldId id="366" r:id="rId79"/>
    <p:sldId id="367" r:id="rId80"/>
    <p:sldId id="275" r:id="rId81"/>
    <p:sldId id="302" r:id="rId82"/>
    <p:sldId id="305" r:id="rId83"/>
    <p:sldId id="306" r:id="rId84"/>
    <p:sldId id="307" r:id="rId85"/>
    <p:sldId id="308" r:id="rId86"/>
    <p:sldId id="309" r:id="rId87"/>
    <p:sldId id="310" r:id="rId88"/>
    <p:sldId id="314" r:id="rId89"/>
    <p:sldId id="311" r:id="rId90"/>
    <p:sldId id="380" r:id="rId91"/>
    <p:sldId id="375" r:id="rId92"/>
    <p:sldId id="376" r:id="rId93"/>
    <p:sldId id="378" r:id="rId94"/>
    <p:sldId id="377" r:id="rId95"/>
    <p:sldId id="276" r:id="rId9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814" autoAdjust="0"/>
  </p:normalViewPr>
  <p:slideViewPr>
    <p:cSldViewPr>
      <p:cViewPr varScale="1">
        <p:scale>
          <a:sx n="107" d="100"/>
          <a:sy n="107" d="100"/>
        </p:scale>
        <p:origin x="-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6"/>
          <c:cat>
            <c:strRef>
              <c:f>Лист1!$A$2:$A$4</c:f>
              <c:strCache>
                <c:ptCount val="3"/>
                <c:pt idx="0">
                  <c:v>2016-17</c:v>
                </c:pt>
                <c:pt idx="1">
                  <c:v>2017-18</c:v>
                </c:pt>
                <c:pt idx="2">
                  <c:v>Сент. - дек. 2018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1.1000000000000001</c:v>
                </c:pt>
                <c:pt idx="1">
                  <c:v>0.9</c:v>
                </c:pt>
                <c:pt idx="2">
                  <c:v>0.7000000000000004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2016 - 17 г.</c:v>
                </c:pt>
                <c:pt idx="1">
                  <c:v>2017 - 18 г.</c:v>
                </c:pt>
                <c:pt idx="2">
                  <c:v>Сент. - дек. 2018.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</c:v>
                </c:pt>
                <c:pt idx="1">
                  <c:v>21</c:v>
                </c:pt>
                <c:pt idx="2">
                  <c:v>19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2016 - 17 г.</c:v>
                </c:pt>
                <c:pt idx="1">
                  <c:v>2017 - 18 г.</c:v>
                </c:pt>
                <c:pt idx="2">
                  <c:v>Сент. - дек. 2018.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80</c:v>
                </c:pt>
                <c:pt idx="1">
                  <c:v>75</c:v>
                </c:pt>
                <c:pt idx="2">
                  <c:v>73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2016 - 17 г.</c:v>
                </c:pt>
                <c:pt idx="1">
                  <c:v>2017 - 18 г.</c:v>
                </c:pt>
                <c:pt idx="2">
                  <c:v>Сент. - дек. 2018.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</c:v>
                </c:pt>
                <c:pt idx="1">
                  <c:v>4</c:v>
                </c:pt>
                <c:pt idx="2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391040"/>
        <c:axId val="89585280"/>
      </c:barChart>
      <c:catAx>
        <c:axId val="90391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9585280"/>
        <c:crosses val="autoZero"/>
        <c:auto val="1"/>
        <c:lblAlgn val="ctr"/>
        <c:lblOffset val="100"/>
        <c:noMultiLvlLbl val="0"/>
      </c:catAx>
      <c:valAx>
        <c:axId val="89585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03910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AAD31-BFA6-497E-BB00-934669204713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74E1E-9686-4D50-BE20-979C6B32D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781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74E1E-9686-4D50-BE20-979C6B32D96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906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74E1E-9686-4D50-BE20-979C6B32D96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680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74E1E-9686-4D50-BE20-979C6B32D96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61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3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9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7365" y="2348880"/>
            <a:ext cx="5906635" cy="3312368"/>
          </a:xfrm>
        </p:spPr>
        <p:txBody>
          <a:bodyPr>
            <a:noAutofit/>
          </a:bodyPr>
          <a:lstStyle/>
          <a:p>
            <a:r>
              <a:rPr lang="ru-RU" sz="16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 ноября 1979г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/>
            <a:r>
              <a:rPr lang="ru-RU" sz="16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0" hangingPunct="0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учитель начальных классов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Диплом ДВС № </a:t>
            </a: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0412883</a:t>
            </a:r>
            <a:r>
              <a:rPr lang="ru-RU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Выдан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.0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.2002.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МГПИ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М. Е.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</a:t>
            </a:r>
            <a:r>
              <a:rPr lang="ru-RU" sz="16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переподготовка:</a:t>
            </a:r>
          </a:p>
          <a:p>
            <a:pPr lvl="0" eaLnBrk="0" hangingPunct="0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г, ГБУ ДПО «Мордовский республиканский институт образования», г. Саранск, по программе «Педагогика и методика дошкольного образования» </a:t>
            </a:r>
            <a:r>
              <a:rPr lang="ru-RU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Диплом № </a:t>
            </a:r>
            <a:r>
              <a:rPr lang="ru-RU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132401138402</a:t>
            </a:r>
            <a:endParaRPr lang="ru-RU" sz="1600" b="1" u="sng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6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 специальности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лет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6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22 года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-9664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РМ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 Деминой Ольги 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Васильевны,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дошкольного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образовательного учреждения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«Детский сад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№86 комбинированного вида»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D:\Мои документы\Desktop\_20190122_18463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46" y="2348880"/>
            <a:ext cx="282366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20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ои документы\Pictures\Samsung\_20190217_13083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4464496" cy="631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79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96552" y="980728"/>
            <a:ext cx="98650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собственного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инновационного </a:t>
            </a:r>
          </a:p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педагогического 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опыта</a:t>
            </a:r>
          </a:p>
          <a:p>
            <a:pPr algn="ctr"/>
            <a:r>
              <a:rPr lang="ru-RU" sz="44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«Поликультурное воспитание дошкольников в процессе образовательной деятельности».</a:t>
            </a:r>
            <a:endParaRPr lang="ru-RU" sz="44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4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45695"/>
          <a:stretch>
            <a:fillRect/>
          </a:stretch>
        </p:blipFill>
        <p:spPr bwMode="auto">
          <a:xfrm>
            <a:off x="1000100" y="357166"/>
            <a:ext cx="7070743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21720" t="31444" r="23002" b="30723"/>
          <a:stretch/>
        </p:blipFill>
        <p:spPr bwMode="auto">
          <a:xfrm>
            <a:off x="4355976" y="4005064"/>
            <a:ext cx="4320481" cy="256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r="15251" b="20114"/>
          <a:stretch>
            <a:fillRect/>
          </a:stretch>
        </p:blipFill>
        <p:spPr bwMode="auto">
          <a:xfrm>
            <a:off x="428596" y="3841229"/>
            <a:ext cx="3714776" cy="2801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429000"/>
            <a:ext cx="6832848" cy="213779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 уровень –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уровень – 7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20689"/>
            <a:ext cx="7702624" cy="2376264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alt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alt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alt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публикаций, включая интернет-публикации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064896" cy="1440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i="1" dirty="0" smtClean="0">
                <a:solidFill>
                  <a:srgbClr val="0070C0"/>
                </a:solidFill>
                <a:latin typeface="Georgia" pitchFamily="18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Georgia" pitchFamily="18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Georgia" pitchFamily="18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Georgia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Georgia" pitchFamily="18" charset="0"/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2290" name="Picture 2" descr="D:\Мои документы\Pictures\Samsung\_20190217_13231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7" y="260648"/>
            <a:ext cx="8511505" cy="60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34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Мои документы\Pictures\Samsung\_20190217_13241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9167" cy="611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89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Pictures\Samsung\_20190116_20023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8" t="9891" r="5371" b="4156"/>
          <a:stretch/>
        </p:blipFill>
        <p:spPr bwMode="auto">
          <a:xfrm>
            <a:off x="310802" y="332655"/>
            <a:ext cx="4189190" cy="630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ои документы\Pictures\Samsung\_20190202_180836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" t="9496" r="53428" b="4660"/>
          <a:stretch/>
        </p:blipFill>
        <p:spPr bwMode="auto">
          <a:xfrm>
            <a:off x="4632960" y="332656"/>
            <a:ext cx="4341585" cy="624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6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Мои документы\Pictures\Samsung\_20190202_180416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2656"/>
            <a:ext cx="8604427" cy="608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33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26" name="Picture 2" descr="D:\Мои документы\Pictures\Samsung\_20190116_195025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9" t="11587" r="5678" b="5275"/>
          <a:stretch/>
        </p:blipFill>
        <p:spPr bwMode="auto">
          <a:xfrm>
            <a:off x="467544" y="67997"/>
            <a:ext cx="4104456" cy="656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ои документы\Pictures\Samsung\_20190116_195246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10763" r="55823" b="3252"/>
          <a:stretch/>
        </p:blipFill>
        <p:spPr bwMode="auto">
          <a:xfrm>
            <a:off x="5103440" y="66604"/>
            <a:ext cx="3870900" cy="667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98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и документы\Pictures\Samsung\_20190202_175434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t="10273" r="7653"/>
          <a:stretch/>
        </p:blipFill>
        <p:spPr bwMode="auto">
          <a:xfrm>
            <a:off x="323528" y="232375"/>
            <a:ext cx="8424936" cy="622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68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Мои документы\Desktop\_20190123_19411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502"/>
            <a:ext cx="9123107" cy="645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3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30" y="0"/>
            <a:ext cx="486914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94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42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30" y="0"/>
            <a:ext cx="4869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13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187624" y="764705"/>
            <a:ext cx="6840759" cy="1368152"/>
          </a:xfrm>
        </p:spPr>
        <p:txBody>
          <a:bodyPr/>
          <a:lstStyle/>
          <a:p>
            <a:pPr marL="182880" indent="0">
              <a:buNone/>
            </a:pP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 Результаты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участия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воспитанников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в: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конкурсах;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выставках;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турнирах; 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соревнованиях;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акциях;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- фестивалях.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Всероссийский  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89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ои документы\Pictures\Samsung\_20190217_134249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116"/>
            <a:ext cx="8856575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28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Аттестация 2017-18\Дипломы. грамоты,благодарности 2014-18г\сегодня\_20190113_11041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3623"/>
            <a:ext cx="4104456" cy="634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6576"/>
            <a:ext cx="4104456" cy="630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1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b="2038"/>
          <a:stretch/>
        </p:blipFill>
        <p:spPr>
          <a:xfrm>
            <a:off x="251520" y="164522"/>
            <a:ext cx="4176464" cy="64273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r="-1" b="2298"/>
          <a:stretch/>
        </p:blipFill>
        <p:spPr>
          <a:xfrm>
            <a:off x="4788024" y="169953"/>
            <a:ext cx="4104456" cy="646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5" y="332656"/>
            <a:ext cx="4583393" cy="3312368"/>
          </a:xfrm>
          <a:prstGeom prst="rect">
            <a:avLst/>
          </a:prstGeom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24121"/>
            <a:ext cx="4981296" cy="36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5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b="1857"/>
          <a:stretch/>
        </p:blipFill>
        <p:spPr>
          <a:xfrm>
            <a:off x="2339752" y="332655"/>
            <a:ext cx="4608512" cy="62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8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upload2.schoolrm.ru/resize_cache/1047952/c3bed4c46e3bebf9034448fed65e7b8e/iblock/da7/da75406f9a1fc05ee431997d571505d1/a2656282106a224afff924d30a924e42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4968552" cy="662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12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upload2.schoolrm.ru/resize_cache/1047955/c3bed4c46e3bebf9034448fed65e7b8e/iblock/b08/b08d33ecc034084f7b18b8b93abdb8a9/5a72c17eba241fdbc4c69732461c1c39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0"/>
          <a:stretch/>
        </p:blipFill>
        <p:spPr bwMode="auto">
          <a:xfrm>
            <a:off x="2267744" y="80778"/>
            <a:ext cx="4968552" cy="6746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46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Мои документы\Pictures\Samsung\_20190116_165531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" b="3323"/>
          <a:stretch/>
        </p:blipFill>
        <p:spPr bwMode="auto">
          <a:xfrm>
            <a:off x="138420" y="235698"/>
            <a:ext cx="9005580" cy="60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99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upload2.schoolrm.ru/resize_cache/1047970/c3bed4c46e3bebf9034448fed65e7b8e/iblock/2ce/2ce69d4ddce3326ccf5cbab08cf69a9a/7f7777abfbea301dd63d2a32b47c9e57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7"/>
          <a:stretch/>
        </p:blipFill>
        <p:spPr bwMode="auto">
          <a:xfrm>
            <a:off x="2267744" y="188640"/>
            <a:ext cx="4680520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42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upload2.schoolrm.ru/resize_cache/1047974/c3bed4c46e3bebf9034448fed65e7b8e/iblock/78f/78f3f5e4e49ae1a8ef890ffa8a78a1ad/f3ea5187f98442262dace09ef835eddf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608512" cy="6465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11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upload2.schoolrm.ru/resize_cache/1047977/c3bed4c46e3bebf9034448fed65e7b8e/iblock/2b9/2b94e8dabfdd9b04ab62b3a0d7b606ef/39b98932c7bfeaa4978b0701155bc3d1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4824536" cy="65078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2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upload2.schoolrm.ru/resize_cache/1091585/c3bed4c46e3bebf9034448fed65e7b8e/iblock/d97/d976c81972e8119dd40484b158866f35/ed12ff34d3fd150f16c85a71c29ed77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5" b="2985"/>
          <a:stretch/>
        </p:blipFill>
        <p:spPr bwMode="auto">
          <a:xfrm>
            <a:off x="2339752" y="188640"/>
            <a:ext cx="4680520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98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upload2.schoolrm.ru/resize_cache/1091579/c3bed4c46e3bebf9034448fed65e7b8e/iblock/6d8/6d8901c174d768360b2028ad85263920/7d1803e56e9aec16dc451eb8fb97a19b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4" b="3031"/>
          <a:stretch/>
        </p:blipFill>
        <p:spPr bwMode="auto">
          <a:xfrm>
            <a:off x="2483768" y="188640"/>
            <a:ext cx="4536504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14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Pictures\Samsung\_20190123_193455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 b="3296"/>
          <a:stretch/>
        </p:blipFill>
        <p:spPr bwMode="auto">
          <a:xfrm>
            <a:off x="2627784" y="260648"/>
            <a:ext cx="4248472" cy="638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15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upload2.schoolrm.ru/resize_cache/1091545/c3bed4c46e3bebf9034448fed65e7b8e/iblock/ddd/ddd369bd92449f41cad411dd30a5cd82/70fceb7b2ad37c3221a722f95a28d5a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" t="805" r="7273" b="3248"/>
          <a:stretch/>
        </p:blipFill>
        <p:spPr bwMode="auto">
          <a:xfrm>
            <a:off x="2471555" y="116632"/>
            <a:ext cx="4536504" cy="6480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790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upload2.schoolrm.ru/resize_cache/1091562/c3bed4c46e3bebf9034448fed65e7b8e/iblock/5ac/5acdeb4b4daa59d01efb02ac2513e061/6030ab93c7b2fc206ddbf6597b7d66cb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" r="8786" b="2714"/>
          <a:stretch/>
        </p:blipFill>
        <p:spPr bwMode="auto">
          <a:xfrm>
            <a:off x="2627784" y="260648"/>
            <a:ext cx="4320480" cy="6336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17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 b="1429"/>
          <a:stretch/>
        </p:blipFill>
        <p:spPr>
          <a:xfrm>
            <a:off x="2411760" y="138425"/>
            <a:ext cx="4536504" cy="653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0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 b="2391"/>
          <a:stretch/>
        </p:blipFill>
        <p:spPr>
          <a:xfrm>
            <a:off x="2411760" y="100248"/>
            <a:ext cx="4680520" cy="65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6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12961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alt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Применение  </a:t>
            </a:r>
            <a:r>
              <a:rPr lang="ru-RU" alt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информационно-коммуникационных технологий</a:t>
            </a:r>
            <a:br>
              <a:rPr lang="ru-RU" alt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alt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628800"/>
            <a:ext cx="8064897" cy="4176464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0"/>
              </a:spcAft>
            </a:pP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spcAft>
                <a:spcPts val="0"/>
              </a:spcAft>
              <a:buNone/>
            </a:pPr>
            <a:r>
              <a:rPr lang="ru-RU" sz="6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1.Сайт </a:t>
            </a:r>
            <a:r>
              <a:rPr lang="ru-RU" sz="6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детского сада:     </a:t>
            </a:r>
            <a:endParaRPr lang="ru-RU" sz="6400" b="1" u="sng" dirty="0">
              <a:solidFill>
                <a:schemeClr val="accent1">
                  <a:lumMod val="50000"/>
                </a:schemeClr>
              </a:solidFill>
              <a:latin typeface="Times New Roman"/>
            </a:endParaRPr>
          </a:p>
          <a:p>
            <a:pPr marL="45720" indent="0">
              <a:spcAft>
                <a:spcPts val="0"/>
              </a:spcAft>
              <a:buNone/>
            </a:pPr>
            <a:r>
              <a:rPr lang="en-US" sz="6400" u="sng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</a:rPr>
              <a:t>https://ds86sar.schoolrm.ru/</a:t>
            </a:r>
            <a:endParaRPr lang="ru-RU" sz="6400" dirty="0">
              <a:solidFill>
                <a:schemeClr val="accent4">
                  <a:lumMod val="75000"/>
                </a:schemeClr>
              </a:solidFill>
              <a:latin typeface="Courier New"/>
              <a:ea typeface="Times New Roman"/>
            </a:endParaRPr>
          </a:p>
          <a:p>
            <a:pPr marL="45720" indent="0">
              <a:spcAft>
                <a:spcPts val="0"/>
              </a:spcAft>
              <a:buNone/>
            </a:pPr>
            <a:r>
              <a:rPr lang="ru-RU" sz="6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6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Образовательная социальная сеть</a:t>
            </a:r>
            <a:r>
              <a:rPr lang="en-US" sz="6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nsportal.ru</a:t>
            </a:r>
            <a:endParaRPr lang="ru-RU" sz="6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de-DE" sz="6400" u="sng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https://nsportal.ru/dyomina-olga-vasilevna</a:t>
            </a:r>
            <a:endParaRPr lang="de-DE" sz="6400" u="sng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6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6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396552" y="3140968"/>
            <a:ext cx="7149480" cy="360041"/>
          </a:xfrm>
        </p:spPr>
        <p:txBody>
          <a:bodyPr>
            <a:normAutofit fontScale="25000" lnSpcReduction="20000"/>
          </a:bodyPr>
          <a:lstStyle/>
          <a:p>
            <a:pPr marL="0" indent="0" algn="r">
              <a:buNone/>
            </a:pPr>
            <a:r>
              <a:rPr lang="ru-RU" sz="1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 уровень – 1</a:t>
            </a:r>
          </a:p>
          <a:p>
            <a:pPr lvl="6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48681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5. </a:t>
            </a:r>
            <a:r>
              <a:rPr lang="ru-RU" alt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Наличие </a:t>
            </a:r>
            <a:r>
              <a:rPr lang="ru-RU" alt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авторских</a:t>
            </a:r>
            <a:br>
              <a:rPr lang="ru-RU" alt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r>
              <a:rPr lang="ru-RU" alt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 программ , методических пособий</a:t>
            </a:r>
            <a:r>
              <a:rPr lang="ru-RU" altLang="ru-RU" sz="4400" b="1" kern="0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/>
            </a:r>
            <a:br>
              <a:rPr lang="ru-RU" altLang="ru-RU" sz="4400" b="1" kern="0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endParaRPr lang="ru-RU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5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О.В 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6663"/>
            <a:ext cx="4104456" cy="568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F:\Аттестация 2017-18\Дипломы. грамоты,благодарности 2014-18г\_20181228_122223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t="2663" r="2344" b="5563"/>
          <a:stretch/>
        </p:blipFill>
        <p:spPr bwMode="auto">
          <a:xfrm>
            <a:off x="4857752" y="246661"/>
            <a:ext cx="3962720" cy="564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18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Pictures\Samsung\_20190125_102347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4610"/>
            <a:ext cx="4249035" cy="625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:\Аттестация 2017-18\Дипломы. грамоты,благодарности 2014-18г\_20181228_122250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t="2752" r="4173" b="5068"/>
          <a:stretch/>
        </p:blipFill>
        <p:spPr bwMode="auto">
          <a:xfrm>
            <a:off x="4777667" y="264610"/>
            <a:ext cx="4190450" cy="625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16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и документы\Pictures\Samsung\_20190119_212452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/>
          <a:stretch/>
        </p:blipFill>
        <p:spPr bwMode="auto">
          <a:xfrm>
            <a:off x="2285984" y="285728"/>
            <a:ext cx="4944015" cy="642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95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Аттестация 2017-18\Дипломы. грамоты,благодарности 2014-18г\_20181228_122438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r="3350"/>
          <a:stretch/>
        </p:blipFill>
        <p:spPr bwMode="auto">
          <a:xfrm>
            <a:off x="410749" y="257949"/>
            <a:ext cx="4104455" cy="635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F:\Аттестация 2017-18\Дипломы. грамоты,благодарности 2014-18г\_20181228_122526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/>
          <a:stretch/>
        </p:blipFill>
        <p:spPr bwMode="auto">
          <a:xfrm>
            <a:off x="4799518" y="230846"/>
            <a:ext cx="4020953" cy="631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1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rmAutofit fontScale="90000"/>
          </a:bodyPr>
          <a:lstStyle/>
          <a:p>
            <a:pPr marL="0" indent="0" algn="ctr" hangingPunct="0">
              <a:lnSpc>
                <a:spcPct val="93000"/>
              </a:lnSpc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4900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6. Выступления на </a:t>
            </a:r>
            <a:r>
              <a:rPr lang="ru-RU" altLang="ru-RU" sz="4900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научно-практических конференциях, педагогических чтениях, семинарах, секциях, методических объединениях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/>
            </a:r>
            <a:b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r>
              <a:rPr lang="ru-RU" altLang="ru-RU" b="1" dirty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/>
            </a:r>
            <a:br>
              <a:rPr lang="ru-RU" altLang="ru-RU" b="1" dirty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r>
              <a:rPr lang="ru-RU" altLang="ru-RU" b="1" dirty="0" smtClean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/>
            </a:r>
            <a:br>
              <a:rPr lang="ru-RU" altLang="ru-RU" b="1" dirty="0" smtClean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r>
              <a:rPr lang="ru-RU" altLang="ru-RU" b="1" dirty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/>
            </a:r>
            <a:br>
              <a:rPr lang="ru-RU" altLang="ru-RU" b="1" dirty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r>
              <a:rPr lang="ru-RU" altLang="ru-RU" b="1" i="1" dirty="0" smtClean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 </a:t>
            </a:r>
            <a:r>
              <a:rPr lang="ru-RU" altLang="ru-RU" b="1" i="1" dirty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/>
            </a:r>
            <a:br>
              <a:rPr lang="ru-RU" altLang="ru-RU" b="1" i="1" dirty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r>
              <a:rPr lang="ru-RU" altLang="ru-RU" b="1" kern="0" dirty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/>
            </a:r>
            <a:br>
              <a:rPr lang="ru-RU" altLang="ru-RU" b="1" kern="0" dirty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501008"/>
            <a:ext cx="7848872" cy="29417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 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-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Всероссийский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- 3  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Республиканский уровень - 1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40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Мои документы\Pictures\Samsung\_20190217_134726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24" y="260648"/>
            <a:ext cx="8706855" cy="615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47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D:\Мои документы\Pictures\Samsung\_20190217_13500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58" y="404664"/>
            <a:ext cx="8754773" cy="6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91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2" t="3687" r="1995"/>
          <a:stretch/>
        </p:blipFill>
        <p:spPr>
          <a:xfrm>
            <a:off x="623368" y="548680"/>
            <a:ext cx="3920418" cy="54349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4967" r="51041" b="63"/>
          <a:stretch/>
        </p:blipFill>
        <p:spPr>
          <a:xfrm>
            <a:off x="4699908" y="548680"/>
            <a:ext cx="3719153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2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5" t="2426" r="1549"/>
          <a:stretch/>
        </p:blipFill>
        <p:spPr>
          <a:xfrm>
            <a:off x="489135" y="548680"/>
            <a:ext cx="3840744" cy="5485580"/>
          </a:xfrm>
          <a:prstGeom prst="rect">
            <a:avLst/>
          </a:prstGeom>
        </p:spPr>
      </p:pic>
      <p:pic>
        <p:nvPicPr>
          <p:cNvPr id="3" name="Picture 2" descr="D:\Мои документы\Pictures\Samsung\_20190113_113022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" r="51415"/>
          <a:stretch/>
        </p:blipFill>
        <p:spPr bwMode="auto">
          <a:xfrm>
            <a:off x="4633629" y="548680"/>
            <a:ext cx="3902537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11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Pictures\Samsung\_20190217_130327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9062"/>
            <a:ext cx="4568159" cy="645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2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Аттестация 2017-18\Дипломы. грамоты,благодарности 2014-18г\сегодня\_20190113_110309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1" t="1617" r="1638"/>
          <a:stretch/>
        </p:blipFill>
        <p:spPr bwMode="auto">
          <a:xfrm>
            <a:off x="899592" y="429452"/>
            <a:ext cx="3600415" cy="55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D:\Мои документы\Pictures\Samsung\_20190113_113435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05"/>
          <a:stretch/>
        </p:blipFill>
        <p:spPr bwMode="auto">
          <a:xfrm>
            <a:off x="4720194" y="429452"/>
            <a:ext cx="355391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58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и документы\Pictures\Samsung\_20190113_113836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3" r="2690"/>
          <a:stretch/>
        </p:blipFill>
        <p:spPr bwMode="auto">
          <a:xfrm>
            <a:off x="899592" y="462158"/>
            <a:ext cx="3600400" cy="551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Мои документы\Pictures\Samsung\_20190113_114015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6" t="3218" r="2775"/>
          <a:stretch/>
        </p:blipFill>
        <p:spPr bwMode="auto">
          <a:xfrm>
            <a:off x="4644008" y="477149"/>
            <a:ext cx="3665961" cy="551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16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433692" cy="6266981"/>
          </a:xfrm>
        </p:spPr>
      </p:pic>
    </p:spTree>
    <p:extLst>
      <p:ext uri="{BB962C8B-B14F-4D97-AF65-F5344CB8AC3E}">
        <p14:creationId xmlns:p14="http://schemas.microsoft.com/office/powerpoint/2010/main" val="66593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234888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  <a:defRPr/>
            </a:pPr>
            <a:r>
              <a:rPr lang="ru-RU" altLang="ru-RU" sz="4900" kern="0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7</a:t>
            </a:r>
            <a:r>
              <a:rPr lang="ru-RU" altLang="ru-RU" sz="4900" kern="0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. </a:t>
            </a:r>
            <a:r>
              <a:rPr lang="ru-RU" altLang="ru-RU" sz="4900" kern="0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Проведение </a:t>
            </a:r>
            <a:r>
              <a:rPr lang="ru-RU" altLang="ru-RU" sz="4900" kern="0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открытых </a:t>
            </a:r>
            <a:r>
              <a:rPr lang="ru-RU" altLang="ru-RU" sz="4900" kern="0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занятий, </a:t>
            </a:r>
            <a:br>
              <a:rPr lang="ru-RU" altLang="ru-RU" sz="4900" kern="0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r>
              <a:rPr lang="ru-RU" altLang="ru-RU" sz="4900" kern="0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мастер-классов, мероприятий</a:t>
            </a:r>
            <a:br>
              <a:rPr lang="ru-RU" altLang="ru-RU" sz="4900" kern="0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r>
              <a:rPr lang="ru-RU" altLang="ru-RU" sz="4900" kern="0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/>
            </a:r>
            <a:br>
              <a:rPr lang="ru-RU" altLang="ru-RU" sz="4900" kern="0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r>
              <a:rPr lang="ru-RU" altLang="ru-RU" b="1" kern="0" dirty="0" smtClean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/>
            </a:r>
            <a:br>
              <a:rPr lang="ru-RU" altLang="ru-RU" b="1" kern="0" dirty="0" smtClean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r>
              <a:rPr lang="ru-RU" altLang="ru-RU" b="1" kern="0" dirty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/>
            </a:r>
            <a:br>
              <a:rPr lang="ru-RU" altLang="ru-RU" b="1" kern="0" dirty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r>
              <a:rPr lang="ru-RU" altLang="ru-RU" b="1" kern="0" dirty="0" smtClean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/>
            </a:r>
            <a:br>
              <a:rPr lang="ru-RU" altLang="ru-RU" b="1" kern="0" dirty="0" smtClean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r>
              <a:rPr lang="ru-RU" altLang="ru-RU" b="1" kern="0" dirty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/>
            </a:r>
            <a:br>
              <a:rPr lang="ru-RU" altLang="ru-RU" b="1" kern="0" dirty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r>
              <a:rPr lang="ru-RU" altLang="ru-RU" b="1" kern="0" dirty="0" smtClean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/>
            </a:r>
            <a:br>
              <a:rPr lang="ru-RU" altLang="ru-RU" b="1" kern="0" dirty="0" smtClean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r>
              <a:rPr lang="ru-RU" altLang="ru-RU" b="1" kern="0" dirty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/>
            </a:r>
            <a:br>
              <a:rPr lang="ru-RU" altLang="ru-RU" b="1" kern="0" dirty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r>
              <a:rPr lang="ru-RU" dirty="0" smtClean="0">
                <a:ea typeface="MS Gothic" charset="-128"/>
              </a:rPr>
              <a:t/>
            </a:r>
            <a:br>
              <a:rPr lang="ru-RU" dirty="0" smtClean="0">
                <a:ea typeface="MS Gothic" charset="-128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3212976"/>
            <a:ext cx="7776864" cy="2769171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-3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8" y="232270"/>
            <a:ext cx="8749480" cy="650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1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:\АТТЕСТАЦИЯ СТ.В.Цыповской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1" y="1357298"/>
            <a:ext cx="5900169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Лена\Desktop\СЕРТИФИКАТ\16.jpeg"/>
          <p:cNvPicPr>
            <a:picLocks noChangeAspect="1" noChangeArrowheads="1"/>
          </p:cNvPicPr>
          <p:nvPr/>
        </p:nvPicPr>
        <p:blipFill>
          <a:blip r:embed="rId3" cstate="print"/>
          <a:srcRect l="12756" t="13329" r="14055" b="14612"/>
          <a:stretch>
            <a:fillRect/>
          </a:stretch>
        </p:blipFill>
        <p:spPr bwMode="auto">
          <a:xfrm>
            <a:off x="128518" y="1357298"/>
            <a:ext cx="3157598" cy="4304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750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Документы\Рабочий стол\табеля\25 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4214842" cy="5801434"/>
          </a:xfrm>
          <a:prstGeom prst="rect">
            <a:avLst/>
          </a:prstGeom>
          <a:noFill/>
        </p:spPr>
      </p:pic>
      <p:pic>
        <p:nvPicPr>
          <p:cNvPr id="4" name="Picture 4" descr="D:\Документы\Рабочий стол\табеля\25 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75440"/>
            <a:ext cx="4143404" cy="57031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1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Pictures\Samsung\_20190217_15402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571480"/>
            <a:ext cx="4106125" cy="580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Документы\Рабочий стол\табеля\25 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642918"/>
            <a:ext cx="4171952" cy="5742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89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окументы\Рабочий стол\табеля\25 007.jpg"/>
          <p:cNvPicPr>
            <a:picLocks noChangeAspect="1" noChangeArrowheads="1"/>
          </p:cNvPicPr>
          <p:nvPr/>
        </p:nvPicPr>
        <p:blipFill>
          <a:blip r:embed="rId2" cstate="print"/>
          <a:srcRect l="4967" t="1203" r="2317" b="1366"/>
          <a:stretch>
            <a:fillRect/>
          </a:stretch>
        </p:blipFill>
        <p:spPr bwMode="auto">
          <a:xfrm>
            <a:off x="285720" y="396712"/>
            <a:ext cx="4071966" cy="5889808"/>
          </a:xfrm>
          <a:prstGeom prst="rect">
            <a:avLst/>
          </a:prstGeom>
          <a:noFill/>
        </p:spPr>
      </p:pic>
      <p:pic>
        <p:nvPicPr>
          <p:cNvPr id="6" name="Picture 2" descr="D:\Документы\Рабочий стол\табеля\25 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6686" y="357167"/>
            <a:ext cx="4411580" cy="6072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135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20907" y="980728"/>
            <a:ext cx="9073008" cy="346435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 </a:t>
            </a:r>
            <a:endParaRPr lang="ru-RU" dirty="0"/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 </a:t>
            </a:r>
            <a:r>
              <a:rPr lang="ru-RU" sz="57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8. Общественная </a:t>
            </a:r>
            <a:r>
              <a:rPr lang="ru-RU" sz="57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активность педагога: участие в экспертных комиссиях, в жюри конкурсов, депутатская деятельность и т.д.</a:t>
            </a:r>
            <a:br>
              <a:rPr lang="ru-RU" sz="57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7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7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4509120"/>
            <a:ext cx="5832648" cy="1117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Всероссийский уровень – 1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уровень-1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6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Pictures\Samsung\_20190217_13051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2769"/>
            <a:ext cx="4516615" cy="638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05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3" y="260648"/>
            <a:ext cx="4556925" cy="644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8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412776"/>
            <a:ext cx="8229600" cy="3733875"/>
          </a:xfrm>
        </p:spPr>
        <p:txBody>
          <a:bodyPr/>
          <a:lstStyle/>
          <a:p>
            <a:pPr marL="0" indent="0"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alt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Позитивные </a:t>
            </a:r>
            <a:r>
              <a:rPr lang="ru-RU" alt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работы </a:t>
            </a:r>
            <a:r>
              <a:rPr lang="ru-RU" alt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воспитанниками</a:t>
            </a:r>
            <a:endParaRPr lang="ru-RU" altLang="ru-RU" sz="44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109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Мои документы\Pictures\Samsung\_20190217_135759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4483863" cy="633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4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Мои документы\Pictures\Samsung\_20190217_135838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6856"/>
            <a:ext cx="4732158" cy="668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55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Мои документы\Pictures\Samsung\_20190217_135938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333" y="188640"/>
            <a:ext cx="4533199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77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 flipH="1" flipV="1">
            <a:off x="7088267" y="2132856"/>
            <a:ext cx="1444173" cy="1296144"/>
          </a:xfrm>
        </p:spPr>
        <p:txBody>
          <a:bodyPr>
            <a:norm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03648" y="548680"/>
            <a:ext cx="6512511" cy="1008112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Заболеваемость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629763226"/>
              </p:ext>
            </p:extLst>
          </p:nvPr>
        </p:nvGraphicFramePr>
        <p:xfrm>
          <a:off x="1381486" y="3645024"/>
          <a:ext cx="684076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915816" y="1484784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2016 – 17 год – 1,1;</a:t>
            </a:r>
          </a:p>
          <a:p>
            <a:pPr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2017 – 18 год – 0,9;</a:t>
            </a:r>
          </a:p>
          <a:p>
            <a:pPr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Сент. – дек. 2018 год – 0,7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06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1143000"/>
          </a:xfrm>
        </p:spPr>
        <p:txBody>
          <a:bodyPr/>
          <a:lstStyle/>
          <a:p>
            <a:pPr algn="ctr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Сводная по итогам мониторинга за 2,5 года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76364289"/>
              </p:ext>
            </p:extLst>
          </p:nvPr>
        </p:nvGraphicFramePr>
        <p:xfrm>
          <a:off x="1763688" y="1484784"/>
          <a:ext cx="619268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83768" y="5013176"/>
            <a:ext cx="48245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2016 -17 год. – 95 % (ср. гр.)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2017 – 18 год. – 96 % (ст. гр.)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Сент. – дек. 2018 год. – 92 % (под. гр.)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573016"/>
            <a:ext cx="6758137" cy="194215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  уровень -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ru-RU" alt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Участие педагога в профессиональных </a:t>
            </a:r>
            <a:r>
              <a:rPr lang="ru-RU" alt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endParaRPr lang="ru-RU" altLang="ru-RU" sz="44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41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Мои документы\Pictures\Samsung\_20190217_140235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55818" cy="612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82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t="1911" r="3832" b="6673"/>
          <a:stretch/>
        </p:blipFill>
        <p:spPr>
          <a:xfrm>
            <a:off x="2475957" y="260648"/>
            <a:ext cx="4464783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7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2101665"/>
            <a:ext cx="82809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alt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инновационной</a:t>
            </a:r>
          </a:p>
          <a:p>
            <a:pPr algn="ctr"/>
            <a:r>
              <a:rPr lang="ru-RU" alt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(экспериментальной) </a:t>
            </a:r>
          </a:p>
          <a:p>
            <a:pPr algn="ctr"/>
            <a:r>
              <a:rPr lang="ru-RU" alt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2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b="2179"/>
          <a:stretch/>
        </p:blipFill>
        <p:spPr>
          <a:xfrm>
            <a:off x="2629474" y="260778"/>
            <a:ext cx="4320480" cy="611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b="2761"/>
          <a:stretch/>
        </p:blipFill>
        <p:spPr>
          <a:xfrm>
            <a:off x="2366912" y="168504"/>
            <a:ext cx="4509344" cy="64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6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t="3065" b="4319"/>
          <a:stretch/>
        </p:blipFill>
        <p:spPr>
          <a:xfrm>
            <a:off x="2483768" y="332656"/>
            <a:ext cx="4320481" cy="635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7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b="2784"/>
          <a:stretch/>
        </p:blipFill>
        <p:spPr>
          <a:xfrm>
            <a:off x="2699793" y="260648"/>
            <a:ext cx="4332204" cy="629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4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-252536" y="4077072"/>
            <a:ext cx="6624736" cy="88817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– 2</a:t>
            </a:r>
          </a:p>
          <a:p>
            <a:pPr marL="0" indent="0" algn="ctr">
              <a:buNone/>
            </a:pP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– 2</a:t>
            </a:r>
          </a:p>
          <a:p>
            <a:pPr algn="ctr"/>
            <a:endParaRPr lang="ru-RU" sz="11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3356992"/>
            <a:ext cx="3490417" cy="315889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04664"/>
            <a:ext cx="892899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alt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altLang="ru-RU" sz="3200" b="1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 поощрения педагога в межаттестационный период органами государственной власти, МО РМ, муниципальными органами образования, общественными организациями, педагогическими сообществами, родительской </a:t>
            </a:r>
            <a:r>
              <a:rPr lang="ru-RU" alt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общественностью</a:t>
            </a:r>
            <a:endParaRPr lang="ru-RU" altLang="ru-RU" sz="3200" b="1" dirty="0">
              <a:solidFill>
                <a:schemeClr val="accent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Всероссийский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– 1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200" b="1" dirty="0" smtClean="0">
              <a:solidFill>
                <a:schemeClr val="accent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lvl="0" algn="ctr"/>
            <a:r>
              <a:rPr lang="ru-RU" altLang="ru-RU" sz="3200" b="1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9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885895"/>
              </p:ext>
            </p:extLst>
          </p:nvPr>
        </p:nvGraphicFramePr>
        <p:xfrm>
          <a:off x="-108044" y="-47372"/>
          <a:ext cx="9252044" cy="6905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Слайд" r:id="rId3" imgW="4570530" imgH="3427618" progId="PowerPoint.Slide.12">
                  <p:embed/>
                </p:oleObj>
              </mc:Choice>
              <mc:Fallback>
                <p:oleObj name="Слайд" r:id="rId3" imgW="4570530" imgH="3427618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8044" y="-47372"/>
                        <a:ext cx="9252044" cy="69053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78915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Аттестация 2017-18\Дипломы. грамоты,благодарности 2014-18г\_20181222_12353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410445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35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Аттестация 2017-18\Дипломы. грамоты,благодарности 2014-18г\_20181222_123501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t="1600" r="2041" b="2629"/>
          <a:stretch/>
        </p:blipFill>
        <p:spPr bwMode="auto">
          <a:xfrm>
            <a:off x="2555776" y="279918"/>
            <a:ext cx="4376166" cy="61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96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Аттестация 2017-18\Дипломы. грамоты,благодарности 2014-18г\_20181222_123426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1390" r="-1" b="2039"/>
          <a:stretch/>
        </p:blipFill>
        <p:spPr bwMode="auto">
          <a:xfrm>
            <a:off x="159527" y="332656"/>
            <a:ext cx="4550133" cy="622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100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" t="3824"/>
          <a:stretch/>
        </p:blipFill>
        <p:spPr bwMode="auto">
          <a:xfrm>
            <a:off x="4860032" y="332656"/>
            <a:ext cx="4104456" cy="622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98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и документы\Pictures\Samsung\_20190113_122639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2"/>
          <a:stretch/>
        </p:blipFill>
        <p:spPr bwMode="auto">
          <a:xfrm>
            <a:off x="348922" y="301450"/>
            <a:ext cx="4345323" cy="615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1002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3110" r="4262"/>
          <a:stretch/>
        </p:blipFill>
        <p:spPr bwMode="auto">
          <a:xfrm rot="10800000">
            <a:off x="4860031" y="301450"/>
            <a:ext cx="3888433" cy="61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04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АТТЕСТАЦИЯ СТ.В.Цыповской\4.jpg"/>
          <p:cNvPicPr>
            <a:picLocks noChangeAspect="1" noChangeArrowheads="1"/>
          </p:cNvPicPr>
          <p:nvPr/>
        </p:nvPicPr>
        <p:blipFill>
          <a:blip r:embed="rId2" cstate="print"/>
          <a:srcRect l="7964" t="1369" r="3571" b="8060"/>
          <a:stretch>
            <a:fillRect/>
          </a:stretch>
        </p:blipFill>
        <p:spPr bwMode="auto">
          <a:xfrm>
            <a:off x="2555776" y="188640"/>
            <a:ext cx="4527034" cy="638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1412776"/>
            <a:ext cx="9145016" cy="1006624"/>
          </a:xfrm>
        </p:spPr>
        <p:txBody>
          <a:bodyPr>
            <a:normAutofit fontScale="90000"/>
          </a:bodyPr>
          <a:lstStyle/>
          <a:p>
            <a:pPr marL="0" indent="0" algn="r">
              <a:buNone/>
            </a:pPr>
            <a:r>
              <a:rPr lang="ru-RU" altLang="ru-RU" sz="4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12.Повышение квалификации</a:t>
            </a:r>
            <a:br>
              <a:rPr lang="ru-RU" altLang="ru-RU" sz="4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3933056"/>
            <a:ext cx="8784975" cy="108809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Краткосрочные курсы, </a:t>
            </a: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сумме - 240 </a:t>
            </a:r>
            <a:r>
              <a:rPr lang="ru-RU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часа,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дистанционные курсы, </a:t>
            </a: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сумме – </a:t>
            </a: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часов</a:t>
            </a:r>
            <a:endParaRPr lang="ru-RU" sz="9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97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t="6587" r="1134"/>
          <a:stretch/>
        </p:blipFill>
        <p:spPr>
          <a:xfrm>
            <a:off x="395535" y="260648"/>
            <a:ext cx="8504675" cy="6330253"/>
          </a:xfrm>
        </p:spPr>
      </p:pic>
    </p:spTree>
    <p:extLst>
      <p:ext uri="{BB962C8B-B14F-4D97-AF65-F5344CB8AC3E}">
        <p14:creationId xmlns:p14="http://schemas.microsoft.com/office/powerpoint/2010/main" val="185813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" t="5698" r="1882"/>
          <a:stretch/>
        </p:blipFill>
        <p:spPr>
          <a:xfrm>
            <a:off x="323528" y="332656"/>
            <a:ext cx="8608589" cy="6185318"/>
          </a:xfrm>
        </p:spPr>
      </p:pic>
    </p:spTree>
    <p:extLst>
      <p:ext uri="{BB962C8B-B14F-4D97-AF65-F5344CB8AC3E}">
        <p14:creationId xmlns:p14="http://schemas.microsoft.com/office/powerpoint/2010/main" val="249650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t="7184" r="1558"/>
          <a:stretch/>
        </p:blipFill>
        <p:spPr>
          <a:xfrm>
            <a:off x="395536" y="323426"/>
            <a:ext cx="8496944" cy="6129910"/>
          </a:xfrm>
        </p:spPr>
      </p:pic>
    </p:spTree>
    <p:extLst>
      <p:ext uri="{BB962C8B-B14F-4D97-AF65-F5344CB8AC3E}">
        <p14:creationId xmlns:p14="http://schemas.microsoft.com/office/powerpoint/2010/main" val="65367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54868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" t="4554" r="1893" b="2216"/>
          <a:stretch/>
        </p:blipFill>
        <p:spPr>
          <a:xfrm>
            <a:off x="395536" y="332656"/>
            <a:ext cx="8496944" cy="6140821"/>
          </a:xfrm>
        </p:spPr>
      </p:pic>
    </p:spTree>
    <p:extLst>
      <p:ext uri="{BB962C8B-B14F-4D97-AF65-F5344CB8AC3E}">
        <p14:creationId xmlns:p14="http://schemas.microsoft.com/office/powerpoint/2010/main" val="167799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Объект 3" descr="D:\Мои документы\Desktop\creat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3668" y="-711460"/>
            <a:ext cx="6120680" cy="8352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731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3" descr="D:\Мои документы\Desktop\creat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95985" y="-685710"/>
            <a:ext cx="6152030" cy="8208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09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D:\Мои документы\Desktop\create.pn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32656"/>
            <a:ext cx="8280920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5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D:\Мои документы\Desktop\create.pn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60648"/>
            <a:ext cx="8280920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132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D:\Мои документы\Desktop\create.pn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32656"/>
            <a:ext cx="8280920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512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Pictures\Samsung\_20190217_13065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40" y="116632"/>
            <a:ext cx="4634519" cy="655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1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Desktop\crea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63300" cy="638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44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Pictures\Samsung\_20190202_1828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844" y="141632"/>
            <a:ext cx="4566451" cy="645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19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Pictures\Samsung\_20190202_183027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1" t="21059" r="19611" b="18658"/>
          <a:stretch/>
        </p:blipFill>
        <p:spPr bwMode="auto">
          <a:xfrm>
            <a:off x="611560" y="478177"/>
            <a:ext cx="8262022" cy="587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03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Pictures\Samsung\_20190202_182951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t="6916" r="1824"/>
          <a:stretch/>
        </p:blipFill>
        <p:spPr bwMode="auto">
          <a:xfrm>
            <a:off x="181490" y="404664"/>
            <a:ext cx="869661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08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ои документы\Pictures\Samsung\_20190202_182832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4660" b="1564"/>
          <a:stretch/>
        </p:blipFill>
        <p:spPr bwMode="auto">
          <a:xfrm>
            <a:off x="467544" y="531003"/>
            <a:ext cx="8351616" cy="574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97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8864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9600" b="1" i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ru-RU" sz="96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Благодарю  </a:t>
            </a:r>
            <a:r>
              <a:rPr lang="ru-RU" sz="96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96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96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за   внимание!</a:t>
            </a:r>
            <a:endParaRPr lang="ru-RU" sz="96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0325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2636</TotalTime>
  <Words>390</Words>
  <Application>Microsoft Office PowerPoint</Application>
  <PresentationFormat>Экран (4:3)</PresentationFormat>
  <Paragraphs>81</Paragraphs>
  <Slides>95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97" baseType="lpstr">
      <vt:lpstr>Воздушный поток</vt:lpstr>
      <vt:lpstr>Слайд</vt:lpstr>
      <vt:lpstr>Презентация PowerPoint</vt:lpstr>
      <vt:lpstr>Презентация PowerPoint</vt:lpstr>
      <vt:lpstr>Презентация PowerPoint</vt:lpstr>
      <vt:lpstr>1. Применение  информационно-коммуникационных технологий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Наличие публикаций, включая интернет-публикации 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 Результаты участия       воспитанников в:      - конкурсах;      - выставках;      - турнирах;       - соревнованиях;      - акциях;      - фестивалях. Всероссийский   уровень -3 Муниципальный уровень – 5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 Выступления на научно-практических конференциях, педагогических чтениях, семинарах, секциях, методических объединениях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 Проведение открытых занятий,  мастер-классов, мероприятий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Заболеваемость.</vt:lpstr>
      <vt:lpstr>Сводная по итогам мониторинга за 2,5 года</vt:lpstr>
      <vt:lpstr>  Международный  уровень -1 Муниципальный уровень – 4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12.Повышение квалификации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 Деминой Ольги  Васильевны,  воспитателя  муниципального дошкольного образовательного учреждения  «Детский сад  №69»  г. о. Саранск</dc:title>
  <dc:creator>User</dc:creator>
  <cp:lastModifiedBy>vospital</cp:lastModifiedBy>
  <cp:revision>185</cp:revision>
  <dcterms:created xsi:type="dcterms:W3CDTF">2018-12-11T11:13:28Z</dcterms:created>
  <dcterms:modified xsi:type="dcterms:W3CDTF">2023-04-04T07:03:29Z</dcterms:modified>
</cp:coreProperties>
</file>