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94" r:id="rId10"/>
    <p:sldId id="296" r:id="rId11"/>
    <p:sldId id="298" r:id="rId12"/>
    <p:sldId id="299" r:id="rId13"/>
    <p:sldId id="297" r:id="rId14"/>
    <p:sldId id="300" r:id="rId15"/>
    <p:sldId id="301" r:id="rId16"/>
    <p:sldId id="264" r:id="rId17"/>
    <p:sldId id="265" r:id="rId18"/>
    <p:sldId id="292" r:id="rId19"/>
    <p:sldId id="266" r:id="rId20"/>
    <p:sldId id="267" r:id="rId21"/>
    <p:sldId id="302" r:id="rId22"/>
    <p:sldId id="305" r:id="rId23"/>
    <p:sldId id="304" r:id="rId24"/>
    <p:sldId id="306" r:id="rId25"/>
    <p:sldId id="303" r:id="rId26"/>
    <p:sldId id="270" r:id="rId27"/>
    <p:sldId id="307" r:id="rId28"/>
    <p:sldId id="272" r:id="rId29"/>
    <p:sldId id="273" r:id="rId30"/>
    <p:sldId id="274" r:id="rId31"/>
    <p:sldId id="275" r:id="rId32"/>
    <p:sldId id="309" r:id="rId33"/>
    <p:sldId id="308" r:id="rId34"/>
    <p:sldId id="276" r:id="rId35"/>
    <p:sldId id="310" r:id="rId36"/>
    <p:sldId id="279" r:id="rId37"/>
    <p:sldId id="280" r:id="rId38"/>
    <p:sldId id="277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3" r:id="rId48"/>
    <p:sldId id="290" r:id="rId49"/>
    <p:sldId id="291" r:id="rId50"/>
    <p:sldId id="311" r:id="rId51"/>
    <p:sldId id="312" r:id="rId52"/>
    <p:sldId id="313" r:id="rId53"/>
    <p:sldId id="314" r:id="rId54"/>
    <p:sldId id="315" r:id="rId55"/>
    <p:sldId id="321" r:id="rId56"/>
    <p:sldId id="316" r:id="rId57"/>
    <p:sldId id="317" r:id="rId58"/>
    <p:sldId id="31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3910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34399-2D6D-46BB-A21A-6A2C5B0132BF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F5B90-D816-4CAF-B961-CF479EE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30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5B90-D816-4CAF-B961-CF479EE9D48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52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96" y="-21326"/>
            <a:ext cx="9180512" cy="6903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835696" y="481255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Министерство образования РМ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0126" y="1196752"/>
            <a:ext cx="2446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3600" b="1" dirty="0">
                <a:solidFill>
                  <a:schemeClr val="accent6">
                    <a:lumMod val="50000"/>
                  </a:schemeClr>
                </a:solidFill>
                <a:ea typeface="Lucida Sans Unicode" pitchFamily="34" charset="0"/>
              </a:rPr>
              <a:t>Портфолио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29461" y="2204864"/>
            <a:ext cx="349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2004809"/>
            <a:ext cx="81369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              </a:t>
            </a:r>
            <a:r>
              <a:rPr lang="ru-RU" sz="2800" i="1" dirty="0" smtClean="0">
                <a:solidFill>
                  <a:srgbClr val="C00000"/>
                </a:solidFill>
              </a:rPr>
              <a:t>Тайновой Натальи Александровны,</a:t>
            </a:r>
          </a:p>
          <a:p>
            <a:pPr algn="ctr"/>
            <a:r>
              <a:rPr lang="ru-RU" sz="2000" i="1" dirty="0">
                <a:solidFill>
                  <a:srgbClr val="C00000"/>
                </a:solidFill>
              </a:rPr>
              <a:t>у</a:t>
            </a:r>
            <a:r>
              <a:rPr lang="ru-RU" sz="2000" i="1" dirty="0" smtClean="0">
                <a:solidFill>
                  <a:srgbClr val="C00000"/>
                </a:solidFill>
              </a:rPr>
              <a:t>чителя русского языка и литературы МОУ «</a:t>
            </a:r>
            <a:r>
              <a:rPr lang="ru-RU" sz="2000" i="1" dirty="0" err="1" smtClean="0">
                <a:solidFill>
                  <a:srgbClr val="C00000"/>
                </a:solidFill>
              </a:rPr>
              <a:t>Кривозерьевская</a:t>
            </a:r>
            <a:r>
              <a:rPr lang="ru-RU" sz="2000" i="1" dirty="0" smtClean="0">
                <a:solidFill>
                  <a:srgbClr val="C00000"/>
                </a:solidFill>
              </a:rPr>
              <a:t> СОШ»</a:t>
            </a:r>
          </a:p>
          <a:p>
            <a:pPr algn="ctr"/>
            <a:r>
              <a:rPr lang="ru-RU" sz="2000" i="1" dirty="0" err="1" smtClean="0">
                <a:solidFill>
                  <a:srgbClr val="C00000"/>
                </a:solidFill>
              </a:rPr>
              <a:t>Лямбирского</a:t>
            </a:r>
            <a:r>
              <a:rPr lang="ru-RU" sz="2000" i="1" dirty="0" smtClean="0">
                <a:solidFill>
                  <a:srgbClr val="C00000"/>
                </a:solidFill>
              </a:rPr>
              <a:t> муниципального района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03336"/>
            <a:ext cx="2376264" cy="312549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3435482"/>
            <a:ext cx="5832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Дата рождения: 03.01.1979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Профессиональное образование: высшее, квалификация - филолог, преподаватель по специальности «Филология», МГУ им. Н. П. Огарева, № диплома БВС 0398660, дата выдачи 25 июня 2001г.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Стаж педагогической работы (по специальности): 12 лет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Общий трудовой стаж: 14 лет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Наличие квалификационной категории: первая квалификационная категория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Дата последней аттестации: 12.12.2014г №1052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тайнова\Безымянный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7" y="188640"/>
            <a:ext cx="4536504" cy="62373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31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xT\Desktop\Сертификат проекта infourok.ru № АA-4214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312368" cy="53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exT\Desktop\Tainova_Natal'ia_Alieksandrov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54" y="620688"/>
            <a:ext cx="3600400" cy="5349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exT\Desktop\т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186" y="1268760"/>
            <a:ext cx="329543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тайнова\Безымянный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32447" cy="59629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тайнова\Безымянный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81084"/>
            <a:ext cx="4139953" cy="59629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0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196752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altLang="ru-RU" sz="3200" b="1" i="1" kern="0" dirty="0">
                <a:solidFill>
                  <a:srgbClr val="A50021"/>
                </a:solidFill>
                <a:latin typeface="Arial"/>
                <a:cs typeface="Lucida Sans Unicode"/>
              </a:rPr>
              <a:t>4. Реализация программ углубленного изучения предмета, профильного обучения</a:t>
            </a:r>
            <a:endParaRPr lang="ru-RU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610600" cy="3506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/>
                <a:gridCol w="1371600"/>
                <a:gridCol w="1981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Экспериментальная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площадка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 приказа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8527">
                <a:tc>
                  <a:txBody>
                    <a:bodyPr/>
                    <a:lstStyle/>
                    <a:p>
                      <a:pPr algn="ctr" defTabSz="192088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7913" algn="l"/>
                        </a:tabLs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«Будем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беречь здоровье»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2011-2014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Школьный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48-Д от 14.09.2011г.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961133">
                <a:tc>
                  <a:txBody>
                    <a:bodyPr/>
                    <a:lstStyle/>
                    <a:p>
                      <a:pPr algn="ctr" defTabSz="723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«Формирование этнокультурного обучения и воспитания, как нравственной основы личности младших школьников»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№1297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 29.09 2016г.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764704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altLang="ru-RU" b="1" i="1" kern="0" dirty="0">
                <a:solidFill>
                  <a:srgbClr val="A50021"/>
                </a:solidFill>
                <a:latin typeface="Arial"/>
                <a:cs typeface="Lucida Sans Unicode"/>
              </a:rPr>
              <a:t> </a:t>
            </a:r>
            <a:r>
              <a:rPr lang="ru-RU" altLang="ru-RU" sz="3200" b="1" i="1" kern="0" dirty="0">
                <a:solidFill>
                  <a:srgbClr val="C00000"/>
                </a:solidFill>
                <a:latin typeface="Arial"/>
                <a:cs typeface="Lucida Sans Unicode"/>
              </a:rPr>
              <a:t>5.Участие в инновационной      </a:t>
            </a:r>
          </a:p>
          <a:p>
            <a:pPr lvl="0">
              <a:defRPr/>
            </a:pPr>
            <a:r>
              <a:rPr lang="ru-RU" altLang="ru-RU" sz="3200" b="1" i="1" kern="0" dirty="0">
                <a:solidFill>
                  <a:srgbClr val="C00000"/>
                </a:solidFill>
                <a:latin typeface="Arial"/>
                <a:cs typeface="Lucida Sans Unicode"/>
              </a:rPr>
              <a:t>        (экспериментальной) </a:t>
            </a:r>
          </a:p>
          <a:p>
            <a:pPr lvl="0">
              <a:defRPr/>
            </a:pPr>
            <a:r>
              <a:rPr lang="ru-RU" altLang="ru-RU" sz="3200" b="1" i="1" kern="0" dirty="0">
                <a:solidFill>
                  <a:srgbClr val="C00000"/>
                </a:solidFill>
                <a:latin typeface="Arial"/>
                <a:cs typeface="Lucida Sans Unicode"/>
              </a:rPr>
              <a:t>                            </a:t>
            </a:r>
            <a:r>
              <a:rPr lang="ru-RU" altLang="ru-RU" sz="3200" b="1" i="1" kern="0" dirty="0" smtClean="0">
                <a:solidFill>
                  <a:srgbClr val="C00000"/>
                </a:solidFill>
                <a:latin typeface="Arial"/>
                <a:cs typeface="Lucida Sans Unicode"/>
              </a:rPr>
              <a:t>деятельности 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249289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9229"/>
              </p:ext>
            </p:extLst>
          </p:nvPr>
        </p:nvGraphicFramePr>
        <p:xfrm>
          <a:off x="268974" y="2636912"/>
          <a:ext cx="8610600" cy="2932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/>
                <a:gridCol w="1371600"/>
                <a:gridCol w="1981200"/>
                <a:gridCol w="1752600"/>
              </a:tblGrid>
              <a:tr h="971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Экспериментальная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площадка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 приказа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61133">
                <a:tc>
                  <a:txBody>
                    <a:bodyPr/>
                    <a:lstStyle/>
                    <a:p>
                      <a:pPr algn="ctr" defTabSz="723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«Использование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проблемно-диалогического обучения в основной школе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2014-2015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 20.01 2015г.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95736" y="623731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7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тайнова\Безымянный 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29" y="152636"/>
            <a:ext cx="4887340" cy="6552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0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altLang="ru-RU" sz="3200" b="1" i="1" kern="0" dirty="0">
                <a:solidFill>
                  <a:srgbClr val="A50021"/>
                </a:solidFill>
                <a:latin typeface="Arial"/>
                <a:cs typeface="Lucida Sans Unicode"/>
              </a:rPr>
              <a:t>6. Результаты участия обучающихся </a:t>
            </a:r>
            <a:r>
              <a:rPr lang="ru-RU" altLang="ru-RU" sz="3200" b="1" i="1" kern="0" dirty="0" smtClean="0">
                <a:solidFill>
                  <a:srgbClr val="A50021"/>
                </a:solidFill>
                <a:latin typeface="Arial"/>
                <a:cs typeface="Lucida Sans Unicode"/>
              </a:rPr>
              <a:t>во </a:t>
            </a:r>
            <a:r>
              <a:rPr lang="ru-RU" altLang="ru-RU" sz="3200" b="1" i="1" kern="0" dirty="0">
                <a:solidFill>
                  <a:srgbClr val="A50021"/>
                </a:solidFill>
                <a:latin typeface="Arial"/>
                <a:cs typeface="Lucida Sans Unicode"/>
              </a:rPr>
              <a:t>Всероссийской  </a:t>
            </a:r>
          </a:p>
          <a:p>
            <a:pPr lvl="0" algn="ctr">
              <a:defRPr/>
            </a:pPr>
            <a:r>
              <a:rPr lang="ru-RU" altLang="ru-RU" sz="3200" b="1" i="1" kern="0" dirty="0">
                <a:solidFill>
                  <a:srgbClr val="A50021"/>
                </a:solidFill>
                <a:latin typeface="Arial"/>
                <a:cs typeface="Lucida Sans Unicode"/>
              </a:rPr>
              <a:t> предметной </a:t>
            </a:r>
            <a:r>
              <a:rPr lang="ru-RU" altLang="ru-RU" sz="3200" b="1" i="1" kern="0" dirty="0" smtClean="0">
                <a:solidFill>
                  <a:srgbClr val="A50021"/>
                </a:solidFill>
                <a:latin typeface="Arial"/>
                <a:cs typeface="Lucida Sans Unicode"/>
              </a:rPr>
              <a:t>олимпиаде</a:t>
            </a:r>
            <a:endParaRPr lang="ru-RU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132856"/>
            <a:ext cx="72728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Муниципальный уровень</a:t>
            </a:r>
            <a:r>
              <a:rPr lang="ru-RU" sz="3200" dirty="0"/>
              <a:t>:</a:t>
            </a:r>
          </a:p>
          <a:p>
            <a:r>
              <a:rPr lang="ru-RU" sz="3200" dirty="0"/>
              <a:t>Участие – </a:t>
            </a:r>
            <a:r>
              <a:rPr lang="ru-RU" sz="3200" dirty="0" smtClean="0"/>
              <a:t>7</a:t>
            </a:r>
            <a:endParaRPr lang="ru-RU" sz="3200" dirty="0"/>
          </a:p>
          <a:p>
            <a:r>
              <a:rPr lang="ru-RU" sz="3200" dirty="0"/>
              <a:t>Победы и призовые места </a:t>
            </a:r>
            <a:r>
              <a:rPr lang="ru-RU" sz="3200" dirty="0" smtClean="0"/>
              <a:t>– 1 </a:t>
            </a:r>
            <a:endParaRPr lang="ru-RU" sz="3200" dirty="0"/>
          </a:p>
          <a:p>
            <a:r>
              <a:rPr lang="ru-RU" sz="3200" dirty="0">
                <a:solidFill>
                  <a:srgbClr val="0070C0"/>
                </a:solidFill>
              </a:rPr>
              <a:t>Республиканский уровень:</a:t>
            </a:r>
          </a:p>
          <a:p>
            <a:r>
              <a:rPr lang="ru-RU" sz="3200" dirty="0"/>
              <a:t>Участие – </a:t>
            </a:r>
          </a:p>
          <a:p>
            <a:r>
              <a:rPr lang="ru-RU" sz="3200" dirty="0"/>
              <a:t>Победы и призовые места – </a:t>
            </a:r>
          </a:p>
          <a:p>
            <a:r>
              <a:rPr lang="ru-RU" sz="3200" dirty="0">
                <a:solidFill>
                  <a:srgbClr val="0070C0"/>
                </a:solidFill>
              </a:rPr>
              <a:t>Российский уровень:</a:t>
            </a:r>
          </a:p>
          <a:p>
            <a:r>
              <a:rPr lang="ru-RU" sz="3200" dirty="0"/>
              <a:t>Участие -</a:t>
            </a:r>
          </a:p>
        </p:txBody>
      </p:sp>
    </p:spTree>
    <p:extLst>
      <p:ext uri="{BB962C8B-B14F-4D97-AF65-F5344CB8AC3E}">
        <p14:creationId xmlns:p14="http://schemas.microsoft.com/office/powerpoint/2010/main" val="23396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кпаспорт с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51111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 descr="F:\тайнова\Безымянный 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13545"/>
            <a:ext cx="4086697" cy="636919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24800" cy="3607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958"/>
                <a:gridCol w="2205873"/>
                <a:gridCol w="2450969"/>
              </a:tblGrid>
              <a:tr h="822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Призёры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8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8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5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Российский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5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" y="45342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404664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altLang="ru-RU" sz="3200" b="1" i="1" kern="0" dirty="0">
                <a:solidFill>
                  <a:srgbClr val="A50021"/>
                </a:solidFill>
                <a:latin typeface="Arial"/>
                <a:cs typeface="Lucida Sans Unicode"/>
              </a:rPr>
              <a:t>7. Позитивные результаты             </a:t>
            </a:r>
          </a:p>
          <a:p>
            <a:pPr lvl="0" algn="ctr">
              <a:defRPr/>
            </a:pPr>
            <a:r>
              <a:rPr lang="ru-RU" altLang="ru-RU" sz="3200" b="1" i="1" kern="0" dirty="0">
                <a:solidFill>
                  <a:srgbClr val="A50021"/>
                </a:solidFill>
                <a:latin typeface="Arial"/>
                <a:cs typeface="Lucida Sans Unicode"/>
              </a:rPr>
              <a:t>               внеурочной деятельности обучающихся по учебным предметам</a:t>
            </a:r>
            <a:endParaRPr lang="ru-RU" sz="32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635679"/>
              </p:ext>
            </p:extLst>
          </p:nvPr>
        </p:nvGraphicFramePr>
        <p:xfrm>
          <a:off x="501588" y="2636912"/>
          <a:ext cx="7924800" cy="3607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958"/>
                <a:gridCol w="2205873"/>
                <a:gridCol w="2450969"/>
              </a:tblGrid>
              <a:tr h="822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Призёры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8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8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5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Российский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5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9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562156"/>
              </p:ext>
            </p:extLst>
          </p:nvPr>
        </p:nvGraphicFramePr>
        <p:xfrm>
          <a:off x="457200" y="160020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Тайнова Н.А\награды\2015-2016\Диплом 3 степени али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176464" cy="657504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exT\Desktop\IMG_20160324_112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320479" cy="657504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2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13" y="-49385"/>
            <a:ext cx="9171092" cy="6895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203848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95736" y="27049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Характеристика-представление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F:\тайнова\Безымянный 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536504" cy="583264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9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Тайнова Н.А\награды\2015-2016\диплом 3 степени саша рус яз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5" y="392656"/>
            <a:ext cx="403244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Тайнова Н.А\награды\2015-2016\Диплом саша 1 степен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2656"/>
            <a:ext cx="400533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Тайнова Н.А\награды\2015-2016\тайнов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30602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Тайнова Н.А\награды\2014-2015\IMG_20150615_1106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6464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28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Тайнова Н.А\награды\2016-2017\IMG_20170110_150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480"/>
            <a:ext cx="6192688" cy="39936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Тайнова Н.А\награды\2016-2017\IMG_20170110_1508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48" y="3068960"/>
            <a:ext cx="5832647" cy="37890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Тайнова Н.А\награды\2016-2017\J5Np8j8DykWQ5H1I5Pfgv+P9cLtsKlf7d4AAAAAElFTkSuQmC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976664" cy="403244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exT\AppData\Local\Temp\Rar$DRa0.274\IMG_20170929_1117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13968" r="12261" b="15300"/>
          <a:stretch/>
        </p:blipFill>
        <p:spPr bwMode="auto">
          <a:xfrm rot="10800000">
            <a:off x="3419872" y="3068958"/>
            <a:ext cx="5630416" cy="375957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Тайнова Н.А\награды\2017-2018\Диплом 1 степени для победителей konkurs-start.ru №262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2936"/>
            <a:ext cx="4392487" cy="633670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Тайнова Н.А\награды\2017-2018\Диплом 3 степени для победителей konkurs-start.ru №267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36" y="260648"/>
            <a:ext cx="4320480" cy="633670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7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lexT\Desktop\лехан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018"/>
            <a:ext cx="4392488" cy="65527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lexT\Desktop\абд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034"/>
            <a:ext cx="4320481" cy="652069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" y="-4421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Тайнова Н.А\награды\2017-2018\кфу гр саш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6120680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exT\Desktop\40AJo0j9n-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5832648" cy="37804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9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239000" cy="1891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1790"/>
                <a:gridCol w="2917210"/>
              </a:tblGrid>
              <a:tr h="984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публикации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06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Интернет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90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48680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altLang="ru-RU" sz="3200" b="1" i="1" kern="0" dirty="0">
                <a:solidFill>
                  <a:srgbClr val="A50021"/>
                </a:solidFill>
                <a:latin typeface="Arial"/>
                <a:cs typeface="Lucida Sans Unicode"/>
              </a:rPr>
              <a:t>8. Наличие публикаций, </a:t>
            </a:r>
            <a:r>
              <a:rPr lang="ru-RU" altLang="ru-RU" sz="3200" b="1" i="1" kern="0" dirty="0" smtClean="0">
                <a:solidFill>
                  <a:srgbClr val="A50021"/>
                </a:solidFill>
                <a:latin typeface="Arial"/>
                <a:cs typeface="Lucida Sans Unicode"/>
              </a:rPr>
              <a:t>включая интернет-публикации</a:t>
            </a:r>
            <a:endParaRPr lang="ru-RU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0608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243018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685783"/>
              </p:ext>
            </p:extLst>
          </p:nvPr>
        </p:nvGraphicFramePr>
        <p:xfrm>
          <a:off x="1979712" y="2192890"/>
          <a:ext cx="5580621" cy="3052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4496"/>
                <a:gridCol w="2212042"/>
                <a:gridCol w="981521"/>
                <a:gridCol w="162562"/>
              </a:tblGrid>
              <a:tr h="4571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 публикации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2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066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интернет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03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интернет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6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тайнова\Безымянный 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7" y="512675"/>
            <a:ext cx="4045481" cy="594368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тайнова\Безымянный 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2677"/>
            <a:ext cx="4067944" cy="594368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0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Тайнова Н.А\награды\2016-2017\Сертификат проекта infourok.ru № ДБ-366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176464" cy="645236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xT\Downloads\Свидетельство проекта infourok.ru №269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248472" cy="645236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48680"/>
            <a:ext cx="77048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C00000"/>
                </a:solidFill>
              </a:rPr>
              <a:t>Представление  педагогического опыта </a:t>
            </a:r>
          </a:p>
          <a:p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412792" y="1827266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bg2">
                    <a:lumMod val="10000"/>
                  </a:schemeClr>
                </a:solidFill>
              </a:rPr>
              <a:t>Статья по обобщению педагогического опыта</a:t>
            </a:r>
            <a:endParaRPr lang="ru-RU" sz="28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2965433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tx2"/>
                </a:solidFill>
              </a:rPr>
              <a:t>http://krivlmb.schoolrm.ru/sveden/employees/18582/318034</a:t>
            </a:r>
            <a:r>
              <a:rPr lang="en-US" sz="2400" dirty="0">
                <a:solidFill>
                  <a:schemeClr val="tx2"/>
                </a:solidFill>
              </a:rPr>
              <a:t>/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184666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369786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/>
              <a:t>Видеоурок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458112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</a:rPr>
              <a:t>https://youtu.be/tHR8bnDrFtI</a:t>
            </a:r>
            <a:endParaRPr lang="ru-RU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exT\Downloads\Свидетельство проекта infourok.ru №366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644"/>
            <a:ext cx="4320480" cy="64087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exT\Downloads\Свидетельство проекта infourok.ru №269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24644"/>
            <a:ext cx="4311611" cy="64087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2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Тайнова Н.А\награды\2017-2018\Свидетельство проекта infourok.ru №1008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344"/>
            <a:ext cx="3960440" cy="62053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lexT\Downloads\Свидетельство проекта infourok.ru №366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2"/>
            <a:ext cx="4536504" cy="625185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Тайнова Н.А\награды\2017-2018\Свидетельство проекта infourok.ru №1031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021736" cy="64807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Тайнова Н.А\награды\2017-2018\Свидетельство проекта infourok.ru №1031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2"/>
            <a:ext cx="4447013" cy="64807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610600" cy="4595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/>
                <a:gridCol w="1371600"/>
                <a:gridCol w="1981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Кем утверждены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48527">
                <a:tc>
                  <a:txBody>
                    <a:bodyPr/>
                    <a:lstStyle/>
                    <a:p>
                      <a:pPr algn="ctr" defTabSz="192088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7913" algn="l"/>
                        </a:tabLs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Программа внеурочной деятельности «Занимательная математика»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2013-2014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2014-2015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3кл.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4кл.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 школы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85520">
                <a:tc>
                  <a:txBody>
                    <a:bodyPr/>
                    <a:lstStyle/>
                    <a:p>
                      <a:pPr marL="0" marR="0" indent="0" algn="ctr" defTabSz="7239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Программа внеурочной деятельности «</a:t>
                      </a: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Я-гражданин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России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2014-2015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4кл.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 школы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6935">
                <a:tc>
                  <a:txBody>
                    <a:bodyPr/>
                    <a:lstStyle/>
                    <a:p>
                      <a:pPr algn="ctr" defTabSz="723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Программа элективного курса «Риторика»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2012-2013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2013-2014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2кл.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3кл.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 школы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indent="0" algn="ctr" defTabSz="7239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Программа внеурочной деятельности «Умники и умницы»</a:t>
                      </a:r>
                    </a:p>
                    <a:p>
                      <a:pPr algn="ctr" defTabSz="723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1кл.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 школы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57" y="-17140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6206" y="0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i="1" kern="0" dirty="0">
                <a:solidFill>
                  <a:srgbClr val="99284C"/>
                </a:solidFill>
                <a:latin typeface="Arial"/>
                <a:cs typeface="Lucida Sans Unicode"/>
              </a:rPr>
              <a:t>9. Наличие авторских</a:t>
            </a:r>
            <a:br>
              <a:rPr lang="ru-RU" altLang="ru-RU" sz="2800" b="1" i="1" kern="0" dirty="0">
                <a:solidFill>
                  <a:srgbClr val="99284C"/>
                </a:solidFill>
                <a:latin typeface="Arial"/>
                <a:cs typeface="Lucida Sans Unicode"/>
              </a:rPr>
            </a:br>
            <a:r>
              <a:rPr lang="ru-RU" altLang="ru-RU" sz="2800" b="1" i="1" kern="0" dirty="0">
                <a:solidFill>
                  <a:srgbClr val="99284C"/>
                </a:solidFill>
                <a:latin typeface="Arial"/>
                <a:cs typeface="Lucida Sans Unicode"/>
              </a:rPr>
              <a:t> программ , методических пособий, методических  рекомендаций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014151"/>
              </p:ext>
            </p:extLst>
          </p:nvPr>
        </p:nvGraphicFramePr>
        <p:xfrm>
          <a:off x="263294" y="1556792"/>
          <a:ext cx="8610600" cy="4991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/>
                <a:gridCol w="1371600"/>
                <a:gridCol w="1981200"/>
                <a:gridCol w="1752600"/>
              </a:tblGrid>
              <a:tr h="7457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Наименование программы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Кем утверждены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48527">
                <a:tc>
                  <a:txBody>
                    <a:bodyPr/>
                    <a:lstStyle/>
                    <a:p>
                      <a:pPr algn="ctr" defTabSz="192088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7913" algn="l"/>
                        </a:tabLs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элективного курса «Читаем, размышляем, сочиняем»</a:t>
                      </a:r>
                    </a:p>
                    <a:p>
                      <a:pPr algn="ctr" defTabSz="192088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77913" algn="l"/>
                        </a:tabLs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2014-2015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кл.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 школы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85520">
                <a:tc>
                  <a:txBody>
                    <a:bodyPr/>
                    <a:lstStyle/>
                    <a:p>
                      <a:pPr marL="0" marR="0" indent="0" algn="ctr" defTabSz="7239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Программа внеурочной деятельности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«Занимательная грамматика»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2016-2017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5кл.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 школы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6935">
                <a:tc>
                  <a:txBody>
                    <a:bodyPr/>
                    <a:lstStyle/>
                    <a:p>
                      <a:pPr algn="ctr" defTabSz="723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Программа внеурочной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деятельности «Живое слово»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2017-2018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кл.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 школы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5386">
                <a:tc>
                  <a:txBody>
                    <a:bodyPr/>
                    <a:lstStyle/>
                    <a:p>
                      <a:pPr marL="0" marR="0" indent="0" algn="ctr" defTabSz="7239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элективного курса «Теория и практика литературоведческого исследования»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 defTabSz="723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10кл.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 школы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7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385914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exT\Desktop\CCI13022018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4032448" cy="60486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4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3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620688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altLang="ru-RU" sz="2400" b="1" i="1" kern="0" dirty="0">
                <a:solidFill>
                  <a:srgbClr val="C00000"/>
                </a:solidFill>
                <a:latin typeface="Arial"/>
                <a:cs typeface="Lucida Sans Unicode"/>
              </a:rPr>
              <a:t>10. Выступления на научно- </a:t>
            </a:r>
          </a:p>
          <a:p>
            <a:pPr lvl="0" algn="ctr">
              <a:defRPr/>
            </a:pPr>
            <a:r>
              <a:rPr lang="ru-RU" altLang="ru-RU" sz="2400" b="1" i="1" kern="0" dirty="0">
                <a:solidFill>
                  <a:srgbClr val="C00000"/>
                </a:solidFill>
                <a:latin typeface="Arial"/>
                <a:cs typeface="Lucida Sans Unicode"/>
              </a:rPr>
              <a:t>        практических конференциях, педагогических чтениях, семинарах, секциях, методических объединениях </a:t>
            </a:r>
            <a:endParaRPr lang="ru-RU" sz="2400" kern="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763" y="3140968"/>
            <a:ext cx="7704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Уровень образовательной </a:t>
            </a:r>
            <a:r>
              <a:rPr lang="ru-RU" sz="2800" dirty="0" smtClean="0">
                <a:solidFill>
                  <a:srgbClr val="002060"/>
                </a:solidFill>
              </a:rPr>
              <a:t>организации: 1</a:t>
            </a:r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Муниципальный уровень: </a:t>
            </a:r>
            <a:r>
              <a:rPr lang="ru-RU" sz="2800" dirty="0" smtClean="0">
                <a:solidFill>
                  <a:srgbClr val="002060"/>
                </a:solidFill>
              </a:rPr>
              <a:t>7</a:t>
            </a:r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Республиканский уровень</a:t>
            </a:r>
            <a:r>
              <a:rPr lang="ru-RU" sz="2800" dirty="0" smtClean="0">
                <a:solidFill>
                  <a:srgbClr val="002060"/>
                </a:solidFill>
              </a:rPr>
              <a:t>: 1</a:t>
            </a:r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Российский уровень</a:t>
            </a:r>
            <a:r>
              <a:rPr lang="ru-RU" sz="2800" dirty="0" smtClean="0">
                <a:solidFill>
                  <a:srgbClr val="002060"/>
                </a:solidFill>
              </a:rPr>
              <a:t>: 1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764704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884271"/>
              </p:ext>
            </p:extLst>
          </p:nvPr>
        </p:nvGraphicFramePr>
        <p:xfrm>
          <a:off x="179512" y="188640"/>
          <a:ext cx="8686799" cy="6626993"/>
        </p:xfrm>
        <a:graphic>
          <a:graphicData uri="http://schemas.openxmlformats.org/drawingml/2006/table">
            <a:tbl>
              <a:tblPr firstRow="1" firstCol="1" bandRow="1"/>
              <a:tblGrid>
                <a:gridCol w="533400"/>
                <a:gridCol w="2209799"/>
                <a:gridCol w="3429000"/>
                <a:gridCol w="1143000"/>
                <a:gridCol w="1371600"/>
              </a:tblGrid>
              <a:tr h="75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9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23.01.2015г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Атемарская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ОШ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«Теоретические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основы проблемно-диалогического обучения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Семинар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6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24.03.2015г.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 «</a:t>
                      </a: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Большеелховская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Отчет учителя по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теме самообразования.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Заседание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кафедры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64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21.10.2015г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Кривозерьевская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«Реализация системно-</a:t>
                      </a: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деятельностного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подхода в преподавании русского языка и литературы как основа достижения учащимися личностных, </a:t>
                      </a:r>
                      <a:r>
                        <a:rPr lang="ru-RU" sz="11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метапредметных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предметных результатов образования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Семинар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28.12.2015г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Большеелховская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«Стратегия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подготовки школьников к итоговому сочинению, к ЕГЭ и ОГЭ с учетом изменений в структуре и содержании КИМ.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Заседание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кафедры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0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15.05.2016г.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 «</a:t>
                      </a: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Кривозерьевская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«Родительская ответственность за воспитание и безопасность детей»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Общешкольн.родительское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собрание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Школьный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5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26.08.2016г.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МОУ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1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Лямбирская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СОШ №1»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«Индивидуальные</a:t>
                      </a:r>
                      <a:r>
                        <a:rPr lang="ru-RU" sz="11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образовательные маршруты как условие повышения качества образования</a:t>
                      </a:r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Районная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предметная секция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02.11.2016г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МОУ«Большеелховская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«Работа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 текстом на уроках русского языка – средство создания развивающей речевой среды»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Заседание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кафедры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61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18.11.2016г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IX</a:t>
                      </a:r>
                      <a:r>
                        <a:rPr lang="en-US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Всероссийская научно-практическая конференция «Поликультурное образование: опыт и </a:t>
                      </a:r>
                      <a:r>
                        <a:rPr lang="ru-RU" sz="11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перспекивы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«Создание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условий для развития коммуникативных качеств учащихся в национальной школе во внеурочное время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Научно-практическая конференция 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2927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14.12.2016г.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ГБУ ДПО «МРИО»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«Формирование коммуникативной компетенции на уроках русского языка и литературы»</a:t>
                      </a:r>
                      <a:endParaRPr lang="ru-RU" sz="1100" b="1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Научно-практическая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конференция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6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29.12.2017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МОУ«Большеелховская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СОШ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«Творческие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конкурсы для учащихся – форма популяризации филологических знаний»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Заседание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кафедры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32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правка 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2813" r="2365" b="5597"/>
          <a:stretch/>
        </p:blipFill>
        <p:spPr bwMode="auto">
          <a:xfrm>
            <a:off x="3299012" y="394447"/>
            <a:ext cx="5558117" cy="435684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правка 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3074" r="3436" b="7007"/>
          <a:stretch/>
        </p:blipFill>
        <p:spPr bwMode="auto">
          <a:xfrm>
            <a:off x="197224" y="1846729"/>
            <a:ext cx="5737411" cy="42672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справка 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r="2384"/>
          <a:stretch/>
        </p:blipFill>
        <p:spPr bwMode="auto">
          <a:xfrm>
            <a:off x="1547664" y="1772816"/>
            <a:ext cx="7351059" cy="467578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тайнова\Безымянный 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06" y="399933"/>
            <a:ext cx="4248473" cy="60486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759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справка 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 t="2282" r="3003" b="4346"/>
          <a:stretch/>
        </p:blipFill>
        <p:spPr bwMode="auto">
          <a:xfrm>
            <a:off x="2151529" y="968188"/>
            <a:ext cx="6777318" cy="53788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lexT\Desktop\CCI13022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44" y="195700"/>
            <a:ext cx="5558736" cy="554461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7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тайнова\Безымянный 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05" y="266690"/>
            <a:ext cx="4716523" cy="632461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7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справка 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3250" r="3343" b="2764"/>
          <a:stretch/>
        </p:blipFill>
        <p:spPr bwMode="auto">
          <a:xfrm>
            <a:off x="394446" y="1290918"/>
            <a:ext cx="8068235" cy="480508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11\Desktop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1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справка 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r="2272" b="2873"/>
          <a:stretch/>
        </p:blipFill>
        <p:spPr bwMode="auto">
          <a:xfrm>
            <a:off x="1434352" y="260648"/>
            <a:ext cx="7530353" cy="483130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правка 0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4189" r="2684" b="3226"/>
          <a:stretch/>
        </p:blipFill>
        <p:spPr bwMode="auto">
          <a:xfrm>
            <a:off x="143435" y="2330824"/>
            <a:ext cx="5576048" cy="43747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справка 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369" r="3230" b="5179"/>
          <a:stretch/>
        </p:blipFill>
        <p:spPr bwMode="auto">
          <a:xfrm>
            <a:off x="5414682" y="555813"/>
            <a:ext cx="3496236" cy="58987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справка 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t="3684" r="3111" b="3250"/>
          <a:stretch/>
        </p:blipFill>
        <p:spPr bwMode="auto">
          <a:xfrm>
            <a:off x="197224" y="2366682"/>
            <a:ext cx="5558117" cy="408790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8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справка 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3099" r="2798" b="2084"/>
          <a:stretch/>
        </p:blipFill>
        <p:spPr bwMode="auto">
          <a:xfrm>
            <a:off x="539552" y="533400"/>
            <a:ext cx="3888432" cy="57912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тайнова\Безымянный 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33400"/>
            <a:ext cx="3960440" cy="579188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613217"/>
              </p:ext>
            </p:extLst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764704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/>
              <a:t>11. Проведение открытых уроков, </a:t>
            </a:r>
            <a:r>
              <a:rPr lang="ru-RU" sz="3600" b="1" i="1" dirty="0" smtClean="0"/>
              <a:t>мастер-классов</a:t>
            </a:r>
            <a:r>
              <a:rPr lang="ru-RU" sz="3600" b="1" i="1" dirty="0"/>
              <a:t>.</a:t>
            </a:r>
            <a:endParaRPr lang="ru-RU" sz="3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574227"/>
              </p:ext>
            </p:extLst>
          </p:nvPr>
        </p:nvGraphicFramePr>
        <p:xfrm>
          <a:off x="865095" y="2204864"/>
          <a:ext cx="7488832" cy="439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4606"/>
                <a:gridCol w="2388436"/>
                <a:gridCol w="421579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Темы уроков и мероприятий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Литературный вечер,</a:t>
                      </a:r>
                      <a:r>
                        <a:rPr lang="ru-RU" baseline="0" dirty="0" smtClean="0"/>
                        <a:t> посвященный 120-летию  со дня рождения Сергея Есенина  «Я сердцу никогда не лгу…»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русского языка в 6 классе «Буквы О-А в чередующихся корнях –гор-   -</a:t>
                      </a:r>
                      <a:r>
                        <a:rPr lang="ru-RU" dirty="0" err="1" smtClean="0"/>
                        <a:t>гар</a:t>
                      </a:r>
                      <a:r>
                        <a:rPr lang="ru-RU" dirty="0" smtClean="0"/>
                        <a:t>-»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 литературы в 7 классе «Любовь к Родине в повести Н.В. Гоголя «Тарас Бульба»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Школьный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 русского языка в 9 классе «Сложное предложение с различными видами связи».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Школьный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 литературы в 5 классе «Природа и человек в сказках К.Г. Паустовского»</a:t>
                      </a:r>
                      <a:endParaRPr lang="ru-RU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2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74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правка 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r="3239" b="5113"/>
          <a:stretch/>
        </p:blipFill>
        <p:spPr bwMode="auto">
          <a:xfrm>
            <a:off x="2384611" y="2276871"/>
            <a:ext cx="6562165" cy="432115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lexT\Desktop\CCI13022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120680" cy="525658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справка 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r="1914" b="-5795"/>
          <a:stretch/>
        </p:blipFill>
        <p:spPr bwMode="auto">
          <a:xfrm>
            <a:off x="2599764" y="1457401"/>
            <a:ext cx="6203577" cy="540059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правка 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-4690" r="3044" b="4235"/>
          <a:stretch/>
        </p:blipFill>
        <p:spPr bwMode="auto">
          <a:xfrm>
            <a:off x="143435" y="0"/>
            <a:ext cx="5606812" cy="460785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тайнова\Безымянны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17" y="324036"/>
            <a:ext cx="4127798" cy="63093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lexT\Desktop\CCI13022018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6" y="324036"/>
            <a:ext cx="4392488" cy="63093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9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976751"/>
              </p:ext>
            </p:extLst>
          </p:nvPr>
        </p:nvGraphicFramePr>
        <p:xfrm>
          <a:off x="457200" y="160020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3898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7" y="260648"/>
            <a:ext cx="8892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12. </a:t>
            </a:r>
            <a:r>
              <a:rPr lang="ru-RU" sz="3200" b="1" i="1" dirty="0" smtClean="0"/>
              <a:t>Общественно-педагогическая активность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98072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241001"/>
              </p:ext>
            </p:extLst>
          </p:nvPr>
        </p:nvGraphicFramePr>
        <p:xfrm>
          <a:off x="1524000" y="1397000"/>
          <a:ext cx="6096000" cy="452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7720"/>
                <a:gridCol w="2808312"/>
                <a:gridCol w="1235968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Организатор на ЕГЭ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2014-2015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Муниципальный</a:t>
                      </a:r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Организатор на ЕГЭ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2015-2016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Муниципальный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Член жюри муниципального этапа Всероссийского конкурса сочинений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2016-2017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Муниципальный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Член</a:t>
                      </a:r>
                      <a:r>
                        <a:rPr lang="ru-RU" sz="1000" baseline="0" dirty="0" smtClean="0"/>
                        <a:t> жюри муниципального этапа Всероссийской олимпиады школьников по литературе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2016-2017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Муниципальный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Член</a:t>
                      </a:r>
                      <a:r>
                        <a:rPr lang="ru-RU" sz="1000" baseline="0" dirty="0" smtClean="0"/>
                        <a:t> экспертной комиссии по проверке  итоговых сочинений  в 11 классе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2016-2017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Муниципальный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6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Член жюри муниципального этапа Всероссийского конкурса сочинений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2017-2018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Муниципальный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Член жюри районного конкурса сочинений  «Революция 1917 года в истории моей семьи»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Муниципальный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8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Член</a:t>
                      </a:r>
                      <a:r>
                        <a:rPr lang="ru-RU" sz="1000" baseline="0" dirty="0" smtClean="0"/>
                        <a:t> жюри муниципального этапа Всероссийской олимпиады школьников по литературе</a:t>
                      </a:r>
                      <a:endParaRPr lang="ru-RU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Муниципальный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9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Член жюри районной олимпиады  по русскому языку среди учителей общеобразовательных учреждений </a:t>
                      </a:r>
                      <a:r>
                        <a:rPr lang="ru-RU" sz="1000" dirty="0" err="1" smtClean="0"/>
                        <a:t>Лямбирского</a:t>
                      </a:r>
                      <a:r>
                        <a:rPr lang="ru-RU" sz="1000" dirty="0" smtClean="0"/>
                        <a:t> муниципального района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Муниципальный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0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тайнова\Безымянный 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78" y="481194"/>
            <a:ext cx="4468441" cy="611615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52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0148587"/>
              </p:ext>
            </p:extLst>
          </p:nvPr>
        </p:nvGraphicFramePr>
        <p:xfrm>
          <a:off x="1507067" y="1693333"/>
          <a:ext cx="6477000" cy="443653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77000"/>
              </a:tblGrid>
              <a:tr h="44365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92782"/>
              </p:ext>
            </p:extLst>
          </p:nvPr>
        </p:nvGraphicFramePr>
        <p:xfrm>
          <a:off x="1223628" y="1340768"/>
          <a:ext cx="6696745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68"/>
                <a:gridCol w="589533"/>
                <a:gridCol w="506000"/>
                <a:gridCol w="479435"/>
                <a:gridCol w="479435"/>
                <a:gridCol w="479435"/>
                <a:gridCol w="479435"/>
                <a:gridCol w="554240"/>
                <a:gridCol w="554240"/>
                <a:gridCol w="490731"/>
                <a:gridCol w="490731"/>
                <a:gridCol w="490731"/>
                <a:gridCol w="490731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Класс/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Русский язык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Литература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2014-2015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2015-2016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2016-2017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2014-2015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2015-2016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2016-2017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Качество</a:t>
                      </a:r>
                      <a:r>
                        <a:rPr lang="ru-RU" baseline="0" dirty="0" smtClean="0"/>
                        <a:t> знаний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Качество знаний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2,2%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66,6%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5,6%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72,2%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83,3%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6</a:t>
                      </a:r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66,6%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Ср.б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7кл-3,7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10кл</a:t>
                      </a:r>
                    </a:p>
                    <a:p>
                      <a:pPr algn="ctr"/>
                      <a:r>
                        <a:rPr lang="ru-RU" sz="1400" b="1" dirty="0" smtClean="0"/>
                        <a:t>4,3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8кл</a:t>
                      </a:r>
                    </a:p>
                    <a:p>
                      <a:pPr algn="ctr"/>
                      <a:r>
                        <a:rPr lang="ru-RU" sz="1400" b="1" dirty="0" smtClean="0"/>
                        <a:t>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11кл</a:t>
                      </a:r>
                    </a:p>
                    <a:p>
                      <a:pPr algn="ctr"/>
                      <a:r>
                        <a:rPr lang="ru-RU" sz="1400" b="1" dirty="0" smtClean="0"/>
                        <a:t>4,6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</a:t>
                      </a:r>
                      <a:r>
                        <a:rPr lang="ru-RU" sz="1200" b="1" baseline="0" dirty="0" smtClean="0"/>
                        <a:t>кл</a:t>
                      </a:r>
                    </a:p>
                    <a:p>
                      <a:pPr algn="ctr"/>
                      <a:r>
                        <a:rPr lang="ru-RU" sz="1200" b="1" baseline="0" dirty="0" smtClean="0"/>
                        <a:t>4,2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9кл</a:t>
                      </a:r>
                    </a:p>
                    <a:p>
                      <a:pPr algn="ctr"/>
                      <a:r>
                        <a:rPr lang="ru-RU" sz="1200" b="1" dirty="0" smtClean="0"/>
                        <a:t>4,0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7кл-3,8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10кл</a:t>
                      </a:r>
                    </a:p>
                    <a:p>
                      <a:pPr algn="ctr"/>
                      <a:r>
                        <a:rPr lang="ru-RU" sz="1400" b="1" dirty="0" smtClean="0"/>
                        <a:t>4,3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8кл</a:t>
                      </a:r>
                    </a:p>
                    <a:p>
                      <a:pPr algn="ctr"/>
                      <a:r>
                        <a:rPr lang="ru-RU" sz="1400" b="1" dirty="0" smtClean="0"/>
                        <a:t>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11кл</a:t>
                      </a:r>
                    </a:p>
                    <a:p>
                      <a:pPr algn="ctr"/>
                      <a:r>
                        <a:rPr lang="ru-RU" sz="1400" b="1" dirty="0" smtClean="0"/>
                        <a:t>4,6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</a:t>
                      </a:r>
                      <a:r>
                        <a:rPr lang="ru-RU" sz="1200" b="1" baseline="0" dirty="0" smtClean="0"/>
                        <a:t>кл</a:t>
                      </a:r>
                    </a:p>
                    <a:p>
                      <a:pPr algn="ctr"/>
                      <a:r>
                        <a:rPr lang="ru-RU" sz="1200" b="1" baseline="0" dirty="0" smtClean="0"/>
                        <a:t>4,2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9кл</a:t>
                      </a:r>
                    </a:p>
                    <a:p>
                      <a:pPr algn="ctr"/>
                      <a:r>
                        <a:rPr lang="ru-RU" sz="1200" b="1" dirty="0" smtClean="0"/>
                        <a:t>4,0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0520" y="422613"/>
            <a:ext cx="64087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</a:rPr>
              <a:t>1</a:t>
            </a:r>
            <a:r>
              <a:rPr lang="ru-RU" sz="4000" dirty="0" smtClean="0">
                <a:solidFill>
                  <a:srgbClr val="C00000"/>
                </a:solidFill>
              </a:rPr>
              <a:t>. </a:t>
            </a:r>
            <a:r>
              <a:rPr lang="ru-RU" sz="4000" dirty="0">
                <a:solidFill>
                  <a:srgbClr val="C00000"/>
                </a:solidFill>
              </a:rPr>
              <a:t>Внутренний мониторинг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01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033392"/>
              </p:ext>
            </p:extLst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0939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/>
              <a:t>13. Участие педагога в     профессиональных конкурсах</a:t>
            </a:r>
            <a:endParaRPr lang="ru-RU" sz="36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33387"/>
              </p:ext>
            </p:extLst>
          </p:nvPr>
        </p:nvGraphicFramePr>
        <p:xfrm>
          <a:off x="287523" y="2060848"/>
          <a:ext cx="8568953" cy="34767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8353"/>
                <a:gridCol w="1620180"/>
                <a:gridCol w="1980220"/>
                <a:gridCol w="1800200"/>
              </a:tblGrid>
              <a:tr h="384857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</a:tr>
              <a:tr h="1518336">
                <a:tc>
                  <a:txBody>
                    <a:bodyPr/>
                    <a:lstStyle/>
                    <a:p>
                      <a:r>
                        <a:rPr lang="ru-RU" dirty="0" smtClean="0"/>
                        <a:t>Районная олимпиада среди учителей общеобразовательных учреждений </a:t>
                      </a:r>
                      <a:r>
                        <a:rPr lang="ru-RU" dirty="0" err="1" smtClean="0"/>
                        <a:t>Лямбирского</a:t>
                      </a:r>
                      <a:r>
                        <a:rPr lang="ru-RU" dirty="0" smtClean="0"/>
                        <a:t> муниципального района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2015-2016</a:t>
                      </a:r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2016-2017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Призер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Участие</a:t>
                      </a:r>
                      <a:endParaRPr lang="ru-RU" dirty="0"/>
                    </a:p>
                  </a:txBody>
                  <a:tcPr/>
                </a:tc>
              </a:tr>
              <a:tr h="384857"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Международная профессиональная олимпиада учителей «Профи –край»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2016-2017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2017-2018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Участие</a:t>
                      </a:r>
                      <a:endParaRPr lang="ru-RU" dirty="0"/>
                    </a:p>
                  </a:txBody>
                  <a:tcPr/>
                </a:tc>
              </a:tr>
              <a:tr h="38485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4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справка 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2900" r="2748" b="2207"/>
          <a:stretch/>
        </p:blipFill>
        <p:spPr bwMode="auto">
          <a:xfrm>
            <a:off x="323528" y="354106"/>
            <a:ext cx="4428565" cy="614978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тайнова\Безымянный 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93" y="354106"/>
            <a:ext cx="4039787" cy="614978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2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Тайнова Н.А\награды\2016-2017\профи кра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91" y="332656"/>
            <a:ext cx="3971386" cy="61926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Тайнова Н.А\награды\2017-2018\профи кра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11691"/>
            <a:ext cx="4189686" cy="61905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417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27417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/>
              <a:t>14. Награды и поощрения  </a:t>
            </a:r>
            <a:endParaRPr lang="ru-RU" sz="3600" dirty="0"/>
          </a:p>
          <a:p>
            <a:pPr algn="ctr"/>
            <a:r>
              <a:rPr lang="ru-RU" sz="3600" b="1" i="1" dirty="0"/>
              <a:t>               педагога</a:t>
            </a:r>
            <a:endParaRPr lang="ru-RU" sz="3600" dirty="0"/>
          </a:p>
        </p:txBody>
      </p:sp>
      <p:pic>
        <p:nvPicPr>
          <p:cNvPr id="4098" name="Picture 2" descr="F:\справка 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t="2816" r="3474" b="3884"/>
          <a:stretch/>
        </p:blipFill>
        <p:spPr bwMode="auto">
          <a:xfrm>
            <a:off x="611560" y="1434353"/>
            <a:ext cx="3888432" cy="528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F:\награды\2016-2017\тн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34353"/>
            <a:ext cx="3816424" cy="528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053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награды\2017-2018\Благодарность координатору за активную помощь konkurs-start.ru №5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6" y="480513"/>
            <a:ext cx="4248472" cy="6076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награды\2017-2018\Свидетельство о подготовке победителей konkurs-start.ru №118356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0513"/>
            <a:ext cx="4176464" cy="6074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5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Тайнова Н.А\награды\2017-2018\кфу г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084676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exT\Desktop\HcjOhXvM5j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952"/>
            <a:ext cx="5544616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373565"/>
              </p:ext>
            </p:extLst>
          </p:nvPr>
        </p:nvGraphicFramePr>
        <p:xfrm>
          <a:off x="457200" y="1600200"/>
          <a:ext cx="82296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76470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/>
              <a:t>15. Повышение квалификации</a:t>
            </a:r>
            <a:endParaRPr lang="ru-RU" sz="3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601540"/>
              </p:ext>
            </p:extLst>
          </p:nvPr>
        </p:nvGraphicFramePr>
        <p:xfrm>
          <a:off x="467543" y="2420888"/>
          <a:ext cx="8208912" cy="292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2675"/>
                <a:gridCol w="1407242"/>
                <a:gridCol w="1407242"/>
                <a:gridCol w="1059546"/>
                <a:gridCol w="187220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курсов</a:t>
                      </a:r>
                      <a:endParaRPr lang="ru-RU" sz="1800" b="0" i="0" u="none" strike="noStrike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часов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Данные сертификата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«Обновление содержания и инновационные подходы к преподаванию русского языка и литературы в условиях реализации ФГОС»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ГБУ ДПО «МРИО»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07.11.2016</a:t>
                      </a:r>
                    </a:p>
                    <a:p>
                      <a:r>
                        <a:rPr lang="ru-RU" dirty="0" smtClean="0"/>
                        <a:t>-16.12.2016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108ч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Удостоверение о повышении</a:t>
                      </a:r>
                      <a:r>
                        <a:rPr lang="ru-RU" baseline="0" dirty="0" smtClean="0"/>
                        <a:t> квалификации </a:t>
                      </a:r>
                    </a:p>
                    <a:p>
                      <a:r>
                        <a:rPr lang="ru-RU" baseline="0" dirty="0" smtClean="0"/>
                        <a:t>№ 6184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3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справка 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3893" r="4019" b="3170"/>
          <a:stretch/>
        </p:blipFill>
        <p:spPr bwMode="auto">
          <a:xfrm>
            <a:off x="502023" y="692695"/>
            <a:ext cx="8086165" cy="554461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9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lexT\Desktop\CCI13022018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4392488" cy="615668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1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29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тайнова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3102"/>
            <a:ext cx="4538441" cy="608708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936606"/>
              </p:ext>
            </p:extLst>
          </p:nvPr>
        </p:nvGraphicFramePr>
        <p:xfrm>
          <a:off x="457200" y="16002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332656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</a:rPr>
              <a:t>2</a:t>
            </a:r>
            <a:r>
              <a:rPr lang="ru-RU" sz="4000" dirty="0" smtClean="0">
                <a:solidFill>
                  <a:srgbClr val="C00000"/>
                </a:solidFill>
              </a:rPr>
              <a:t>. Качество знаний обучающихся по итогам внешнего мониторинга</a:t>
            </a:r>
            <a:endParaRPr lang="ru-RU" sz="4000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933993"/>
              </p:ext>
            </p:extLst>
          </p:nvPr>
        </p:nvGraphicFramePr>
        <p:xfrm>
          <a:off x="645871" y="2708920"/>
          <a:ext cx="7848600" cy="2751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0"/>
                <a:gridCol w="685800"/>
                <a:gridCol w="1752600"/>
                <a:gridCol w="914400"/>
                <a:gridCol w="1472036"/>
                <a:gridCol w="940382"/>
                <a:gridCol w="940382"/>
              </a:tblGrid>
              <a:tr h="1237234">
                <a:tc>
                  <a:txBody>
                    <a:bodyPr/>
                    <a:lstStyle/>
                    <a:p>
                      <a:pPr marL="32766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2766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Год</a:t>
                      </a: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Класс</a:t>
                      </a: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Уровень</a:t>
                      </a: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Всего </a:t>
                      </a: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rgbClr val="C00000"/>
                          </a:solidFill>
                          <a:effectLst/>
                        </a:rPr>
                        <a:t>писали</a:t>
                      </a: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baseline="0" dirty="0" err="1" smtClean="0">
                          <a:solidFill>
                            <a:srgbClr val="C00000"/>
                          </a:solidFill>
                          <a:effectLst/>
                        </a:rPr>
                        <a:t>Обученность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,        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Качество</a:t>
                      </a: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знаний    </a:t>
                      </a:r>
                      <a:r>
                        <a:rPr lang="ru-RU" sz="1600" b="1" baseline="0" dirty="0">
                          <a:solidFill>
                            <a:srgbClr val="C00000"/>
                          </a:solidFill>
                          <a:effectLst/>
                        </a:rPr>
                        <a:t>%</a:t>
                      </a: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Средний балл</a:t>
                      </a:r>
                      <a:endParaRPr lang="ru-RU" sz="1600" b="1" baseline="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8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2016-2017 </a:t>
                      </a:r>
                      <a:r>
                        <a:rPr lang="ru-RU" sz="1600" b="1" baseline="0" dirty="0" err="1" smtClean="0">
                          <a:solidFill>
                            <a:srgbClr val="C00000"/>
                          </a:solidFill>
                          <a:effectLst/>
                        </a:rPr>
                        <a:t>уч.год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80</a:t>
                      </a:r>
                    </a:p>
                  </a:txBody>
                  <a:tcPr marL="68570" marR="6857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50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70" marR="6857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3,5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70" marR="6857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04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11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exT\Desktop\CCI13022018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0" y="260648"/>
            <a:ext cx="4392487" cy="62646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xT\Desktop\CCI13022018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12" y="260648"/>
            <a:ext cx="4237175" cy="62646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11\Desktop\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404664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3.Применение информационно-   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коммуникационных </a:t>
            </a:r>
            <a:endParaRPr lang="ru-RU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технологий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036988"/>
              </p:ext>
            </p:extLst>
          </p:nvPr>
        </p:nvGraphicFramePr>
        <p:xfrm>
          <a:off x="539552" y="1916832"/>
          <a:ext cx="7848600" cy="4263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330"/>
                <a:gridCol w="7336270"/>
              </a:tblGrid>
              <a:tr h="424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Электронная обработка документов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готовых мультимедийных продуктов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94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ресурсов сети Интернет для подготовки к урокам или для самообразования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0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электронной почты для переписки, общения с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коллегами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компьютерных технологий во внеурочное время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94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компьютерных технологий в работе с родителями, на педсоветах, заседаниях МО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собственных мультимедийных продуктов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Профессиональные форумы, работа в сетевых профессиональных ассоциациях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94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 сети Интернет для участия в дистанционных конкурсах, олимпиадах, конференциях разного уровня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Дистанционное образование (курсы повышения квалификации)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6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3461</TotalTime>
  <Words>1196</Words>
  <Application>Microsoft Office PowerPoint</Application>
  <PresentationFormat>Экран (4:3)</PresentationFormat>
  <Paragraphs>435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AlexT</cp:lastModifiedBy>
  <cp:revision>168</cp:revision>
  <dcterms:created xsi:type="dcterms:W3CDTF">2014-10-04T14:59:22Z</dcterms:created>
  <dcterms:modified xsi:type="dcterms:W3CDTF">2018-02-21T16:40:25Z</dcterms:modified>
</cp:coreProperties>
</file>