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2" r:id="rId3"/>
    <p:sldId id="316" r:id="rId4"/>
    <p:sldId id="355" r:id="rId5"/>
    <p:sldId id="354" r:id="rId6"/>
    <p:sldId id="294" r:id="rId7"/>
    <p:sldId id="343" r:id="rId8"/>
    <p:sldId id="318" r:id="rId9"/>
    <p:sldId id="295" r:id="rId10"/>
    <p:sldId id="336" r:id="rId11"/>
    <p:sldId id="298" r:id="rId12"/>
    <p:sldId id="299" r:id="rId13"/>
    <p:sldId id="300" r:id="rId14"/>
    <p:sldId id="301" r:id="rId15"/>
    <p:sldId id="345" r:id="rId16"/>
    <p:sldId id="304" r:id="rId17"/>
    <p:sldId id="350" r:id="rId18"/>
    <p:sldId id="305" r:id="rId19"/>
    <p:sldId id="348" r:id="rId20"/>
    <p:sldId id="351" r:id="rId21"/>
    <p:sldId id="306" r:id="rId22"/>
    <p:sldId id="322" r:id="rId23"/>
    <p:sldId id="344" r:id="rId24"/>
    <p:sldId id="334" r:id="rId25"/>
    <p:sldId id="325" r:id="rId26"/>
    <p:sldId id="307" r:id="rId27"/>
    <p:sldId id="308" r:id="rId28"/>
    <p:sldId id="309" r:id="rId29"/>
    <p:sldId id="310" r:id="rId30"/>
    <p:sldId id="339" r:id="rId31"/>
    <p:sldId id="328" r:id="rId32"/>
    <p:sldId id="349" r:id="rId33"/>
    <p:sldId id="314" r:id="rId34"/>
    <p:sldId id="337" r:id="rId35"/>
    <p:sldId id="356" r:id="rId36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CC6600"/>
    <a:srgbClr val="0000FF"/>
    <a:srgbClr val="80008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1" autoAdjust="0"/>
    <p:restoredTop sz="89275" autoAdjust="0"/>
  </p:normalViewPr>
  <p:slideViewPr>
    <p:cSldViewPr>
      <p:cViewPr varScale="1">
        <p:scale>
          <a:sx n="81" d="100"/>
          <a:sy n="81" d="100"/>
        </p:scale>
        <p:origin x="-16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album-201987402_286990287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Ogn9iZLEDFA&amp;t=16s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kvrom.schoolrm.ru/sveden/employees/42899/632451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am.ru/archive/zh/1555929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maam.ru/archive/zh/155640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sportal.ru/urakova-olga-aleksandrovna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2.schoolrm.ru/iblock/835/8359ae55d4a7025719b88245b68daed2/Opyt_pedagogicheskoy_deyatelnosti_Urakovoy_O.A..docx" TargetMode="External"/><Relationship Id="rId2" Type="http://schemas.openxmlformats.org/officeDocument/2006/relationships/hyperlink" Target="https://upload2.schoolrm.ru/iblock/7c5/7c5660f229eaf5b4a25c0cf4fe5eed49/opyt-raboty.doc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2.schoolrm.ru/iblock/1bd/1bd27e7d3a43ad78f5d6959dbfc80bea/nashi-pomoshchniki-v-izuchenii-pravil-dorozhnogo-dvizheniya.pptx" TargetMode="External"/><Relationship Id="rId7" Type="http://schemas.openxmlformats.org/officeDocument/2006/relationships/image" Target="../media/image5.jpeg"/><Relationship Id="rId2" Type="http://schemas.openxmlformats.org/officeDocument/2006/relationships/hyperlink" Target="https://upload2.schoolrm.ru/iblock/f8b/f8b0af2bdf3b511729c3816e96e6a314/Prikaz2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hyperlink" Target="https://upload2.schoolrm.ru/iblock/813/813e7728ed269252db1c89c902cabb5e/Konsultatsiya.docx" TargetMode="External"/><Relationship Id="rId4" Type="http://schemas.openxmlformats.org/officeDocument/2006/relationships/hyperlink" Target="https://upload2.schoolrm.ru/iblock/ddd/ddd4984f8161ffb0cbf5ad3d08a19da4/igra-po-pdd.pptx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upload2.schoolrm.ru/iblock/55b/55ba0d428302c19b8e4a24db809fa83c/Puteshestvie-v-stranu-vzroslykh.pptx" TargetMode="External"/><Relationship Id="rId3" Type="http://schemas.openxmlformats.org/officeDocument/2006/relationships/image" Target="../media/image7.tiff"/><Relationship Id="rId7" Type="http://schemas.openxmlformats.org/officeDocument/2006/relationships/hyperlink" Target="https://upload2.schoolrm.ru/iblock/581/581cab53af6d694ed67f202af91c1679/Interaktivnaya-igra-_-professii.ppt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pload2.schoolrm.ru/iblock/982/9824ff770ea5a0bf2b0e9bce1db2c306/Interaktivnaya-igra-_-Mir-professiy.pptx" TargetMode="External"/><Relationship Id="rId5" Type="http://schemas.openxmlformats.org/officeDocument/2006/relationships/hyperlink" Target="https://upload2.schoolrm.ru/iblock/466/466e1afa7251666816ac7cbab50d12d8/Urakova.jpg" TargetMode="External"/><Relationship Id="rId4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2.schoolrm.ru/iblock/367/367b0f1d429c14d7db9ef9b49880fa67/Organizatsiya-raboty-s-detmi-s-OVZ-.docx" TargetMode="External"/><Relationship Id="rId2" Type="http://schemas.openxmlformats.org/officeDocument/2006/relationships/hyperlink" Target="https://upload2.schoolrm.ru/grain.tables/bda/bda79035b328e13fee72cbab5457bba8/Personalizirovannaya-programma.docx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https://upload2.schoolrm.ru/iblock/2aa/2aa8b3fb2c04d6c2d5e974ada79d2957/Sovremennye-obrazovatelnye-tekhnologii-v-DOU.docx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4000" y="304800"/>
            <a:ext cx="6096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  <a:endParaRPr lang="ru-RU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2000" y="1600200"/>
            <a:ext cx="777240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None/>
            </a:pP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ПОРТФОЛИО</a:t>
            </a:r>
          </a:p>
          <a:p>
            <a:pPr algn="ctr" eaLnBrk="1" hangingPunct="1">
              <a:buNone/>
            </a:pPr>
            <a:endParaRPr lang="ru-RU" sz="2800" b="1" i="1" dirty="0">
              <a:solidFill>
                <a:srgbClr val="000099"/>
              </a:solidFill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  <a:p>
            <a:pPr algn="ctr" eaLnBrk="1" hangingPunct="1">
              <a:buNone/>
            </a:pPr>
            <a:r>
              <a:rPr lang="ru-RU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Ураковой</a:t>
            </a:r>
            <a:r>
              <a:rPr lang="ru-RU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Ольги Александровны                                         </a:t>
            </a:r>
          </a:p>
          <a:p>
            <a:pPr algn="ctr" eaLnBrk="1" hangingPunct="1">
              <a:buNone/>
            </a:pPr>
            <a:r>
              <a:rPr lang="ru-RU" sz="2800" dirty="0">
                <a:solidFill>
                  <a:srgbClr val="0000FF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воспитателя                                                                МБДОУ «Ромодановский детский сад </a:t>
            </a:r>
          </a:p>
          <a:p>
            <a:pPr algn="ctr" eaLnBrk="1" hangingPunct="1">
              <a:buNone/>
            </a:pPr>
            <a:r>
              <a:rPr lang="ru-RU" sz="2800" dirty="0">
                <a:solidFill>
                  <a:srgbClr val="0000FF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комбинированного вида» </a:t>
            </a:r>
            <a:br>
              <a:rPr lang="ru-RU" sz="2800" dirty="0">
                <a:solidFill>
                  <a:srgbClr val="0000FF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r>
              <a:rPr lang="ru-RU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Ромодановского муниципального района </a:t>
            </a:r>
            <a:br>
              <a:rPr lang="ru-RU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Республики Мордовия </a:t>
            </a:r>
            <a:r>
              <a:rPr lang="ru-RU" sz="2800" i="1" dirty="0">
                <a:solidFill>
                  <a:srgbClr val="000099"/>
                </a:solidFill>
              </a:rPr>
              <a:t/>
            </a:r>
            <a:br>
              <a:rPr lang="ru-RU" sz="2800" i="1" dirty="0">
                <a:solidFill>
                  <a:srgbClr val="000099"/>
                </a:solidFill>
              </a:rPr>
            </a:br>
            <a:endParaRPr lang="ru-RU" sz="2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  <a:p>
            <a:pPr algn="ctr" eaLnBrk="1" hangingPunct="1">
              <a:buNone/>
            </a:pPr>
            <a:endParaRPr lang="ru-RU" sz="1600" b="1" dirty="0"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dirty="0">
              <a:latin typeface="Times New Roman" pitchFamily="18" charset="0"/>
              <a:ea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Админ\Desktop\аттест-1\сборник 1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0"/>
            <a:ext cx="2819400" cy="3962400"/>
          </a:xfrm>
          <a:prstGeom prst="rect">
            <a:avLst/>
          </a:prstGeom>
          <a:noFill/>
        </p:spPr>
      </p:pic>
      <p:pic>
        <p:nvPicPr>
          <p:cNvPr id="14339" name="Picture 3" descr="C:\Users\Админ\Desktop\аттест-1\сборник 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2971800"/>
            <a:ext cx="2971800" cy="3733800"/>
          </a:xfrm>
          <a:prstGeom prst="rect">
            <a:avLst/>
          </a:prstGeom>
          <a:noFill/>
        </p:spPr>
      </p:pic>
      <p:pic>
        <p:nvPicPr>
          <p:cNvPr id="14340" name="Picture 4" descr="C:\Users\Админ\Desktop\аттест-1\сертификат вестник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533400"/>
            <a:ext cx="2743200" cy="3962400"/>
          </a:xfrm>
          <a:prstGeom prst="rect">
            <a:avLst/>
          </a:prstGeom>
          <a:noFill/>
        </p:spPr>
      </p:pic>
      <p:sp>
        <p:nvSpPr>
          <p:cNvPr id="6" name="Стрелка вправо 5"/>
          <p:cNvSpPr/>
          <p:nvPr/>
        </p:nvSpPr>
        <p:spPr>
          <a:xfrm>
            <a:off x="5638800" y="5257800"/>
            <a:ext cx="457200" cy="228600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895600" y="152400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Российский уровень</a:t>
            </a:r>
            <a:endParaRPr lang="ru-RU" sz="2000" dirty="0"/>
          </a:p>
        </p:txBody>
      </p:sp>
      <p:pic>
        <p:nvPicPr>
          <p:cNvPr id="1026" name="Picture 2" descr="F:\Безымянный 111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152400"/>
            <a:ext cx="2971800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9906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4. Результаты участия воспитанников в: </a:t>
            </a:r>
            <a:b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конкурсах, выставках, турнирах, соревнованиях,  акциях, фестивалях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143000"/>
            <a:ext cx="8686800" cy="510540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2000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Заочные/дистанционные мероприятия в сети «Интернет»</a:t>
            </a:r>
            <a:endParaRPr lang="ru-RU" sz="2000" dirty="0"/>
          </a:p>
        </p:txBody>
      </p:sp>
      <p:pic>
        <p:nvPicPr>
          <p:cNvPr id="4" name="Picture 2" descr="C:\Users\Админ\Desktop\аттест-1\пункт - 4\борони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09800"/>
            <a:ext cx="2743200" cy="3870331"/>
          </a:xfrm>
          <a:prstGeom prst="rect">
            <a:avLst/>
          </a:prstGeom>
          <a:noFill/>
        </p:spPr>
      </p:pic>
      <p:pic>
        <p:nvPicPr>
          <p:cNvPr id="5" name="Picture 3" descr="C:\Users\Админ\Desktop\аттест-1\пункт - 4\гурьянова 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2209800"/>
            <a:ext cx="2743200" cy="3886200"/>
          </a:xfrm>
          <a:prstGeom prst="rect">
            <a:avLst/>
          </a:prstGeom>
          <a:noFill/>
        </p:spPr>
      </p:pic>
      <p:pic>
        <p:nvPicPr>
          <p:cNvPr id="6" name="Picture 4" descr="C:\Users\Админ\Desktop\аттест-1\пункт - 4\гусев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2209800"/>
            <a:ext cx="2743200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sz="2000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9218" name="Picture 2" descr="C:\Users\Админ\Desktop\аттест-1\пункт - 4\гурьянова 2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371600"/>
            <a:ext cx="3429000" cy="4813418"/>
          </a:xfrm>
          <a:prstGeom prst="rect">
            <a:avLst/>
          </a:prstGeom>
          <a:noFill/>
        </p:spPr>
      </p:pic>
      <p:pic>
        <p:nvPicPr>
          <p:cNvPr id="9219" name="Picture 3" descr="C:\Users\Админ\Desktop\аттест-1\пункт - 4\гурьянова 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1295400"/>
            <a:ext cx="3429000" cy="4800600"/>
          </a:xfrm>
          <a:prstGeom prst="rect">
            <a:avLst/>
          </a:prstGeom>
          <a:noFill/>
        </p:spPr>
      </p:pic>
      <p:sp>
        <p:nvSpPr>
          <p:cNvPr id="12" name="Стрелка вправо 11"/>
          <p:cNvSpPr/>
          <p:nvPr/>
        </p:nvSpPr>
        <p:spPr>
          <a:xfrm>
            <a:off x="5410200" y="4419600"/>
            <a:ext cx="838200" cy="76200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лево 12"/>
          <p:cNvSpPr/>
          <p:nvPr/>
        </p:nvSpPr>
        <p:spPr>
          <a:xfrm>
            <a:off x="2971800" y="4419600"/>
            <a:ext cx="838200" cy="76200"/>
          </a:xfrm>
          <a:prstGeom prst="lef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000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3074" name="Picture 2" descr="K:\Уракова Ольга Александровна\4.Результаты воспитанников\Воронкова Ульян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487404" y="712996"/>
            <a:ext cx="3940593" cy="54102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  <a:endParaRPr lang="ru-RU" sz="2000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10242" name="Picture 2" descr="C:\Users\Админ\Desktop\аттест-1\пункт - 4\гурьянова катя 1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1143000"/>
            <a:ext cx="3657600" cy="5190766"/>
          </a:xfrm>
          <a:prstGeom prst="rect">
            <a:avLst/>
          </a:prstGeom>
          <a:noFill/>
        </p:spPr>
      </p:pic>
      <p:pic>
        <p:nvPicPr>
          <p:cNvPr id="10243" name="Picture 3" descr="C:\Users\Админ\Desktop\аттест-1\пункт - 4\коровин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1143000"/>
            <a:ext cx="3657600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143000"/>
            <a:ext cx="8686800" cy="4525963"/>
          </a:xfrm>
        </p:spPr>
        <p:txBody>
          <a:bodyPr/>
          <a:lstStyle/>
          <a:p>
            <a:pPr algn="ctr">
              <a:buNone/>
            </a:pPr>
            <a:r>
              <a:rPr lang="ru-RU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Республиканский </a:t>
            </a:r>
            <a:r>
              <a:rPr lang="ru-RU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уровень</a:t>
            </a:r>
            <a:endParaRPr lang="ru-RU" dirty="0"/>
          </a:p>
        </p:txBody>
      </p:sp>
      <p:pic>
        <p:nvPicPr>
          <p:cNvPr id="4" name="Picture 2" descr="C:\Users\Админ\Desktop\аттест-1\сертификат ураков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752600"/>
            <a:ext cx="3429000" cy="474223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419600" y="3124200"/>
            <a:ext cx="30480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itchFamily="18" charset="0"/>
                <a:cs typeface="Times New Roman" pitchFamily="18" charset="0"/>
                <a:hlinkClick r:id="rId3"/>
              </a:rPr>
              <a:t>https://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3"/>
              </a:rPr>
              <a:t>vk.com/album-201987402_286990287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43400" y="2438400"/>
            <a:ext cx="3200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Ссылка на экспозицию авторского     педагогического пособия: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295400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                     научно - практических конференциях, педагогических чтениях, семинарах, секциях, форумах, радиопередачах (</a:t>
            </a:r>
            <a:r>
              <a:rPr lang="ru-RU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) </a:t>
            </a:r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143000"/>
            <a:ext cx="86868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2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Picture 2" descr="C:\Users\Админ\Desktop\справки 2,0\11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752600"/>
            <a:ext cx="3139093" cy="4343400"/>
          </a:xfrm>
          <a:prstGeom prst="rect">
            <a:avLst/>
          </a:prstGeom>
          <a:noFill/>
        </p:spPr>
      </p:pic>
      <p:pic>
        <p:nvPicPr>
          <p:cNvPr id="5" name="Picture 3" descr="C:\Users\Админ\Desktop\справки 2,0\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1752600"/>
            <a:ext cx="3120571" cy="434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22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Муниципальный Уровень </a:t>
            </a:r>
            <a:br>
              <a:rPr lang="ru-RU" sz="22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200" dirty="0"/>
          </a:p>
        </p:txBody>
      </p:sp>
      <p:pic>
        <p:nvPicPr>
          <p:cNvPr id="2050" name="Picture 2" descr="F:\Программа семинара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24" r="4269"/>
          <a:stretch>
            <a:fillRect/>
          </a:stretch>
        </p:blipFill>
        <p:spPr bwMode="auto">
          <a:xfrm>
            <a:off x="3214678" y="2357430"/>
            <a:ext cx="5594989" cy="4240227"/>
          </a:xfrm>
          <a:prstGeom prst="rect">
            <a:avLst/>
          </a:prstGeom>
          <a:noFill/>
        </p:spPr>
      </p:pic>
      <p:pic>
        <p:nvPicPr>
          <p:cNvPr id="2051" name="Picture 3" descr="F:\Программ семинара.jpg"/>
          <p:cNvPicPr>
            <a:picLocks noChangeAspect="1" noChangeArrowheads="1"/>
          </p:cNvPicPr>
          <p:nvPr/>
        </p:nvPicPr>
        <p:blipFill>
          <a:blip r:embed="rId3" cstate="print"/>
          <a:srcRect l="50397"/>
          <a:stretch>
            <a:fillRect/>
          </a:stretch>
        </p:blipFill>
        <p:spPr bwMode="auto">
          <a:xfrm>
            <a:off x="142844" y="2357430"/>
            <a:ext cx="3029179" cy="4318373"/>
          </a:xfrm>
          <a:prstGeom prst="rect">
            <a:avLst/>
          </a:prstGeom>
          <a:noFill/>
        </p:spPr>
      </p:pic>
      <p:sp>
        <p:nvSpPr>
          <p:cNvPr id="6" name="Стрелка влево 5"/>
          <p:cNvSpPr/>
          <p:nvPr/>
        </p:nvSpPr>
        <p:spPr>
          <a:xfrm>
            <a:off x="8215338" y="5500702"/>
            <a:ext cx="571504" cy="142876"/>
          </a:xfrm>
          <a:prstGeom prst="lef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14282" y="642918"/>
          <a:ext cx="8686800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132"/>
                <a:gridCol w="1785950"/>
                <a:gridCol w="3000396"/>
                <a:gridCol w="290032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Дата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 проведения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Тема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 мероприятия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30.08.2019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г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МБДОУ 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«Ромодановский 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детский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сад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комбинированного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вида»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«Организация инклюзивного образования детей в общеобразовательном учреждении – эффективный путь повышения воспитывающего потенциала образовательного учреждения»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Районная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августовская секция работников дошкольного образования 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«Проектирование качества дошкольного образования»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7. Проведение открытых занятий,                            мастер-классов, мероприятий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990600"/>
            <a:ext cx="86868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</a:p>
        </p:txBody>
      </p:sp>
      <p:pic>
        <p:nvPicPr>
          <p:cNvPr id="1026" name="Picture 2" descr="C:\Users\Админ\Desktop\справки 2,0\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1571612"/>
            <a:ext cx="3500605" cy="48005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Муниципальный Уровень </a:t>
            </a:r>
            <a:r>
              <a:rPr lang="ru-RU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4282" y="1500174"/>
          <a:ext cx="8686800" cy="421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6804"/>
                <a:gridCol w="1947906"/>
                <a:gridCol w="2428892"/>
                <a:gridCol w="304319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Дата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 проведения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Тема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 мероприятия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05.12.2018 г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МБДОУ 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«Ромодановский 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детский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сад</a:t>
                      </a:r>
                    </a:p>
                    <a:p>
                      <a:pPr algn="ctr"/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комбинированного</a:t>
                      </a:r>
                    </a:p>
                    <a:p>
                      <a:pPr algn="ctr"/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вида»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Игровое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занятие                     в средней группе «Путешествие в сказку»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Районный семинар</a:t>
                      </a:r>
                    </a:p>
                    <a:p>
                      <a:pPr algn="l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«Методы ТРИЗ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 повышении познавательно -  речевой активности детей дошкольного возраста»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26.02.2019 г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МБДОУ 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«Ромодановский 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детский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сад</a:t>
                      </a:r>
                    </a:p>
                    <a:p>
                      <a:pPr algn="ctr"/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комбинированного</a:t>
                      </a:r>
                    </a:p>
                    <a:p>
                      <a:pPr algn="ctr"/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вида»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Открытое занятие                  по изобразительной деятельности 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«Волшебные клубочки»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Районный семинар</a:t>
                      </a:r>
                    </a:p>
                    <a:p>
                      <a:pPr algn="l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«Инклюзивное образование: вопросы взаимодействия ДОУ              и школы в организации обучения 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и воспитания                    детей с ОВЗ»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Ссылка на видео: 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  <a:hlinkClick r:id="rId2"/>
                        </a:rPr>
                        <a:t>https://www.youtube.com/watch?v=Ogn9iZLEDFA&amp;t=16s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1066800"/>
            <a:ext cx="6248400" cy="5148282"/>
          </a:xfrm>
        </p:spPr>
        <p:txBody>
          <a:bodyPr>
            <a:normAutofit fontScale="32500" lnSpcReduction="20000"/>
          </a:bodyPr>
          <a:lstStyle/>
          <a:p>
            <a:pPr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3600" b="1" dirty="0">
              <a:solidFill>
                <a:srgbClr val="002060"/>
              </a:solidFill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5000" b="1" dirty="0">
              <a:solidFill>
                <a:srgbClr val="002060"/>
              </a:solidFill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5000" b="1" dirty="0">
              <a:solidFill>
                <a:srgbClr val="002060"/>
              </a:solidFill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5000" b="1" dirty="0">
                <a:solidFill>
                  <a:srgbClr val="00206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Дата рождения: </a:t>
            </a:r>
            <a:r>
              <a:rPr lang="ru-RU" sz="5000" b="1" dirty="0">
                <a:solidFill>
                  <a:srgbClr val="0000FF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24. 12. 1980 г.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000" b="1" dirty="0">
                <a:solidFill>
                  <a:srgbClr val="00206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Профессиональное образование</a:t>
            </a:r>
            <a:r>
              <a:rPr lang="ru-RU" sz="5000" b="1" dirty="0">
                <a:solidFill>
                  <a:srgbClr val="0000FF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: учитель начальных классов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000" b="1" dirty="0" err="1">
                <a:solidFill>
                  <a:srgbClr val="0000FF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Ичалковский</a:t>
            </a:r>
            <a:r>
              <a:rPr lang="ru-RU" sz="5000" b="1" dirty="0">
                <a:solidFill>
                  <a:srgbClr val="0000FF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педагогический колледж им. С. М. Кирова.                                                                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000" b="1" dirty="0">
                <a:solidFill>
                  <a:srgbClr val="0000FF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Диплом СБ № 1345465 от 28 июня 2001г</a:t>
            </a:r>
          </a:p>
          <a:p>
            <a:pPr marL="0" indent="0" hangingPunct="0">
              <a:lnSpc>
                <a:spcPct val="120000"/>
              </a:lnSpc>
              <a:spcBef>
                <a:spcPts val="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5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переподготовка:  </a:t>
            </a:r>
            <a:r>
              <a:rPr lang="ru-RU" sz="5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дошкольное образование квалификация, воспитатель  </a:t>
            </a:r>
          </a:p>
          <a:p>
            <a:pPr marL="0" indent="0" hangingPunct="0">
              <a:lnSpc>
                <a:spcPct val="120000"/>
              </a:lnSpc>
              <a:spcBef>
                <a:spcPts val="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5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ГБПОУ «</a:t>
            </a:r>
            <a:r>
              <a:rPr lang="ru-RU" sz="5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Ичалковский</a:t>
            </a:r>
            <a:r>
              <a:rPr lang="ru-RU" sz="5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педагогический колледж»</a:t>
            </a:r>
          </a:p>
          <a:p>
            <a:pPr marL="0" indent="0" hangingPunct="0">
              <a:lnSpc>
                <a:spcPct val="120000"/>
              </a:lnSpc>
              <a:spcBef>
                <a:spcPts val="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5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Диплом  ПП №000098 от 16.02.2017г</a:t>
            </a:r>
            <a:endParaRPr lang="ru-RU" sz="5000" b="1" dirty="0">
              <a:solidFill>
                <a:srgbClr val="0000FF"/>
              </a:solidFill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5000" b="1" dirty="0">
                <a:solidFill>
                  <a:srgbClr val="00206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sz="5000" b="1" dirty="0">
                <a:solidFill>
                  <a:srgbClr val="0000FF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15 лет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5000" b="1" dirty="0">
                <a:solidFill>
                  <a:srgbClr val="00206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Общий трудовой стаж: </a:t>
            </a:r>
            <a:r>
              <a:rPr lang="ru-RU" sz="5000" b="1" dirty="0">
                <a:solidFill>
                  <a:srgbClr val="0000FF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18 лет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5000" b="1" dirty="0">
                <a:solidFill>
                  <a:srgbClr val="00206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Квалификационная категория: </a:t>
            </a:r>
            <a:r>
              <a:rPr lang="ru-RU" sz="5000" b="1" dirty="0">
                <a:solidFill>
                  <a:srgbClr val="0000FF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первая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5000" b="1" dirty="0">
                <a:solidFill>
                  <a:srgbClr val="00206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Дата последней аттестации: </a:t>
            </a:r>
            <a:r>
              <a:rPr lang="ru-RU" sz="5000" b="1" dirty="0">
                <a:solidFill>
                  <a:srgbClr val="0000FF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14.03.2018 г.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5000" b="1" dirty="0">
                <a:solidFill>
                  <a:srgbClr val="00206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Занимаемая должность: </a:t>
            </a:r>
            <a:r>
              <a:rPr lang="ru-RU" sz="5000" b="1" dirty="0">
                <a:solidFill>
                  <a:srgbClr val="0000FF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воспитатель</a:t>
            </a:r>
          </a:p>
          <a:p>
            <a:pPr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900" b="1" dirty="0" smtClean="0">
                <a:solidFill>
                  <a:srgbClr val="00206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Ссылка на личную страницу с сайта ОО:</a:t>
            </a:r>
          </a:p>
          <a:p>
            <a:pPr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900" b="1" dirty="0" smtClean="0">
              <a:solidFill>
                <a:srgbClr val="002060"/>
              </a:solidFill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  <a:p>
            <a:pPr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900" b="1" dirty="0">
              <a:solidFill>
                <a:srgbClr val="002060"/>
              </a:solidFill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  <a:p>
            <a:pPr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dirty="0">
              <a:solidFill>
                <a:schemeClr val="tx1"/>
              </a:solidFill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  <a:p>
            <a:pPr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Рисунок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802" y="1356376"/>
            <a:ext cx="2907792" cy="43586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4282" y="5143512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https://dskvrom.schoolrm.ru/sveden/employees/42899/632451/</a:t>
            </a:r>
            <a:endPara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триз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2895879" cy="4097334"/>
          </a:xfrm>
          <a:prstGeom prst="rect">
            <a:avLst/>
          </a:prstGeom>
          <a:noFill/>
        </p:spPr>
      </p:pic>
      <p:pic>
        <p:nvPicPr>
          <p:cNvPr id="3075" name="Picture 3" descr="F:\триз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1142984"/>
            <a:ext cx="2786082" cy="4071966"/>
          </a:xfrm>
          <a:prstGeom prst="rect">
            <a:avLst/>
          </a:prstGeom>
          <a:noFill/>
        </p:spPr>
      </p:pic>
      <p:pic>
        <p:nvPicPr>
          <p:cNvPr id="3076" name="Picture 4" descr="F:\триз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142984"/>
            <a:ext cx="2857520" cy="4071966"/>
          </a:xfrm>
          <a:prstGeom prst="rect">
            <a:avLst/>
          </a:prstGeom>
          <a:noFill/>
        </p:spPr>
      </p:pic>
      <p:sp>
        <p:nvSpPr>
          <p:cNvPr id="9" name="Стрелка влево 8"/>
          <p:cNvSpPr/>
          <p:nvPr/>
        </p:nvSpPr>
        <p:spPr>
          <a:xfrm>
            <a:off x="8215338" y="3143248"/>
            <a:ext cx="714380" cy="71438"/>
          </a:xfrm>
          <a:prstGeom prst="lef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4572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8. Экспертная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деятельность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1026" name="Picture 2" descr="C:\Users\Админ\Desktop\02a40255e32c6b887545748222b32ba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14422"/>
            <a:ext cx="3733800" cy="5181600"/>
          </a:xfrm>
          <a:prstGeom prst="rect">
            <a:avLst/>
          </a:prstGeom>
          <a:noFill/>
        </p:spPr>
      </p:pic>
      <p:pic>
        <p:nvPicPr>
          <p:cNvPr id="3" name="Picture 2" descr="F:\сертификат 11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1071546"/>
            <a:ext cx="4724400" cy="3333223"/>
          </a:xfrm>
          <a:prstGeom prst="rect">
            <a:avLst/>
          </a:prstGeom>
          <a:noFill/>
        </p:spPr>
      </p:pic>
      <p:pic>
        <p:nvPicPr>
          <p:cNvPr id="1027" name="Picture 3" descr="F:\Безымянный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3929066"/>
            <a:ext cx="4724400" cy="2743200"/>
          </a:xfrm>
          <a:prstGeom prst="rect">
            <a:avLst/>
          </a:prstGeom>
          <a:noFill/>
        </p:spPr>
      </p:pic>
      <p:sp>
        <p:nvSpPr>
          <p:cNvPr id="6" name="Стрелка вправо 5"/>
          <p:cNvSpPr/>
          <p:nvPr/>
        </p:nvSpPr>
        <p:spPr>
          <a:xfrm>
            <a:off x="4286248" y="2643182"/>
            <a:ext cx="304800" cy="152400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500298" y="71435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</a:pPr>
            <a:r>
              <a:rPr lang="ru-RU" sz="20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сети интернет </a:t>
            </a:r>
            <a:endParaRPr lang="ru-RU" sz="2000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9. общественно – педагогическая активность педагога: </a:t>
            </a:r>
            <a:br>
              <a:rPr lang="ru-RU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участие в комиссиях, педагогических сообществах,                              в жюри конкурсов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Picture 2" descr="C:\Users\Админ\Desktop\1555929-148-149-se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0"/>
            <a:ext cx="3199648" cy="452596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057400" y="1066800"/>
            <a:ext cx="6019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Член педагогических Интернет сообществ</a:t>
            </a:r>
          </a:p>
          <a:p>
            <a:pPr algn="ctr">
              <a:buNone/>
            </a:pPr>
            <a:endParaRPr lang="ru-RU" sz="2000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" y="6019800"/>
            <a:ext cx="4724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Приказ о назначении членом жюри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№ К1555929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Ссылка на Приказ:</a:t>
            </a:r>
            <a:r>
              <a:rPr lang="ru-RU" sz="1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https://www.maam.ru/archive/zh/1555929</a:t>
            </a:r>
            <a:endParaRPr lang="ru-RU" sz="1400" dirty="0"/>
          </a:p>
        </p:txBody>
      </p:sp>
      <p:pic>
        <p:nvPicPr>
          <p:cNvPr id="8" name="Picture 2" descr="C:\Users\Админ\Desktop\sertifikat_site-416429-212813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600200"/>
            <a:ext cx="3200175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91000" y="4343400"/>
            <a:ext cx="4800600" cy="838200"/>
          </a:xfrm>
        </p:spPr>
        <p:txBody>
          <a:bodyPr/>
          <a:lstStyle/>
          <a:p>
            <a:pPr>
              <a:buNone/>
            </a:pP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Приказ о выдаче документа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№ К1556405</a:t>
            </a:r>
          </a:p>
          <a:p>
            <a:pPr>
              <a:buNone/>
            </a:pP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Ссылка на Приказ: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https://www.maam.ru/archive/zh/1556405</a:t>
            </a:r>
            <a:endParaRPr lang="ru-RU" sz="1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https://www.maam.ru/diploms/1556405-141-144-sert.jpg?572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04800"/>
            <a:ext cx="3733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AutoShape 2" descr="https://mail.yandex.ru/message_part/1671383119889.jpg?_uid=49498546&amp;name=1671383119889.jpg&amp;hid=1.2&amp;ids=181269885001689885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Users\Админ\Desktop\16713831198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6011313" y="-23926800"/>
            <a:ext cx="2214113" cy="1296970"/>
          </a:xfrm>
          <a:prstGeom prst="rect">
            <a:avLst/>
          </a:prstGeom>
          <a:noFill/>
        </p:spPr>
      </p:pic>
      <p:pic>
        <p:nvPicPr>
          <p:cNvPr id="10" name="Рисунок 9" descr="C:\Users\Админ\Desktop\167138311988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762000"/>
            <a:ext cx="4495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:\Users\Админ\Desktop\аттест-1\пункт - 9\сертификат с 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"/>
            <a:ext cx="3886200" cy="5457217"/>
          </a:xfrm>
          <a:prstGeom prst="rect">
            <a:avLst/>
          </a:prstGeom>
          <a:noFill/>
        </p:spPr>
      </p:pic>
      <p:pic>
        <p:nvPicPr>
          <p:cNvPr id="3" name="Рисунок 2" descr="C:\Users\Админ\Desktop\1671385830303.jpg"/>
          <p:cNvPicPr/>
          <p:nvPr/>
        </p:nvPicPr>
        <p:blipFill>
          <a:blip r:embed="rId3" cstate="print"/>
          <a:srcRect l="1284" r="2756" b="4213"/>
          <a:stretch>
            <a:fillRect/>
          </a:stretch>
        </p:blipFill>
        <p:spPr bwMode="auto">
          <a:xfrm>
            <a:off x="4648200" y="1143000"/>
            <a:ext cx="4191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876800" y="4343400"/>
            <a:ext cx="3810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Ссылка на мой мини-сайт:</a:t>
            </a:r>
          </a:p>
          <a:p>
            <a:r>
              <a:rPr lang="ru-RU" sz="1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https://nsportal.ru/urakova-olga-aleksandrovna</a:t>
            </a:r>
            <a:endParaRPr lang="ru-RU" sz="1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2400"/>
            <a:ext cx="8686800" cy="5927725"/>
          </a:xfrm>
        </p:spPr>
        <p:txBody>
          <a:bodyPr/>
          <a:lstStyle/>
          <a:p>
            <a:pPr algn="ctr">
              <a:buNone/>
            </a:pPr>
            <a:endParaRPr lang="ru-RU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во Всероссийском форуме «Воспитатели России»</a:t>
            </a:r>
          </a:p>
        </p:txBody>
      </p:sp>
      <p:pic>
        <p:nvPicPr>
          <p:cNvPr id="4" name="Picture 2" descr="C:\Users\Админ\Desktop\аттест-1\пункт - 9\сертификат с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43000"/>
            <a:ext cx="4114800" cy="2896171"/>
          </a:xfrm>
          <a:prstGeom prst="rect">
            <a:avLst/>
          </a:prstGeom>
          <a:noFill/>
        </p:spPr>
      </p:pic>
      <p:pic>
        <p:nvPicPr>
          <p:cNvPr id="5" name="Picture 3" descr="C:\Users\Админ\Desktop\аттест-1\пункт - 9\сертификат с 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429000"/>
            <a:ext cx="4114800" cy="29291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1430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10. Позитивные результаты работы                                           с воспитанниками:</a:t>
            </a:r>
            <a:b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609600"/>
            <a:ext cx="8763000" cy="17526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наличие системы воспитательной работы; наличие качественной, эстетически оформленной текущей документации; организация индивидуального подхода; снижение простудной заболеваемости </a:t>
            </a:r>
            <a:r>
              <a:rPr lang="ru-RU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воспитаннико</a:t>
            </a: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; отлаженная система взаимодействия с родителями; отсутствие жалоб и обращений родителей на неправомерные действия; реализация </a:t>
            </a:r>
            <a:r>
              <a:rPr lang="ru-RU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технологий в воспитательном процессе; духовно – нравственное воспитание и народные традиции</a:t>
            </a:r>
          </a:p>
        </p:txBody>
      </p:sp>
      <p:pic>
        <p:nvPicPr>
          <p:cNvPr id="5" name="Picture 2" descr="C:\Users\Админ\Desktop\аттест-1\справки - скан\справка 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57400"/>
            <a:ext cx="2362200" cy="3429000"/>
          </a:xfrm>
          <a:prstGeom prst="rect">
            <a:avLst/>
          </a:prstGeom>
          <a:noFill/>
        </p:spPr>
      </p:pic>
      <p:pic>
        <p:nvPicPr>
          <p:cNvPr id="6" name="Picture 3" descr="C:\Users\Админ\Desktop\аттест-1\справки - скан\справка 10.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2428868"/>
            <a:ext cx="2438400" cy="3352799"/>
          </a:xfrm>
          <a:prstGeom prst="rect">
            <a:avLst/>
          </a:prstGeom>
          <a:noFill/>
        </p:spPr>
      </p:pic>
      <p:pic>
        <p:nvPicPr>
          <p:cNvPr id="7" name="Picture 4" descr="C:\Users\Админ\Desktop\аттест-1\справки - скан\справка 10.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2857496"/>
            <a:ext cx="2362200" cy="3357586"/>
          </a:xfrm>
          <a:prstGeom prst="rect">
            <a:avLst/>
          </a:prstGeom>
          <a:noFill/>
        </p:spPr>
      </p:pic>
      <p:pic>
        <p:nvPicPr>
          <p:cNvPr id="2050" name="Picture 2" descr="C:\Users\Админ\Desktop\справки 2,0\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46" y="3286124"/>
            <a:ext cx="2357454" cy="335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родителями:</a:t>
            </a:r>
            <a:b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76400" y="914400"/>
            <a:ext cx="6019800" cy="19050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-систематическое проведение родительских собраний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проведение круглых столов, консультаций в нетрадиционной форме                                                  (педагогическое просвещение родителей)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проведений экскурсий, образовательных путешествий с детьми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-проведение совместных конкурсов, выставок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организация родителей на субботниках, благоустройстве участков,                                                                 создании и развивающей среды группы.</a:t>
            </a:r>
          </a:p>
        </p:txBody>
      </p:sp>
      <p:pic>
        <p:nvPicPr>
          <p:cNvPr id="4" name="Picture 2" descr="C:\Users\Админ\Desktop\аттест-1\справки - скан\справка 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714620"/>
            <a:ext cx="2667000" cy="3701142"/>
          </a:xfrm>
          <a:prstGeom prst="rect">
            <a:avLst/>
          </a:prstGeom>
          <a:noFill/>
        </p:spPr>
      </p:pic>
      <p:pic>
        <p:nvPicPr>
          <p:cNvPr id="3074" name="Picture 2" descr="C:\Users\Админ\Desktop\справки 2,0\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2714620"/>
            <a:ext cx="2669916" cy="3714776"/>
          </a:xfrm>
          <a:prstGeom prst="rect">
            <a:avLst/>
          </a:prstGeom>
          <a:noFill/>
        </p:spPr>
      </p:pic>
      <p:pic>
        <p:nvPicPr>
          <p:cNvPr id="3075" name="Picture 3" descr="C:\Users\Админ\Desktop\справки 2,0\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2714620"/>
            <a:ext cx="2592375" cy="36433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12. Работа с детьми                                                                                       из социально – неблагополучных семей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2052" name="Picture 4" descr="C:\Users\Админ\Desktop\справки 2,0\рь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14612" y="1214422"/>
            <a:ext cx="3818105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13. Участие педагогов                                                                     в профессиональных конкурсах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4525963"/>
          </a:xfrm>
        </p:spPr>
        <p:txBody>
          <a:bodyPr/>
          <a:lstStyle/>
          <a:p>
            <a:pPr algn="ctr">
              <a:buNone/>
            </a:pPr>
            <a:r>
              <a:rPr lang="ru-RU" sz="20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Интернет</a:t>
            </a:r>
          </a:p>
          <a:p>
            <a:endParaRPr lang="ru-RU" dirty="0"/>
          </a:p>
        </p:txBody>
      </p:sp>
      <p:pic>
        <p:nvPicPr>
          <p:cNvPr id="1026" name="Picture 2" descr="C:\Users\Админ\Desktop\42855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71600"/>
            <a:ext cx="2819400" cy="3985814"/>
          </a:xfrm>
          <a:prstGeom prst="rect">
            <a:avLst/>
          </a:prstGeom>
          <a:noFill/>
        </p:spPr>
      </p:pic>
      <p:pic>
        <p:nvPicPr>
          <p:cNvPr id="6146" name="Picture 2" descr="https://upload2.schoolrm.ru/resize_cache/2570232/c3bed4c46e3bebf9034448fed65e7b8e/iblock/5bc/5bcb7a99948f133d4f586d57e124d6ef/Diplom-V-gosti-k-osen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828800"/>
            <a:ext cx="2812596" cy="4038600"/>
          </a:xfrm>
          <a:prstGeom prst="rect">
            <a:avLst/>
          </a:prstGeom>
          <a:noFill/>
        </p:spPr>
      </p:pic>
      <p:pic>
        <p:nvPicPr>
          <p:cNvPr id="3074" name="Picture 2" descr="K:\еще\еще1\диплом пдд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1295400"/>
            <a:ext cx="2895600" cy="42320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Обобщенный педагогический опыт</a:t>
            </a:r>
            <a:br>
              <a:rPr lang="ru-RU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«Использование инновационных технологий в обучении старших дошкольников 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Правилам </a:t>
            </a:r>
            <a:r>
              <a:rPr lang="ru-RU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дорожного движения»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86000" y="2967335"/>
            <a:ext cx="4876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hlinkClick r:id="rId2"/>
            </a:endParaRPr>
          </a:p>
          <a:p>
            <a:endParaRPr lang="ru-RU" dirty="0"/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285852" y="3071810"/>
          <a:ext cx="7000924" cy="1493520"/>
        </p:xfrm>
        <a:graphic>
          <a:graphicData uri="http://schemas.openxmlformats.org/drawingml/2006/table">
            <a:tbl>
              <a:tblPr/>
              <a:tblGrid>
                <a:gridCol w="70009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0715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Ссылка: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  <a:hlinkClick r:id="rId3"/>
                        </a:rPr>
                        <a:t>https://upload2.schoolrm.ru/iblock/835/8359ae55d4a7025719b88245b68daed2/Opyt_pedagogicheskoy_deyatelnosti_Urakovoy_O.A..</a:t>
                      </a:r>
                      <a:r>
                        <a:rPr lang="en-US" b="1" dirty="0" err="1" smtClean="0">
                          <a:latin typeface="Times New Roman" pitchFamily="18" charset="0"/>
                          <a:cs typeface="Times New Roman" pitchFamily="18" charset="0"/>
                          <a:hlinkClick r:id="rId3"/>
                        </a:rPr>
                        <a:t>docx</a:t>
                      </a:r>
                      <a:endParaRPr lang="ru-RU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K:\еще\еще1\диплом уракова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2743200" cy="3657600"/>
          </a:xfrm>
          <a:prstGeom prst="rect">
            <a:avLst/>
          </a:prstGeom>
          <a:noFill/>
        </p:spPr>
      </p:pic>
      <p:pic>
        <p:nvPicPr>
          <p:cNvPr id="4" name="Picture 2" descr="C:\Users\Админ\Desktop\аттест-1\пункт -13\диплом моя малая родин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228600"/>
            <a:ext cx="3080288" cy="4038600"/>
          </a:xfrm>
          <a:prstGeom prst="rect">
            <a:avLst/>
          </a:prstGeom>
          <a:noFill/>
        </p:spPr>
      </p:pic>
      <p:pic>
        <p:nvPicPr>
          <p:cNvPr id="5" name="Picture 4" descr="https://upload2.schoolrm.ru/resize_cache/2570237/c3bed4c46e3bebf9034448fed65e7b8e/iblock/960/96070d3c32dc98702d369ba134ad51ca/Diplom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2209800"/>
            <a:ext cx="2750351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 descr="C:\Users\Админ\Desktop\Diplom-moye-prizvanie-doshkolnoe-obrazovanie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533400"/>
            <a:ext cx="3429000" cy="4845120"/>
          </a:xfrm>
          <a:prstGeom prst="rect">
            <a:avLst/>
          </a:prstGeom>
          <a:noFill/>
        </p:spPr>
      </p:pic>
      <p:pic>
        <p:nvPicPr>
          <p:cNvPr id="7" name="Picture 2" descr="C:\Users\Админ\Desktop\SERTIFICAT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533400"/>
            <a:ext cx="3429000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Участие в муниципальном конкурсе</a:t>
            </a:r>
            <a:endParaRPr lang="ru-RU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F:\НАГРАЖДАЕТС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1285860"/>
            <a:ext cx="3605270" cy="5098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4098" name="Picture 2" descr="C:\Users\Админ\Desktop\412718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1" y="1143000"/>
            <a:ext cx="2641136" cy="37338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14600" y="685800"/>
            <a:ext cx="4133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Поощрения с порталов сети интернет</a:t>
            </a:r>
          </a:p>
        </p:txBody>
      </p:sp>
      <p:pic>
        <p:nvPicPr>
          <p:cNvPr id="5" name="Picture 2" descr="K:\еще\еще1\благодарственное ураков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1143000"/>
            <a:ext cx="2667000" cy="3812897"/>
          </a:xfrm>
          <a:prstGeom prst="rect">
            <a:avLst/>
          </a:prstGeom>
          <a:noFill/>
        </p:spPr>
      </p:pic>
      <p:pic>
        <p:nvPicPr>
          <p:cNvPr id="6" name="Picture 4" descr="K:\еще\еще1\письмо гурьянова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1148751"/>
            <a:ext cx="2667000" cy="3804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K:\еще\еще1\письмо благорственное ураков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447800"/>
            <a:ext cx="2895600" cy="4079916"/>
          </a:xfrm>
          <a:prstGeom prst="rect">
            <a:avLst/>
          </a:prstGeom>
          <a:noFill/>
        </p:spPr>
      </p:pic>
      <p:pic>
        <p:nvPicPr>
          <p:cNvPr id="7" name="Picture 2" descr="K:\еще\еще1\диплом боронин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124200" y="1447800"/>
            <a:ext cx="2895600" cy="4106191"/>
          </a:xfrm>
          <a:prstGeom prst="rect">
            <a:avLst/>
          </a:prstGeom>
          <a:noFill/>
        </p:spPr>
      </p:pic>
      <p:pic>
        <p:nvPicPr>
          <p:cNvPr id="8" name="Picture 3" descr="K:\еще\еще1\диплом гурьянова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1447800"/>
            <a:ext cx="2857755" cy="403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8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8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</a:t>
            </a:r>
            <a:endParaRPr lang="ru-RU" sz="8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1. Участие в инновационной                             (экспериментальной) деятельности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86380" y="1571612"/>
            <a:ext cx="3705220" cy="4311649"/>
          </a:xfrm>
        </p:spPr>
        <p:txBody>
          <a:bodyPr>
            <a:normAutofit/>
          </a:bodyPr>
          <a:lstStyle/>
          <a:p>
            <a:pPr marL="0">
              <a:spcBef>
                <a:spcPts val="0"/>
              </a:spcBef>
              <a:buNone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Ссылка на приказ: </a:t>
            </a:r>
          </a:p>
          <a:p>
            <a:pPr marL="0">
              <a:spcBef>
                <a:spcPts val="0"/>
              </a:spcBef>
              <a:buNone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 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://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upload2.schoolrm.ru/iblock/f8b/f8b0af2bdf3b511729c3816e96e6a314/Prikaz2.jpg</a:t>
            </a: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>
              <a:spcBef>
                <a:spcPts val="0"/>
              </a:spcBef>
              <a:buNone/>
            </a:pP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>
              <a:spcBef>
                <a:spcPts val="0"/>
              </a:spcBef>
              <a:buNone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участия: 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upload2.schoolrm.ru/iblock/1bd/1bd27e7d3a43ad78f5d6959dbfc80bea/nashi-pomoshchniki-v-izuchenii-pravil-dorozhnogo-dvizheniya.pptx</a:t>
            </a: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>
              <a:spcBef>
                <a:spcPts val="0"/>
              </a:spcBef>
              <a:buNone/>
            </a:pP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>
              <a:spcBef>
                <a:spcPts val="0"/>
              </a:spcBef>
              <a:buNone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 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https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://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upload2.schoolrm.ru/iblock/ddd/ddd4984f8161ffb0cbf5ad3d08a19da4/igra-po-pdd.pptx</a:t>
            </a: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>
              <a:spcBef>
                <a:spcPts val="0"/>
              </a:spcBef>
              <a:buNone/>
            </a:pP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>
              <a:spcBef>
                <a:spcPts val="0"/>
              </a:spcBef>
              <a:buNone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 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https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://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upload2.schoolrm.ru/iblock/813/813e7728ed269252db1c89c902cabb5e/Konsultatsiya.docx</a:t>
            </a: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1071546"/>
            <a:ext cx="87154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Муниципальный уровень </a:t>
            </a:r>
            <a:endParaRPr lang="ru-RU" dirty="0"/>
          </a:p>
        </p:txBody>
      </p:sp>
      <p:pic>
        <p:nvPicPr>
          <p:cNvPr id="6" name="Picture 2" descr="C:\Users\Админ\Desktop\справки 2\Urakov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71612"/>
            <a:ext cx="2476375" cy="3500462"/>
          </a:xfrm>
          <a:prstGeom prst="rect">
            <a:avLst/>
          </a:prstGeom>
          <a:noFill/>
        </p:spPr>
      </p:pic>
      <p:pic>
        <p:nvPicPr>
          <p:cNvPr id="7" name="Picture 2" descr="C:\Users\Админ\Desktop\справка 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14611" y="1571612"/>
            <a:ext cx="2489871" cy="3500462"/>
          </a:xfrm>
          <a:prstGeom prst="rect">
            <a:avLst/>
          </a:prstGeom>
          <a:noFill/>
        </p:spPr>
      </p:pic>
      <p:sp>
        <p:nvSpPr>
          <p:cNvPr id="8" name="Стрелка вправо 7"/>
          <p:cNvSpPr/>
          <p:nvPr/>
        </p:nvSpPr>
        <p:spPr>
          <a:xfrm>
            <a:off x="214282" y="3429000"/>
            <a:ext cx="428628" cy="71438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736" y="285728"/>
            <a:ext cx="4643470" cy="500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Республиканский 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уровень</a:t>
            </a:r>
          </a:p>
        </p:txBody>
      </p:sp>
      <p:pic>
        <p:nvPicPr>
          <p:cNvPr id="1027" name="Picture 3" descr="C:\Users\Админ\Desktop\Инновация Республи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285860"/>
            <a:ext cx="2678925" cy="3571900"/>
          </a:xfrm>
          <a:prstGeom prst="rect">
            <a:avLst/>
          </a:prstGeom>
          <a:noFill/>
        </p:spPr>
      </p:pic>
      <p:pic>
        <p:nvPicPr>
          <p:cNvPr id="7" name="Рисунок 6" descr="G:\2 Участие в инновационной деятельности\Договор о сотрудничестве - 0001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235745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G:\2 Участие в инновационной деятельности\Договор о сотрудничестве - 0002.t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429000"/>
            <a:ext cx="235745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5000628" y="1000108"/>
            <a:ext cx="38576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  <a:hlinkClick r:id="rId5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  <a:hlinkClick r:id="rId5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  <a:hlinkClick r:id="rId5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5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  <a:hlinkClick r:id="rId5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57818" y="1214423"/>
            <a:ext cx="3643338" cy="91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Ссылка на приказ: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5"/>
              </a:rPr>
              <a:t>https://upload2.schoolrm.ru/iblock/466/466e1afa7251666816ac7cbab50d12d8/Urakova.jpg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Результаты деятельности: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6"/>
              </a:rPr>
              <a:t>https://upload2.schoolrm.ru/iblock/982/9824ff770ea5a0bf2b0e9bce1db2c306/Interaktivnaya-igra-_-Mir-professiy.pptx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7"/>
              </a:rPr>
              <a:t>https://upload2.schoolrm.ru/iblock/581/581cab53af6d694ed67f202af91c1679/Interaktivnaya-igra-_-professii.ppt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8"/>
              </a:rPr>
              <a:t> </a:t>
            </a:r>
            <a:endParaRPr lang="ru-RU" sz="1400" dirty="0" smtClean="0">
              <a:latin typeface="Times New Roman" pitchFamily="18" charset="0"/>
              <a:cs typeface="Times New Roman" pitchFamily="18" charset="0"/>
              <a:hlinkClick r:id="rId8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  <a:hlinkClick r:id="rId8"/>
            </a:endParaRP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8"/>
              </a:rPr>
              <a:t>https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8"/>
              </a:rPr>
              <a:t>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8"/>
              </a:rPr>
              <a:t>upload2.schoolrm.ru/iblock/55b/55ba0d428302c19b8e4a24db809fa83c/Puteshestvie-v-stranu-vzroslykh.pptx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u="sng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u="sng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en-US" sz="1400" u="sng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://upload2.schoolrm.ru/iblock/015/01596523378679a966098d1bdcc2354d/Zanyatie-</a:t>
            </a:r>
          </a:p>
          <a:p>
            <a:r>
              <a:rPr lang="en-US" sz="1400" u="sng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GIBDD.docx</a:t>
            </a:r>
            <a:endParaRPr lang="ru-RU" sz="1400" u="sng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 smtClean="0">
              <a:solidFill>
                <a:srgbClr val="0000FF"/>
              </a:solidFill>
            </a:endParaRPr>
          </a:p>
          <a:p>
            <a:endParaRPr lang="ru-RU" sz="1100" dirty="0" smtClean="0"/>
          </a:p>
          <a:p>
            <a:endParaRPr lang="ru-RU" sz="1100" dirty="0" smtClean="0"/>
          </a:p>
          <a:p>
            <a:endParaRPr lang="ru-RU" sz="1100" dirty="0" smtClean="0"/>
          </a:p>
          <a:p>
            <a:endParaRPr lang="ru-RU" sz="1100" dirty="0" smtClean="0"/>
          </a:p>
          <a:p>
            <a:endParaRPr lang="en-US" sz="1100" dirty="0" smtClean="0"/>
          </a:p>
          <a:p>
            <a:endParaRPr lang="ru-RU" sz="1100" dirty="0" smtClean="0"/>
          </a:p>
          <a:p>
            <a:endParaRPr lang="ru-RU" sz="1100" dirty="0" smtClean="0"/>
          </a:p>
          <a:p>
            <a:endParaRPr lang="ru-RU" sz="1100" dirty="0" smtClean="0"/>
          </a:p>
          <a:p>
            <a:endParaRPr lang="ru-RU" sz="1100" dirty="0" smtClean="0"/>
          </a:p>
          <a:p>
            <a:endParaRPr lang="ru-RU" sz="1100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1219200"/>
            <a:ext cx="3207721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C:\Users\Админ\Desktop\аттест-1\выписка из приказ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1219200"/>
            <a:ext cx="3276600" cy="4495800"/>
          </a:xfrm>
          <a:prstGeom prst="rect">
            <a:avLst/>
          </a:prstGeom>
          <a:noFill/>
        </p:spPr>
      </p:pic>
      <p:sp>
        <p:nvSpPr>
          <p:cNvPr id="6" name="Стрелка вправо 5"/>
          <p:cNvSpPr/>
          <p:nvPr/>
        </p:nvSpPr>
        <p:spPr>
          <a:xfrm>
            <a:off x="685800" y="3810000"/>
            <a:ext cx="533400" cy="152400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5257800" y="3657600"/>
            <a:ext cx="381000" cy="152400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67200" y="1447800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Ссылка на персонализированную  программу: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343400" y="1752600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https://upload2.schoolrm.ru/grain.tables/bda/bda79035b328e13fee72cbab5457bba8/Personalizirovannaya-programma.docx</a:t>
            </a:r>
            <a:endParaRPr lang="ru-RU" sz="1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343400" y="2667000"/>
            <a:ext cx="3414846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наставнической деятельности: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267200" y="2971801"/>
            <a:ext cx="472440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https://upload2.schoolrm.ru/iblock/367/367b0f1d429c14d7db9ef9b49880fa67/Organizatsiya-raboty-s-detmi-s-OVZ-.docx</a:t>
            </a:r>
            <a:endParaRPr lang="ru-RU" sz="1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Консультация для педагогов ДОО на тему: «Организация работы с детьми с ОВЗ, проявляющими признаки одаренности в ДОУ»</a:t>
            </a:r>
          </a:p>
          <a:p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  <a:hlinkClick r:id="rId4"/>
              </a:rPr>
              <a:t>https://upload2.schoolrm.ru/iblock/2aa/2aa8b3fb2c04d6c2d5e974ada79d2957/Sovremennye-obrazovatelnye-tekhnologii-v-DOU.docx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Консультация для педагогов ДОО «Современные образовательные технологии в ДОУ»</a:t>
            </a:r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000" dirty="0"/>
          </a:p>
          <a:p>
            <a:endParaRPr lang="ru-RU" sz="1000" dirty="0"/>
          </a:p>
        </p:txBody>
      </p:sp>
      <p:pic>
        <p:nvPicPr>
          <p:cNvPr id="2050" name="Picture 2" descr="C:\Users\Админ\Desktop\справки 2,0\6.pn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28596" y="1258808"/>
            <a:ext cx="3643338" cy="4976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124200" y="685800"/>
            <a:ext cx="27662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Интернет публикации</a:t>
            </a:r>
            <a:endParaRPr lang="ru-RU" sz="2000" dirty="0"/>
          </a:p>
        </p:txBody>
      </p:sp>
      <p:pic>
        <p:nvPicPr>
          <p:cNvPr id="5" name="Picture 3" descr="K:\Уракова Ольга Александровна\3. Наличие публикаций\публикация стать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981200"/>
            <a:ext cx="4419600" cy="3124200"/>
          </a:xfrm>
          <a:prstGeom prst="rect">
            <a:avLst/>
          </a:prstGeom>
          <a:noFill/>
        </p:spPr>
      </p:pic>
      <p:pic>
        <p:nvPicPr>
          <p:cNvPr id="6" name="Picture 2" descr="K:\еще\еще1\приказ 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066800"/>
            <a:ext cx="4038600" cy="2849562"/>
          </a:xfrm>
          <a:prstGeom prst="rect">
            <a:avLst/>
          </a:prstGeom>
          <a:noFill/>
        </p:spPr>
      </p:pic>
      <p:pic>
        <p:nvPicPr>
          <p:cNvPr id="9" name="Picture 3" descr="K:\еще\еще1\приказ 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3810000"/>
            <a:ext cx="4038600" cy="2854193"/>
          </a:xfrm>
          <a:prstGeom prst="rect">
            <a:avLst/>
          </a:prstGeom>
          <a:noFill/>
        </p:spPr>
      </p:pic>
      <p:sp>
        <p:nvSpPr>
          <p:cNvPr id="10" name="Стрелка вправо 9"/>
          <p:cNvSpPr/>
          <p:nvPr/>
        </p:nvSpPr>
        <p:spPr>
          <a:xfrm>
            <a:off x="4876800" y="2362200"/>
            <a:ext cx="304800" cy="228600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Уракова Ольга Александровна\3. Наличие публикаций\публикация свидетельство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2819400" cy="4072467"/>
          </a:xfrm>
          <a:prstGeom prst="rect">
            <a:avLst/>
          </a:prstGeom>
          <a:noFill/>
        </p:spPr>
      </p:pic>
      <p:pic>
        <p:nvPicPr>
          <p:cNvPr id="3" name="Picture 2" descr="K:\Уракова Ольга Александровна\3. Наличие публикаций\Свидетельство о публикации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600200"/>
            <a:ext cx="2802839" cy="3962400"/>
          </a:xfrm>
          <a:prstGeom prst="rect">
            <a:avLst/>
          </a:prstGeom>
          <a:noFill/>
        </p:spPr>
      </p:pic>
      <p:pic>
        <p:nvPicPr>
          <p:cNvPr id="4" name="Picture 3" descr="K:\Уракова Ольга Александровна\3. Наличие публикаций\справка о публикации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1" y="1600200"/>
            <a:ext cx="2819399" cy="39858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2146</TotalTime>
  <Words>648</Words>
  <Application>Microsoft Office PowerPoint</Application>
  <PresentationFormat>Экран (4:3)</PresentationFormat>
  <Paragraphs>181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Трек</vt:lpstr>
      <vt:lpstr>Слайд 1</vt:lpstr>
      <vt:lpstr>Слайд 2</vt:lpstr>
      <vt:lpstr>     Обобщенный педагогический опыт  «Использование инновационных технологий в обучении старших дошкольников  Правилам дорожного движения»    </vt:lpstr>
      <vt:lpstr>1. Участие в инновационной                             (экспериментальной) деятельности</vt:lpstr>
      <vt:lpstr>                                                                                     Республиканский уровень</vt:lpstr>
      <vt:lpstr>2. Наставничество</vt:lpstr>
      <vt:lpstr>Слайд 7</vt:lpstr>
      <vt:lpstr>3. Наличие публикаций</vt:lpstr>
      <vt:lpstr>Слайд 9</vt:lpstr>
      <vt:lpstr>Слайд 10</vt:lpstr>
      <vt:lpstr>4. Результаты участия воспитанников в:  конкурсах, выставках, турнирах, соревнованиях,  акциях, фестивалях</vt:lpstr>
      <vt:lpstr>Муниципальный уровень</vt:lpstr>
      <vt:lpstr>Республиканский уровень</vt:lpstr>
      <vt:lpstr>Всероссийский уровень</vt:lpstr>
      <vt:lpstr>5. Наличие авторских программ, методических пособий</vt:lpstr>
      <vt:lpstr>6. Выступления на заседаниях методических советов,                      научно - практических конференциях, педагогических чтениях, семинарах, секциях, форумах, радиопередачах (очно) </vt:lpstr>
      <vt:lpstr>Муниципальный Уровень  </vt:lpstr>
      <vt:lpstr>7. Проведение открытых занятий,                            мастер-классов, мероприятий</vt:lpstr>
      <vt:lpstr> Муниципальный Уровень  </vt:lpstr>
      <vt:lpstr>Слайд 20</vt:lpstr>
      <vt:lpstr>8. Экспертная деятельность</vt:lpstr>
      <vt:lpstr>9. общественно – педагогическая активность педагога:  участие в комиссиях, педагогических сообществах,                              в жюри конкурсов </vt:lpstr>
      <vt:lpstr>Слайд 23</vt:lpstr>
      <vt:lpstr>Слайд 24</vt:lpstr>
      <vt:lpstr>Слайд 25</vt:lpstr>
      <vt:lpstr> 10. Позитивные результаты работы                                           с воспитанниками: </vt:lpstr>
      <vt:lpstr>11. Качество взаимодействия с родителями: </vt:lpstr>
      <vt:lpstr>12. Работа с детьми                                                                                       из социально – неблагополучных семей</vt:lpstr>
      <vt:lpstr>13. Участие педагогов                                                                     в профессиональных конкурсах</vt:lpstr>
      <vt:lpstr>Слайд 30</vt:lpstr>
      <vt:lpstr>Слайд 31</vt:lpstr>
      <vt:lpstr>Участие в муниципальном конкурсе</vt:lpstr>
      <vt:lpstr>14. Награды и поощрения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Админ</cp:lastModifiedBy>
  <cp:revision>244</cp:revision>
  <dcterms:created xsi:type="dcterms:W3CDTF">2017-12-08T21:32:25Z</dcterms:created>
  <dcterms:modified xsi:type="dcterms:W3CDTF">2022-12-25T20:46:21Z</dcterms:modified>
</cp:coreProperties>
</file>