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89" r:id="rId5"/>
    <p:sldId id="296" r:id="rId6"/>
    <p:sldId id="298" r:id="rId7"/>
    <p:sldId id="265" r:id="rId8"/>
    <p:sldId id="266" r:id="rId9"/>
    <p:sldId id="288" r:id="rId10"/>
    <p:sldId id="305" r:id="rId11"/>
    <p:sldId id="306" r:id="rId12"/>
    <p:sldId id="307" r:id="rId13"/>
    <p:sldId id="310" r:id="rId14"/>
    <p:sldId id="308" r:id="rId15"/>
    <p:sldId id="311" r:id="rId16"/>
    <p:sldId id="312" r:id="rId17"/>
    <p:sldId id="315" r:id="rId18"/>
    <p:sldId id="313" r:id="rId19"/>
    <p:sldId id="314" r:id="rId20"/>
    <p:sldId id="317" r:id="rId21"/>
    <p:sldId id="270" r:id="rId22"/>
    <p:sldId id="273" r:id="rId23"/>
    <p:sldId id="276" r:id="rId24"/>
    <p:sldId id="299" r:id="rId25"/>
    <p:sldId id="277" r:id="rId26"/>
    <p:sldId id="316" r:id="rId27"/>
    <p:sldId id="284" r:id="rId28"/>
    <p:sldId id="301" r:id="rId29"/>
    <p:sldId id="302" r:id="rId30"/>
    <p:sldId id="303" r:id="rId31"/>
    <p:sldId id="30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1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C6CA4-D076-41F4-93C8-D51563D94EF5}" type="datetimeFigureOut">
              <a:rPr lang="ru-RU" smtClean="0"/>
              <a:pPr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23B35-2892-467A-9D4E-66146ABC67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3467" y="1090824"/>
            <a:ext cx="7012948" cy="4517705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i="1" dirty="0">
                <a:solidFill>
                  <a:srgbClr val="FF0000"/>
                </a:solidFill>
              </a:rPr>
              <a:t> </a:t>
            </a:r>
            <a:br>
              <a:rPr lang="ru-RU" sz="5400" b="1" i="1" dirty="0">
                <a:solidFill>
                  <a:srgbClr val="FF0000"/>
                </a:solidFill>
              </a:rPr>
            </a:br>
            <a:r>
              <a:rPr lang="ru-RU" sz="5400" b="1" i="1" dirty="0">
                <a:solidFill>
                  <a:srgbClr val="FF0000"/>
                </a:solidFill>
              </a:rPr>
              <a:t>«</a:t>
            </a:r>
            <a:r>
              <a:rPr lang="ru-RU" sz="5300" b="1" i="1" dirty="0">
                <a:solidFill>
                  <a:srgbClr val="FF0000"/>
                </a:solidFill>
              </a:rPr>
              <a:t>Экспериментирование в младшем дошкольном возрасте»</a:t>
            </a:r>
            <a:br>
              <a:rPr lang="ru-RU" sz="5300" b="1" i="1" dirty="0">
                <a:solidFill>
                  <a:srgbClr val="FF0000"/>
                </a:solidFill>
              </a:rPr>
            </a:br>
            <a:br>
              <a:rPr lang="ru-RU" sz="5400" b="1" i="1" dirty="0">
                <a:solidFill>
                  <a:srgbClr val="FF0000"/>
                </a:solidFill>
              </a:rPr>
            </a:br>
            <a:r>
              <a:rPr lang="ru-RU" sz="4000" b="1" i="1" dirty="0">
                <a:solidFill>
                  <a:srgbClr val="FF0000"/>
                </a:solidFill>
              </a:rPr>
              <a:t>   Из опыта работы         </a:t>
            </a:r>
            <a:r>
              <a:rPr lang="ru-RU" sz="4000" b="1" i="1" dirty="0" err="1">
                <a:solidFill>
                  <a:srgbClr val="FF0000"/>
                </a:solidFill>
              </a:rPr>
              <a:t>Назаркиной</a:t>
            </a:r>
            <a:r>
              <a:rPr lang="ru-RU" sz="4000" b="1" i="1" dirty="0">
                <a:solidFill>
                  <a:srgbClr val="FF0000"/>
                </a:solidFill>
              </a:rPr>
              <a:t> Е.В.</a:t>
            </a:r>
          </a:p>
        </p:txBody>
      </p:sp>
      <p:pic>
        <p:nvPicPr>
          <p:cNvPr id="12290" name="Picture 2" descr="Песочница, Игрушки, Пляж, Играть, Ведро, Лопата, Де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8462" y="3717032"/>
            <a:ext cx="4716017" cy="3127774"/>
          </a:xfrm>
          <a:prstGeom prst="rect">
            <a:avLst/>
          </a:prstGeom>
          <a:noFill/>
        </p:spPr>
      </p:pic>
      <p:pic>
        <p:nvPicPr>
          <p:cNvPr id="12292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02981">
            <a:off x="497329" y="97487"/>
            <a:ext cx="665967" cy="844184"/>
          </a:xfrm>
          <a:prstGeom prst="rect">
            <a:avLst/>
          </a:prstGeom>
          <a:noFill/>
        </p:spPr>
      </p:pic>
      <p:pic>
        <p:nvPicPr>
          <p:cNvPr id="6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789712">
            <a:off x="253276" y="1816264"/>
            <a:ext cx="695260" cy="881315"/>
          </a:xfrm>
          <a:prstGeom prst="rect">
            <a:avLst/>
          </a:prstGeom>
          <a:noFill/>
        </p:spPr>
      </p:pic>
      <p:pic>
        <p:nvPicPr>
          <p:cNvPr id="7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02981">
            <a:off x="374463" y="3397528"/>
            <a:ext cx="761039" cy="964697"/>
          </a:xfrm>
          <a:prstGeom prst="rect">
            <a:avLst/>
          </a:prstGeom>
          <a:noFill/>
        </p:spPr>
      </p:pic>
      <p:pic>
        <p:nvPicPr>
          <p:cNvPr id="8" name="Picture 4" descr="Вопросительный Знак, Концепция, Уайт, Войдите, Символ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789712">
            <a:off x="125456" y="5274285"/>
            <a:ext cx="695260" cy="881315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4971" y="51665"/>
            <a:ext cx="6774057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Структурное подразделение «Детский сад №7 комбинированного вида» муниципального бюджетного дошкольного образовательного учреждения «Детский сад «Радуга» комбинированного вида»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маман\Desktop\фото работа\IMG_0014.JPG"/>
          <p:cNvPicPr>
            <a:picLocks noChangeAspect="1" noChangeArrowheads="1"/>
          </p:cNvPicPr>
          <p:nvPr/>
        </p:nvPicPr>
        <p:blipFill rotWithShape="1">
          <a:blip r:embed="rId2" cstate="print"/>
          <a:srcRect t="39683"/>
          <a:stretch/>
        </p:blipFill>
        <p:spPr bwMode="auto">
          <a:xfrm>
            <a:off x="4582344" y="1013742"/>
            <a:ext cx="4043941" cy="2302022"/>
          </a:xfrm>
          <a:prstGeom prst="rect">
            <a:avLst/>
          </a:prstGeom>
          <a:noFill/>
        </p:spPr>
      </p:pic>
      <p:pic>
        <p:nvPicPr>
          <p:cNvPr id="4" name="Picture 3" descr="C:\Users\маман\Desktop\фото работа\Новая папка\IMG_0016.JPG"/>
          <p:cNvPicPr>
            <a:picLocks noChangeAspect="1" noChangeArrowheads="1"/>
          </p:cNvPicPr>
          <p:nvPr/>
        </p:nvPicPr>
        <p:blipFill rotWithShape="1">
          <a:blip r:embed="rId3" cstate="print"/>
          <a:srcRect t="45147"/>
          <a:stretch/>
        </p:blipFill>
        <p:spPr bwMode="auto">
          <a:xfrm>
            <a:off x="1475656" y="3963836"/>
            <a:ext cx="6336705" cy="28941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flipH="1">
            <a:off x="0" y="1196752"/>
            <a:ext cx="4788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«Вода прозрачная».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Через нее видны камешки. Твердые предметы не растворяются в воде.</a:t>
            </a:r>
            <a:endParaRPr lang="ru-RU" sz="2400" b="1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2337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воды</a:t>
            </a:r>
            <a:b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9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0617/00002d26-239b6176/hello_html_5ab2675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57078" r="53782" b="6769"/>
          <a:stretch/>
        </p:blipFill>
        <p:spPr bwMode="auto">
          <a:xfrm>
            <a:off x="192483" y="1628800"/>
            <a:ext cx="453535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40" y="1988840"/>
            <a:ext cx="4384660" cy="432048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воды</a:t>
            </a:r>
            <a:b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0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maam.ru/upload/blogs/detsad-179815-14929290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t="50000" r="25866" b="1174"/>
          <a:stretch/>
        </p:blipFill>
        <p:spPr bwMode="auto">
          <a:xfrm>
            <a:off x="435832" y="983159"/>
            <a:ext cx="4690863" cy="25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воды.</a:t>
            </a:r>
            <a:b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716016" y="1417638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воде растворяются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сахар и соль.</a:t>
            </a:r>
          </a:p>
        </p:txBody>
      </p:sp>
      <p:pic>
        <p:nvPicPr>
          <p:cNvPr id="6" name="Picture 2" descr="https://ds03.infourok.ru/uploads/ex/0617/00002d26-239b6176/hello_html_5ab2675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t="8370" r="4378" b="53967"/>
          <a:stretch/>
        </p:blipFill>
        <p:spPr bwMode="auto">
          <a:xfrm>
            <a:off x="4355976" y="3539917"/>
            <a:ext cx="4659476" cy="31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маман\Desktop\фото работа\Новая папка\IMG_0025.JPG"/>
          <p:cNvPicPr>
            <a:picLocks noChangeAspect="1" noChangeArrowheads="1"/>
          </p:cNvPicPr>
          <p:nvPr/>
        </p:nvPicPr>
        <p:blipFill rotWithShape="1">
          <a:blip r:embed="rId4" cstate="print"/>
          <a:srcRect t="53163" r="19178" b="4306"/>
          <a:stretch/>
        </p:blipFill>
        <p:spPr bwMode="auto">
          <a:xfrm>
            <a:off x="0" y="4725144"/>
            <a:ext cx="3941676" cy="21328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flipH="1">
            <a:off x="-108520" y="3429001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Опыт «У воды нет вкуса».</a:t>
            </a:r>
          </a:p>
        </p:txBody>
      </p:sp>
    </p:spTree>
    <p:extLst>
      <p:ext uri="{BB962C8B-B14F-4D97-AF65-F5344CB8AC3E}">
        <p14:creationId xmlns:p14="http://schemas.microsoft.com/office/powerpoint/2010/main" val="317305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>
            <a:normAutofit fontScale="90000"/>
          </a:bodyPr>
          <a:lstStyle/>
          <a:p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«Переливалочки»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u="sng" dirty="0"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: познакомить со свойством воды-текучестью.</a:t>
            </a:r>
            <a:br>
              <a:rPr lang="ru-RU" b="1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90455" y="4725144"/>
            <a:ext cx="323001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вода жидкая, она может течь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(утекать, убегать, выливаться)</a:t>
            </a:r>
            <a:endParaRPr lang="ru-RU" dirty="0"/>
          </a:p>
        </p:txBody>
      </p:sp>
      <p:pic>
        <p:nvPicPr>
          <p:cNvPr id="3075" name="Picture 3" descr="E:\фото работа\DSCF4558.JPG"/>
          <p:cNvPicPr>
            <a:picLocks noChangeAspect="1" noChangeArrowheads="1"/>
          </p:cNvPicPr>
          <p:nvPr/>
        </p:nvPicPr>
        <p:blipFill rotWithShape="1">
          <a:blip r:embed="rId2" cstate="print"/>
          <a:srcRect t="61538"/>
          <a:stretch/>
        </p:blipFill>
        <p:spPr bwMode="auto">
          <a:xfrm>
            <a:off x="5076056" y="1772816"/>
            <a:ext cx="3744417" cy="158417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60851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6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www.maam.ru/upload/blogs/detsad-441233-14927876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3" r="24242"/>
          <a:stretch/>
        </p:blipFill>
        <p:spPr bwMode="auto">
          <a:xfrm>
            <a:off x="4764533" y="764704"/>
            <a:ext cx="3887098" cy="27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73124"/>
            <a:ext cx="8229600" cy="189076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воды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/>
          <a:stretch/>
        </p:blipFill>
        <p:spPr>
          <a:xfrm>
            <a:off x="107504" y="2204864"/>
            <a:ext cx="4312913" cy="38164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16" y="3284984"/>
            <a:ext cx="4616080" cy="36004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36512" y="1268760"/>
            <a:ext cx="445692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«Пенная вечеринка»</a:t>
            </a:r>
            <a:b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3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116633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«Разноцветная вода»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продолжить знакомить со свойствами воды (закрашивание).    </a:t>
            </a:r>
            <a:endParaRPr lang="ru-RU" dirty="0"/>
          </a:p>
        </p:txBody>
      </p:sp>
      <p:pic>
        <p:nvPicPr>
          <p:cNvPr id="8194" name="Picture 2" descr="C:\Users\маман\Desktop\фото работа\IMG_3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721" y="3825044"/>
            <a:ext cx="6156683" cy="3068960"/>
          </a:xfrm>
          <a:prstGeom prst="rect">
            <a:avLst/>
          </a:prstGeom>
          <a:noFill/>
        </p:spPr>
      </p:pic>
      <p:pic>
        <p:nvPicPr>
          <p:cNvPr id="8196" name="Picture 4" descr="C:\Users\маман\Desktop\фото работа\DSC06901.JPG"/>
          <p:cNvPicPr>
            <a:picLocks noChangeAspect="1" noChangeArrowheads="1"/>
          </p:cNvPicPr>
          <p:nvPr/>
        </p:nvPicPr>
        <p:blipFill rotWithShape="1">
          <a:blip r:embed="rId3" cstate="print"/>
          <a:srcRect l="21817" t="43637" r="5901"/>
          <a:stretch/>
        </p:blipFill>
        <p:spPr bwMode="auto">
          <a:xfrm>
            <a:off x="3563888" y="1124744"/>
            <a:ext cx="5400600" cy="273630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88" y="3284984"/>
            <a:ext cx="2880320" cy="3573016"/>
          </a:xfrm>
          <a:prstGeom prst="rect">
            <a:avLst/>
          </a:prstGeom>
        </p:spPr>
      </p:pic>
      <p:pic>
        <p:nvPicPr>
          <p:cNvPr id="6" name="Picture 2" descr="https://ds03.infourok.ru/uploads/ex/0617/00002d26-239b6176/hello_html_5ab2675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6" t="56495" r="3584" b="5842"/>
          <a:stretch/>
        </p:blipFill>
        <p:spPr bwMode="auto">
          <a:xfrm>
            <a:off x="61701" y="1844824"/>
            <a:ext cx="3636403" cy="2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63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дома: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покраска яиц братьев Вадима М. и Артема М. 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празднику Великой Пасхи.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248472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345"/>
            <a:ext cx="4355976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b="9910"/>
          <a:stretch/>
        </p:blipFill>
        <p:spPr>
          <a:xfrm>
            <a:off x="1979712" y="3833446"/>
            <a:ext cx="446449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79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45024"/>
            <a:ext cx="8435280" cy="3024336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: вода может быть холодной, горячей, теплой, вода не имеет запаха, у воды нет цвета, вода прозрачная, а молоко нет. Молоко имеет белый цвет, прозрачная вода легко окрашивается в любой цвет. В подкрашенной воде можно спрятать игрушку, сделать разноцветные льдинки.</a:t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маман\Desktop\фото работа\Новая папка\IMG_0005.JPG"/>
          <p:cNvPicPr>
            <a:picLocks noChangeAspect="1" noChangeArrowheads="1"/>
          </p:cNvPicPr>
          <p:nvPr/>
        </p:nvPicPr>
        <p:blipFill rotWithShape="1">
          <a:blip r:embed="rId2" cstate="print"/>
          <a:srcRect l="4298" t="60416" r="21484" b="2084"/>
          <a:stretch/>
        </p:blipFill>
        <p:spPr bwMode="auto">
          <a:xfrm>
            <a:off x="1691680" y="1268760"/>
            <a:ext cx="5184576" cy="236413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83768" y="476672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воды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2649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3927"/>
            <a:ext cx="8229600" cy="86409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с водой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6512" y="657829"/>
            <a:ext cx="9370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Задача: дать представление о плавающих предметах.</a:t>
            </a:r>
            <a:endParaRPr lang="ru-RU" sz="2400" b="1" dirty="0"/>
          </a:p>
        </p:txBody>
      </p:sp>
      <p:pic>
        <p:nvPicPr>
          <p:cNvPr id="1026" name="Picture 2" descr="https://www.maam.ru/upload/blogs/detsad-736449-14680663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25403" r="-1743" b="-304"/>
          <a:stretch/>
        </p:blipFill>
        <p:spPr bwMode="auto">
          <a:xfrm>
            <a:off x="4572000" y="4573725"/>
            <a:ext cx="4197152" cy="21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H="1">
            <a:off x="5436096" y="2276872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Игра «Тонет-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не тонет»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1925"/>
            <a:ext cx="4653363" cy="370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9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«Волшебный снег»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122" name="Picture 2" descr="https://www.maam.ru/upload/blogs/detsad-138309-14541016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8" t="22171" r="2307" b="1629"/>
          <a:stretch/>
        </p:blipFill>
        <p:spPr bwMode="auto">
          <a:xfrm>
            <a:off x="514830" y="1124617"/>
            <a:ext cx="4536504" cy="364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457200" y="5949280"/>
            <a:ext cx="4042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Вывод: снег - это тоже вода.</a:t>
            </a:r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3" t="50808" r="5383" b="-2917"/>
          <a:stretch/>
        </p:blipFill>
        <p:spPr bwMode="auto">
          <a:xfrm>
            <a:off x="5340254" y="4368110"/>
            <a:ext cx="2675577" cy="177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22E708-8115-4EF6-B960-AE4A43D07FC1}"/>
              </a:ext>
            </a:extLst>
          </p:cNvPr>
          <p:cNvSpPr/>
          <p:nvPr/>
        </p:nvSpPr>
        <p:spPr>
          <a:xfrm>
            <a:off x="5436096" y="1772816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Объяснить детям, что такое снег, познакомить со свойствами снега (белый, мягкий, холодный).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комнате снег тает.         </a:t>
            </a:r>
            <a:endParaRPr lang="ru-RU" sz="11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37E82D-599E-4C20-BAD5-335789E36479}"/>
              </a:ext>
            </a:extLst>
          </p:cNvPr>
          <p:cNvSpPr/>
          <p:nvPr/>
        </p:nvSpPr>
        <p:spPr>
          <a:xfrm>
            <a:off x="3923928" y="5006072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прогулке обратить внимание: на снегу остаются следы.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55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92D050"/>
                </a:solidFill>
              </a:rPr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995936" y="476672"/>
            <a:ext cx="4536504" cy="564949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   </a:t>
            </a:r>
          </a:p>
          <a:p>
            <a:pPr>
              <a:buNone/>
            </a:pPr>
            <a:r>
              <a:rPr lang="ru-RU" dirty="0"/>
              <a:t>   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Детское экспериментирование – одна из форм организации детской деятельности с одной стороны и один из видов познавательной деятельности с другой</a:t>
            </a:r>
          </a:p>
          <a:p>
            <a:pPr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           (Н.Н. Поддъяков)</a:t>
            </a:r>
            <a:endParaRPr lang="ru-RU" sz="3200" dirty="0"/>
          </a:p>
          <a:p>
            <a:pPr>
              <a:buNone/>
            </a:pPr>
            <a:endParaRPr lang="ru-RU" sz="3200" dirty="0"/>
          </a:p>
        </p:txBody>
      </p:sp>
      <p:pic>
        <p:nvPicPr>
          <p:cNvPr id="7" name="Содержимое 7" descr="0004-004-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3000375" cy="452437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2EB48B-4EF7-4DA8-AF56-47160D323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492896"/>
            <a:ext cx="5616624" cy="43651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09DD49-E6ED-4E02-98A2-60D2B382AE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9882" r="1176" b="22920"/>
          <a:stretch/>
        </p:blipFill>
        <p:spPr>
          <a:xfrm>
            <a:off x="3707906" y="498985"/>
            <a:ext cx="5544614" cy="45861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61BDFF-2E0F-4FDD-A54A-D4DE79732509}"/>
              </a:ext>
            </a:extLst>
          </p:cNvPr>
          <p:cNvSpPr/>
          <p:nvPr/>
        </p:nvSpPr>
        <p:spPr>
          <a:xfrm>
            <a:off x="506286" y="931254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Снежные фигурки из формочек.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3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42617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Экспериментирование с песком</a:t>
            </a:r>
            <a:br>
              <a:rPr lang="ru-RU" sz="2400" dirty="0"/>
            </a:b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Задача: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познакомить детей со свойствами песка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(сухой песок  -  светлый, сыпучий).</a:t>
            </a:r>
            <a:endParaRPr lang="ru-RU" sz="2400" dirty="0"/>
          </a:p>
        </p:txBody>
      </p:sp>
      <p:pic>
        <p:nvPicPr>
          <p:cNvPr id="2053" name="Picture 5" descr="C:\Users\маман\Desktop\фото работа\IMG_0006.JPG"/>
          <p:cNvPicPr>
            <a:picLocks noChangeAspect="1" noChangeArrowheads="1"/>
          </p:cNvPicPr>
          <p:nvPr/>
        </p:nvPicPr>
        <p:blipFill rotWithShape="1">
          <a:blip r:embed="rId2" cstate="print"/>
          <a:srcRect l="-441" t="57454" r="41778" b="2771"/>
          <a:stretch/>
        </p:blipFill>
        <p:spPr bwMode="auto">
          <a:xfrm>
            <a:off x="21922" y="3212976"/>
            <a:ext cx="4716016" cy="2808312"/>
          </a:xfrm>
          <a:prstGeom prst="rect">
            <a:avLst/>
          </a:prstGeom>
          <a:noFill/>
        </p:spPr>
      </p:pic>
      <p:pic>
        <p:nvPicPr>
          <p:cNvPr id="6" name="Picture 2" descr="C:\Users\маман\Desktop\фото работа\Новая папка\IMG_0032.JPG"/>
          <p:cNvPicPr>
            <a:picLocks noChangeAspect="1" noChangeArrowheads="1"/>
          </p:cNvPicPr>
          <p:nvPr/>
        </p:nvPicPr>
        <p:blipFill rotWithShape="1">
          <a:blip r:embed="rId3" cstate="print"/>
          <a:srcRect l="19757" t="56667" r="23954"/>
          <a:stretch/>
        </p:blipFill>
        <p:spPr bwMode="auto">
          <a:xfrm>
            <a:off x="4712677" y="2204864"/>
            <a:ext cx="4179803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3140968"/>
            <a:ext cx="4536504" cy="266429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Вывод: 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песок состоит из песчинок,  они маленькие. Сухой песок сыпется струйкой.  На нём можно рисовать.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12160" y="4365104"/>
            <a:ext cx="2674640" cy="208823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Куличики из сухого песка не получились.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Потому что сухой песок сыпучий.</a:t>
            </a:r>
            <a:endParaRPr lang="ru-RU" dirty="0"/>
          </a:p>
        </p:txBody>
      </p:sp>
      <p:pic>
        <p:nvPicPr>
          <p:cNvPr id="5" name="Picture 3" descr="C:\Users\маман\Desktop\фото работа\IMG_0012.JPG"/>
          <p:cNvPicPr>
            <a:picLocks noChangeAspect="1" noChangeArrowheads="1"/>
          </p:cNvPicPr>
          <p:nvPr/>
        </p:nvPicPr>
        <p:blipFill rotWithShape="1">
          <a:blip r:embed="rId2" cstate="print"/>
          <a:srcRect t="47180"/>
          <a:stretch/>
        </p:blipFill>
        <p:spPr bwMode="auto">
          <a:xfrm>
            <a:off x="251520" y="116632"/>
            <a:ext cx="4608512" cy="3456384"/>
          </a:xfrm>
          <a:prstGeom prst="rect">
            <a:avLst/>
          </a:prstGeom>
          <a:noFill/>
        </p:spPr>
      </p:pic>
      <p:pic>
        <p:nvPicPr>
          <p:cNvPr id="1026" name="Picture 2" descr="E:\фото работа\DSCF4568.JPG"/>
          <p:cNvPicPr>
            <a:picLocks noChangeAspect="1" noChangeArrowheads="1"/>
          </p:cNvPicPr>
          <p:nvPr/>
        </p:nvPicPr>
        <p:blipFill rotWithShape="1">
          <a:blip r:embed="rId3" cstate="print"/>
          <a:srcRect t="57644"/>
          <a:stretch/>
        </p:blipFill>
        <p:spPr bwMode="auto">
          <a:xfrm>
            <a:off x="5076056" y="1052736"/>
            <a:ext cx="3923928" cy="297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с мокрым песком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908721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сравнить свойства сухого и мокрого песка.</a:t>
            </a:r>
          </a:p>
        </p:txBody>
      </p:sp>
      <p:pic>
        <p:nvPicPr>
          <p:cNvPr id="3077" name="Picture 5" descr="C:\Users\маман\Desktop\фото работа\DSC_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725144"/>
            <a:ext cx="2664296" cy="199822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83968" y="4941168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если в песок налить воду,  он станет мокрым. Мокрый песок -  тёмный, способен сохранять форму,  из него можно лепить.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1525650"/>
            <a:ext cx="4968553" cy="29854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maam.ru/upload/blogs/detsad-354275-15123038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53527" r="19769" b="12803"/>
          <a:stretch/>
        </p:blipFill>
        <p:spPr bwMode="auto">
          <a:xfrm>
            <a:off x="1547664" y="1628800"/>
            <a:ext cx="6516216" cy="364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472608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с песком       «Раскопки» («Сюрприз»)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AE3135B-4BC9-4B77-88E4-334BF050D343}"/>
              </a:ext>
            </a:extLst>
          </p:cNvPr>
          <p:cNvSpPr txBox="1">
            <a:spLocks/>
          </p:cNvSpPr>
          <p:nvPr/>
        </p:nvSpPr>
        <p:spPr>
          <a:xfrm>
            <a:off x="2123728" y="5157192"/>
            <a:ext cx="5400600" cy="14737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песке прячем  игрушки из киндер-сюрприза. Просим ребенка раскопать их одним пальчиком или маленькой ложечкой.</a:t>
            </a:r>
          </a:p>
        </p:txBody>
      </p:sp>
    </p:spTree>
    <p:extLst>
      <p:ext uri="{BB962C8B-B14F-4D97-AF65-F5344CB8AC3E}">
        <p14:creationId xmlns:p14="http://schemas.microsoft.com/office/powerpoint/2010/main" val="872568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Экспериментирование с воздухом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08721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продолжать знакомить детей с таким явлением как ветер.</a:t>
            </a:r>
            <a:endParaRPr lang="ru-RU" sz="2400" b="1" dirty="0"/>
          </a:p>
        </p:txBody>
      </p:sp>
      <p:pic>
        <p:nvPicPr>
          <p:cNvPr id="4098" name="Picture 2" descr="C:\Users\маман\Desktop\фото работа\IMG_0018.JPG"/>
          <p:cNvPicPr>
            <a:picLocks noChangeAspect="1" noChangeArrowheads="1"/>
          </p:cNvPicPr>
          <p:nvPr/>
        </p:nvPicPr>
        <p:blipFill rotWithShape="1">
          <a:blip r:embed="rId2" cstate="print"/>
          <a:srcRect t="43537"/>
          <a:stretch/>
        </p:blipFill>
        <p:spPr bwMode="auto">
          <a:xfrm>
            <a:off x="139107" y="1687116"/>
            <a:ext cx="3636404" cy="2265345"/>
          </a:xfrm>
          <a:prstGeom prst="rect">
            <a:avLst/>
          </a:prstGeom>
          <a:noFill/>
        </p:spPr>
      </p:pic>
      <p:pic>
        <p:nvPicPr>
          <p:cNvPr id="4100" name="Picture 4" descr="C:\Users\маман\Desktop\фото работа\IMG_0023.JPG"/>
          <p:cNvPicPr>
            <a:picLocks noChangeAspect="1" noChangeArrowheads="1"/>
          </p:cNvPicPr>
          <p:nvPr/>
        </p:nvPicPr>
        <p:blipFill rotWithShape="1">
          <a:blip r:embed="rId3" cstate="print"/>
          <a:srcRect l="-1640" t="41660" r="32754" b="1976"/>
          <a:stretch/>
        </p:blipFill>
        <p:spPr bwMode="auto">
          <a:xfrm>
            <a:off x="4499992" y="1405280"/>
            <a:ext cx="3816424" cy="2534269"/>
          </a:xfrm>
          <a:prstGeom prst="rect">
            <a:avLst/>
          </a:prstGeom>
          <a:noFill/>
        </p:spPr>
      </p:pic>
      <p:pic>
        <p:nvPicPr>
          <p:cNvPr id="4099" name="Picture 3" descr="C:\Users\маман\Desktop\фото работа\IMG_0021.JPG"/>
          <p:cNvPicPr>
            <a:picLocks noChangeAspect="1" noChangeArrowheads="1"/>
          </p:cNvPicPr>
          <p:nvPr/>
        </p:nvPicPr>
        <p:blipFill rotWithShape="1">
          <a:blip r:embed="rId4" cstate="print"/>
          <a:srcRect t="40346"/>
          <a:stretch/>
        </p:blipFill>
        <p:spPr bwMode="auto">
          <a:xfrm>
            <a:off x="3635896" y="4220216"/>
            <a:ext cx="4320479" cy="25211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1511" y="5013176"/>
            <a:ext cx="3474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при выдыхании воздуха образуется ветерок.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2600908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Игра «Буря в стакане».</a:t>
            </a: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ds03.infourok.ru/uploads/ex/09df/00026756-2c3dfd6e/img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20242" r="56224" b="47707"/>
          <a:stretch/>
        </p:blipFill>
        <p:spPr bwMode="auto">
          <a:xfrm>
            <a:off x="971600" y="1988841"/>
            <a:ext cx="172819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0b29/00086f98-d4643139/img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4495" r="4452" b="2465"/>
          <a:stretch/>
        </p:blipFill>
        <p:spPr bwMode="auto">
          <a:xfrm>
            <a:off x="286689" y="274638"/>
            <a:ext cx="861728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58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820"/>
            <a:ext cx="8229600" cy="145645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Опытно-экспериментальная деятельность в уголке природы: посадка лука, уход  и наблюдение за ним.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/>
          <a:stretch/>
        </p:blipFill>
        <p:spPr>
          <a:xfrm>
            <a:off x="3557" y="1547388"/>
            <a:ext cx="4039730" cy="3380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87748"/>
            <a:ext cx="5328592" cy="4653136"/>
          </a:xfrm>
          <a:prstGeom prst="rect">
            <a:avLst/>
          </a:prstGeom>
        </p:spPr>
      </p:pic>
      <p:pic>
        <p:nvPicPr>
          <p:cNvPr id="6" name="Picture 2" descr="https://ds03.infourok.ru/uploads/ex/0617/00002d26-239b6176/hello_html_5ab2675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8369" r="53783" b="71884"/>
          <a:stretch/>
        </p:blipFill>
        <p:spPr bwMode="auto">
          <a:xfrm>
            <a:off x="-1951" y="4869161"/>
            <a:ext cx="3781863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9978" y="1234668"/>
            <a:ext cx="5158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Когда лук прорастет- у него появятся зеленые перышки. В них много свежих витаминов.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Лучок поможет здоровье укрепить и болезни победить!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71" y="852406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Лук  сажают корешками в землю. Своими корешками лук будет «пить» воду.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59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s03.infourok.ru/uploads/ex/0617/00002d26-239b6176/hello_html_m234d38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9051" r="53175" b="53938"/>
          <a:stretch/>
        </p:blipFill>
        <p:spPr bwMode="auto">
          <a:xfrm>
            <a:off x="115852" y="1268760"/>
            <a:ext cx="446449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617/00002d26-239b6176/hello_html_m234d38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56178" r="53900" b="5901"/>
          <a:stretch/>
        </p:blipFill>
        <p:spPr bwMode="auto">
          <a:xfrm>
            <a:off x="4499992" y="3645024"/>
            <a:ext cx="44748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Опыты с магнитом</a:t>
            </a:r>
            <a:br>
              <a:rPr lang="ru-RU" b="1" dirty="0"/>
            </a:br>
            <a:endParaRPr lang="ru-RU" dirty="0"/>
          </a:p>
        </p:txBody>
      </p:sp>
      <p:pic>
        <p:nvPicPr>
          <p:cNvPr id="6" name="Picture 4" descr="https://www.maam.ru/upload/blogs/detsad-204037-14177996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3" b="-1"/>
          <a:stretch/>
        </p:blipFill>
        <p:spPr bwMode="auto">
          <a:xfrm>
            <a:off x="5137720" y="1052736"/>
            <a:ext cx="36930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1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2.wp.com/ds03.infourok.ru/uploads/ex/0617/00002d26-239b6176/hello_html_m7b546c5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57356" r="53868" b="5900"/>
          <a:stretch/>
        </p:blipFill>
        <p:spPr bwMode="auto">
          <a:xfrm>
            <a:off x="179513" y="1417638"/>
            <a:ext cx="4680520" cy="33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2.wp.com/ds03.infourok.ru/uploads/ex/0617/00002d26-239b6176/hello_html_m7b546c5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7" t="56185" r="4257" b="5755"/>
          <a:stretch/>
        </p:blipFill>
        <p:spPr bwMode="auto">
          <a:xfrm>
            <a:off x="4427984" y="3645024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Опыты с магнитом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58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br>
              <a:rPr lang="ru-RU" sz="2700" dirty="0">
                <a:latin typeface="Arial" pitchFamily="34" charset="0"/>
                <a:cs typeface="Arial" pitchFamily="34" charset="0"/>
              </a:rPr>
            </a:br>
            <a:endParaRPr lang="ru-RU" sz="27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91681" y="260648"/>
            <a:ext cx="3750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1412776"/>
            <a:ext cx="7920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/>
              <a:t>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Дети раннего возраста проявляют интерес ко всему, что происходит вокруг. В процессе опытнической деятельности воспитатель не только знакомит детей с природой, но и целенаправленно подводит детей к ее пониманию.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 Малышей интересует все новое, неизведанное.  В детском саду развитие познавательного интереса осуществляется в играх, в общении, в деятельности. Опытно - экспериментальная деятельность позволяет объединить все виды деятельности и все стороны воспитания, развивает наблюдательность и пытливость ума, развивает стремление к познанию мира, не только в условиях ДОУ, но и дома с родителями.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Благодаря проведению опытов у детей развивается познавательный  интерес. Они учатся делать выводы, причинно – следственные связи, сравнивать.</a:t>
            </a:r>
            <a:endParaRPr lang="ru-RU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14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787208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942991" y="0"/>
            <a:ext cx="8201009" cy="51845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0" lvl="4" indent="0">
              <a:buNone/>
            </a:pPr>
            <a:r>
              <a:rPr lang="ru-RU" b="1" i="1" dirty="0"/>
              <a:t>    </a:t>
            </a:r>
            <a:r>
              <a:rPr lang="ru-RU" sz="1800" b="1" i="1" dirty="0">
                <a:solidFill>
                  <a:srgbClr val="FF0000"/>
                </a:solidFill>
              </a:rPr>
              <a:t>«Умейте открыть перед ребёнком в окружающем мире что-то одно, но открыть так, чтобы кусочек жизни заиграл перед детьми всеми красками радуги. Оставляйте всегда что-то недосказанное, чтобы ребёнку захотелось ещё и ещё раз возвращаться к тому, что он узнал».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                                             В. А. Сухомлинский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894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273050"/>
            <a:ext cx="8258204" cy="61082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Литература в помощь</a:t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1.Султанова М.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« Простые опыты с водой», </a:t>
            </a:r>
          </a:p>
          <a:p>
            <a:pPr marL="514350" indent="-51435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Издательство: Хатбер 2014 г.,  16 стр.</a:t>
            </a:r>
            <a:endParaRPr lang="ru-RU" sz="1800" dirty="0"/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Марудова Е.В.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«Ознакомление дошкольников 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окружающим миром.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Экспериментирование»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Библиотека воспитателя                                                                                             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«Пространство детского сада: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Познание экология»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Веракса Н. Е., Галимов О. П.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Познавательно-исследовательская 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деятельность дошкольников.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5. Дыбина О.В. 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Неизведанное рядом: 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занимательные опыты и эксперименты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для     дошкольников.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6. Организация экспериментальной 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деятельности дошкольников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Автор/составитель: </a:t>
            </a:r>
          </a:p>
          <a:p>
            <a:pPr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Прохорова Л.Н. (ред.) М: Аркти, 2008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Picture 2" descr="C:\Users\User\Desktop\снеговик\image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692696"/>
            <a:ext cx="943069" cy="1214446"/>
          </a:xfrm>
          <a:prstGeom prst="rect">
            <a:avLst/>
          </a:prstGeom>
          <a:noFill/>
        </p:spPr>
      </p:pic>
      <p:pic>
        <p:nvPicPr>
          <p:cNvPr id="4" name="Picture 2" descr="C:\Users\User\Desktop\снеговик\1014472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348880"/>
            <a:ext cx="928694" cy="1396533"/>
          </a:xfrm>
          <a:prstGeom prst="rect">
            <a:avLst/>
          </a:prstGeom>
          <a:noFill/>
        </p:spPr>
      </p:pic>
      <p:pic>
        <p:nvPicPr>
          <p:cNvPr id="6" name="Picture 6" descr="&amp;Pcy;&amp;rcy;&amp;ocy;&amp;khcy;&amp;ocy;&amp;rcy;&amp;ocy;&amp;vcy;&amp;acy; &amp;Lcy;.&amp;Ncy;. (&amp;rcy;&amp;iecy;&amp;dcy;.) - &amp;Ocy;&amp;rcy;&amp;gcy;&amp;acy;&amp;ncy;&amp;icy;&amp;zcy;&amp;acy;&amp;tscy;&amp;icy;&amp;yacy; &amp;ecy;&amp;kcy;&amp;scy;&amp;pcy;&amp;iecy;&amp;rcy;&amp;icy;&amp;mcy;&amp;iecy;&amp;ncy;&amp;tcy;&amp;acy;&amp;lcy;&amp;softcy;&amp;ncy;&amp;ocy;&amp;jcy; &amp;dcy;&amp;iecy;&amp;yacy;&amp;tcy;&amp;iecy;&amp;lcy;&amp;softcy;&amp;ncy;&amp;ocy;&amp;scy;&amp;tcy;&amp;icy; &amp;dcy;&amp;ocy;&amp;shcy;&amp;kcy;&amp;ocy;&amp;lcy;&amp;softcy;&amp;ncy;&amp;icy;&amp;k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5157192"/>
            <a:ext cx="949411" cy="1337198"/>
          </a:xfrm>
          <a:prstGeom prst="rect">
            <a:avLst/>
          </a:prstGeom>
          <a:noFill/>
        </p:spPr>
      </p:pic>
      <p:pic>
        <p:nvPicPr>
          <p:cNvPr id="7" name="Picture 4" descr="http://im5-tub-ru.yandex.net/i?id=421868394-12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340768"/>
            <a:ext cx="971558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6387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-2571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myslide.ru/documents_3/b16bc9ca9fbfead3dd9bb8253f0bd194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8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900igr.net/up/datas/244876/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1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1656184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Georgia" pitchFamily="18" charset="0"/>
              </a:rPr>
              <a:t> </a:t>
            </a:r>
            <a:br>
              <a:rPr lang="ru-RU" sz="27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Центр исследовательской деятельности  «Маленький исследователь»</a:t>
            </a:r>
            <a:r>
              <a:rPr lang="ru-RU" sz="2700" b="1" dirty="0">
                <a:solidFill>
                  <a:srgbClr val="C00000"/>
                </a:solidFill>
                <a:latin typeface="Georgia" pitchFamily="18" charset="0"/>
              </a:rPr>
              <a:t> )</a:t>
            </a:r>
            <a:br>
              <a:rPr lang="ru-RU" b="1" dirty="0">
                <a:latin typeface="Georgia" pitchFamily="18" charset="0"/>
              </a:rPr>
            </a:br>
            <a:r>
              <a:rPr lang="ru-RU" b="1" dirty="0">
                <a:latin typeface="Georgia" pitchFamily="18" charset="0"/>
              </a:rPr>
              <a:t> </a:t>
            </a:r>
            <a:br>
              <a:rPr lang="ru-RU" b="1" dirty="0"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42792" cy="460851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dirty="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уголке экспериментальной деятельности (мини-лаборатория, центр науки)  выделены:</a:t>
            </a:r>
            <a:b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Место для постоянной выставки, где размещаются коллекции и редкие предметы (раковины, камни, разновидности почвы, семена, кристаллы, перья и т.п.);</a:t>
            </a:r>
          </a:p>
          <a:p>
            <a:pPr>
              <a:buFontTx/>
              <a:buChar char="-"/>
            </a:pP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для хранения материалов (природного, "бросового")</a:t>
            </a:r>
          </a:p>
          <a:p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Место для проведения опытов;</a:t>
            </a:r>
            <a:b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Место для неструктурированных материалов (песок, вода, опилки, стружка, пенопласт и др.);</a:t>
            </a:r>
          </a:p>
          <a:p>
            <a:r>
              <a:rPr lang="ru-RU" sz="36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Приборы – помощники(весы, часы песочные, увеличительные стёкла, сито, водяная мельница, воронки, лопатки, формочки, посуда  разных форм и объёмов и  др.</a:t>
            </a:r>
          </a:p>
          <a:p>
            <a:endParaRPr lang="ru-RU" sz="3600" dirty="0"/>
          </a:p>
        </p:txBody>
      </p:sp>
      <p:pic>
        <p:nvPicPr>
          <p:cNvPr id="5" name="Содержимое 6" descr="новый коллаж3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04864"/>
            <a:ext cx="4038600" cy="4032447"/>
          </a:xfrm>
        </p:spPr>
      </p:pic>
      <p:sp>
        <p:nvSpPr>
          <p:cNvPr id="7" name="Содержимое 7"/>
          <p:cNvSpPr txBox="1">
            <a:spLocks/>
          </p:cNvSpPr>
          <p:nvPr/>
        </p:nvSpPr>
        <p:spPr>
          <a:xfrm>
            <a:off x="899592" y="0"/>
            <a:ext cx="7787208" cy="6126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Создание условий для развития познавательной активности детей в процессе экспериментирования.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95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24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Обучающи</a:t>
            </a: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е:</a:t>
            </a:r>
          </a:p>
          <a:p>
            <a:pPr>
              <a:buNone/>
            </a:pPr>
            <a:r>
              <a:rPr lang="ru-RU" i="1" dirty="0"/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познакомить детей с некоторыми явлениями и свойствами неживой природы.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формировать у детей навыки экспериментирования, умение делать простейшие выводы.</a:t>
            </a:r>
          </a:p>
          <a:p>
            <a:pPr>
              <a:buNone/>
            </a:pP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31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наблюдательность, мелкую моторику рук,  мышление, развивать речь детей, активизировать словарный запас</a:t>
            </a:r>
          </a:p>
          <a:p>
            <a:pPr>
              <a:buNone/>
            </a:pP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31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умение играть рядом, не мешая друг другу. Уточнить и закрепить правила безопасного поведения во время игр с камнями и песком, воспитывать аккуратность во время игр с водой, бережное отношение к природе.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и приемы:</a:t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19256" cy="485740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Наглядный: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наблюдение, демонстрация опытническо-экспериментальной деятельности.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Словесный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проблемные вопросы, побуждающие познавательную и речевую активность; использование художественного слова.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Практический: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экспериментирование, показ способов действий, совместные действия воспитателя и ребенка.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Игровой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внезапное появление объекта, создание игровой ситуации, смена деятельности.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игр-экспериментов детям предлагала песок, воду, пробки, камушки, снег, трубочки и т.д. самые доступные материалы.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Users\маман\Desktop\фото работа\S6002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227851" cy="2420888"/>
          </a:xfrm>
          <a:prstGeom prst="rect">
            <a:avLst/>
          </a:prstGeom>
          <a:noFill/>
        </p:spPr>
      </p:pic>
      <p:pic>
        <p:nvPicPr>
          <p:cNvPr id="2050" name="Picture 2" descr="C:\Users\маман\Desktop\фото работа\S60027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00808"/>
            <a:ext cx="2904323" cy="2178242"/>
          </a:xfrm>
          <a:prstGeom prst="rect">
            <a:avLst/>
          </a:prstGeom>
          <a:noFill/>
        </p:spPr>
      </p:pic>
      <p:pic>
        <p:nvPicPr>
          <p:cNvPr id="2052" name="Picture 4" descr="C:\Users\маман\Desktop\фото работа\IMG_20170818_104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852936"/>
            <a:ext cx="2952328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2842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1155</Words>
  <Application>Microsoft Office PowerPoint</Application>
  <PresentationFormat>Экран (4:3)</PresentationFormat>
  <Paragraphs>118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Georgia</vt:lpstr>
      <vt:lpstr>Times New Roman</vt:lpstr>
      <vt:lpstr>Тема Office</vt:lpstr>
      <vt:lpstr>  «Экспериментирование в младшем дошкольном возрасте»     Из опыта работы         Назаркиной Е.В.</vt:lpstr>
      <vt:lpstr> </vt:lpstr>
      <vt:lpstr> </vt:lpstr>
      <vt:lpstr>Презентация PowerPoint</vt:lpstr>
      <vt:lpstr>Презентация PowerPoint</vt:lpstr>
      <vt:lpstr>       ( Центр исследовательской деятельности  «Маленький исследователь» )   </vt:lpstr>
      <vt:lpstr>Задачи:</vt:lpstr>
      <vt:lpstr>Методы и приемы: </vt:lpstr>
      <vt:lpstr>Для игр-экспериментов детям предлагала песок, воду, пробки, камушки, снег, трубочки и т.д. самые доступные материалы.</vt:lpstr>
      <vt:lpstr>Свойства воды </vt:lpstr>
      <vt:lpstr>Свойства воды </vt:lpstr>
      <vt:lpstr>Свойства воды. </vt:lpstr>
      <vt:lpstr> «Переливалочки» Задача: познакомить со свойством воды-текучестью. </vt:lpstr>
      <vt:lpstr>Свойства воды</vt:lpstr>
      <vt:lpstr>Презентация PowerPoint</vt:lpstr>
      <vt:lpstr> Экспериментирование дома: покраска яиц братьев Вадима М. и Артема М.  к празднику Великой Пасхи. </vt:lpstr>
      <vt:lpstr>   Вывод: вода может быть холодной, горячей, теплой, вода не имеет запаха, у воды нет цвета, вода прозрачная, а молоко нет. Молоко имеет белый цвет, прозрачная вода легко окрашивается в любой цвет. В подкрашенной воде можно спрятать игрушку, сделать разноцветные льдинки.   . </vt:lpstr>
      <vt:lpstr>Игры с водой</vt:lpstr>
      <vt:lpstr>«Волшебный снег» </vt:lpstr>
      <vt:lpstr>Презентация PowerPoint</vt:lpstr>
      <vt:lpstr>           Экспериментирование с песком    Задача: познакомить детей со свойствами песка  (сухой песок  -  светлый, сыпучий).</vt:lpstr>
      <vt:lpstr>Презентация PowerPoint</vt:lpstr>
      <vt:lpstr>Экспериментирование с мокрым песком </vt:lpstr>
      <vt:lpstr>Игра с песком       «Раскопки» («Сюрприз»)</vt:lpstr>
      <vt:lpstr>Экспериментирование с воздухом</vt:lpstr>
      <vt:lpstr>Вывод:</vt:lpstr>
      <vt:lpstr>Опытно-экспериментальная деятельность в уголке природы: посадка лука, уход  и наблюдение за ним.</vt:lpstr>
      <vt:lpstr> Опыты с магнитом </vt:lpstr>
      <vt:lpstr> Опыты с магнитом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«ЭКСПЕРИМЕНТИРУЕМ ВМЕСТЕ С ДЕТЬМИ»</dc:title>
  <dc:creator>Татьяна</dc:creator>
  <cp:lastModifiedBy>дарья</cp:lastModifiedBy>
  <cp:revision>90</cp:revision>
  <dcterms:created xsi:type="dcterms:W3CDTF">2017-05-05T10:22:40Z</dcterms:created>
  <dcterms:modified xsi:type="dcterms:W3CDTF">2022-11-05T18:09:26Z</dcterms:modified>
</cp:coreProperties>
</file>