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5" r:id="rId1"/>
    <p:sldMasterId id="2147484087" r:id="rId2"/>
  </p:sldMasterIdLst>
  <p:notesMasterIdLst>
    <p:notesMasterId r:id="rId46"/>
  </p:notesMasterIdLst>
  <p:sldIdLst>
    <p:sldId id="278" r:id="rId3"/>
    <p:sldId id="310" r:id="rId4"/>
    <p:sldId id="256" r:id="rId5"/>
    <p:sldId id="260" r:id="rId6"/>
    <p:sldId id="312" r:id="rId7"/>
    <p:sldId id="280" r:id="rId8"/>
    <p:sldId id="329" r:id="rId9"/>
    <p:sldId id="281" r:id="rId10"/>
    <p:sldId id="354" r:id="rId11"/>
    <p:sldId id="313" r:id="rId12"/>
    <p:sldId id="282" r:id="rId13"/>
    <p:sldId id="353" r:id="rId14"/>
    <p:sldId id="322" r:id="rId15"/>
    <p:sldId id="316" r:id="rId16"/>
    <p:sldId id="323" r:id="rId17"/>
    <p:sldId id="330" r:id="rId18"/>
    <p:sldId id="317" r:id="rId19"/>
    <p:sldId id="331" r:id="rId20"/>
    <p:sldId id="334" r:id="rId21"/>
    <p:sldId id="348" r:id="rId22"/>
    <p:sldId id="349" r:id="rId23"/>
    <p:sldId id="273" r:id="rId24"/>
    <p:sldId id="276" r:id="rId25"/>
    <p:sldId id="291" r:id="rId26"/>
    <p:sldId id="295" r:id="rId27"/>
    <p:sldId id="335" r:id="rId28"/>
    <p:sldId id="293" r:id="rId29"/>
    <p:sldId id="342" r:id="rId30"/>
    <p:sldId id="337" r:id="rId31"/>
    <p:sldId id="338" r:id="rId32"/>
    <p:sldId id="339" r:id="rId33"/>
    <p:sldId id="341" r:id="rId34"/>
    <p:sldId id="343" r:id="rId35"/>
    <p:sldId id="344" r:id="rId36"/>
    <p:sldId id="345" r:id="rId37"/>
    <p:sldId id="346" r:id="rId38"/>
    <p:sldId id="347" r:id="rId39"/>
    <p:sldId id="285" r:id="rId40"/>
    <p:sldId id="318" r:id="rId41"/>
    <p:sldId id="350" r:id="rId42"/>
    <p:sldId id="351" r:id="rId43"/>
    <p:sldId id="352" r:id="rId44"/>
    <p:sldId id="289" r:id="rId45"/>
  </p:sldIdLst>
  <p:sldSz cx="9144000" cy="6858000" type="screen4x3"/>
  <p:notesSz cx="6742113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4660"/>
  </p:normalViewPr>
  <p:slideViewPr>
    <p:cSldViewPr>
      <p:cViewPr varScale="1">
        <p:scale>
          <a:sx n="109" d="100"/>
          <a:sy n="109" d="100"/>
        </p:scale>
        <p:origin x="1692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FE55D-C6EA-4707-865C-8C2E496E1F6B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484F5-1283-40AE-8D8F-2175D29C0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806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979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781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95584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202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90710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6041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841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6096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3251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3244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982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4255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2487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1557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16827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597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4089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5785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6421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5132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82880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830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4511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42284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24464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88916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602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755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829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538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423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88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749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292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  <p:sldLayoutId id="2147484007" r:id="rId12"/>
    <p:sldLayoutId id="2147484008" r:id="rId13"/>
    <p:sldLayoutId id="2147484009" r:id="rId14"/>
    <p:sldLayoutId id="2147484010" r:id="rId15"/>
    <p:sldLayoutId id="214748401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965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  <p:sldLayoutId id="2147484099" r:id="rId12"/>
    <p:sldLayoutId id="2147484100" r:id="rId13"/>
    <p:sldLayoutId id="2147484101" r:id="rId14"/>
    <p:sldLayoutId id="2147484102" r:id="rId15"/>
    <p:sldLayoutId id="2147484103" r:id="rId16"/>
    <p:sldLayoutId id="214748410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9036496" cy="46805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i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7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Министерство </a:t>
            </a:r>
            <a:r>
              <a:rPr lang="ru-RU" sz="27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образования </a:t>
            </a:r>
            <a:r>
              <a:rPr lang="ru-RU" sz="27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Республики Мордовия</a:t>
            </a:r>
            <a:r>
              <a:rPr lang="ru-RU" sz="27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7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7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7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36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Портфолио</a:t>
            </a:r>
            <a:r>
              <a:rPr lang="ru-RU" sz="27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 </a:t>
            </a:r>
            <a:r>
              <a:rPr lang="ru-RU" sz="20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Тиманина</a:t>
            </a:r>
            <a:r>
              <a:rPr lang="ru-RU" sz="20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 Анатолия Ивановича</a:t>
            </a:r>
            <a:r>
              <a:rPr lang="ru-RU" sz="20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тренера-преподавателя по </a:t>
            </a:r>
            <a:r>
              <a:rPr lang="ru-RU" sz="20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борьбе самбо</a:t>
            </a:r>
            <a:br>
              <a:rPr lang="ru-RU" sz="20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МУДО </a:t>
            </a:r>
            <a:r>
              <a:rPr lang="ru-RU" sz="20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«СДЮСШ №4» г.о.Саранск</a:t>
            </a:r>
            <a: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315287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908" y="548680"/>
            <a:ext cx="5006183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676456" cy="1656184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accent2"/>
                </a:solidFill>
              </a:rPr>
              <a:t>4</a:t>
            </a:r>
            <a:r>
              <a:rPr lang="ru-RU" sz="2400" dirty="0" smtClean="0">
                <a:solidFill>
                  <a:schemeClr val="accent2"/>
                </a:solidFill>
              </a:rPr>
              <a:t>.Выполнение </a:t>
            </a:r>
            <a:r>
              <a:rPr lang="ru-RU" sz="2400" dirty="0" smtClean="0">
                <a:solidFill>
                  <a:schemeClr val="accent2"/>
                </a:solidFill>
              </a:rPr>
              <a:t>воспитанниками требований для присвоения спортивных званий и разрядов</a:t>
            </a:r>
            <a:endParaRPr lang="ru-RU" sz="2400" dirty="0">
              <a:solidFill>
                <a:schemeClr val="accent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605" y="1484784"/>
            <a:ext cx="4872789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4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2631" y="260648"/>
            <a:ext cx="6798735" cy="1303867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2"/>
                </a:solidFill>
              </a:rPr>
              <a:t>Осипова Арина </a:t>
            </a:r>
            <a:r>
              <a:rPr lang="ru-RU" sz="2000" b="1" smtClean="0">
                <a:solidFill>
                  <a:schemeClr val="accent2"/>
                </a:solidFill>
              </a:rPr>
              <a:t>– «Кандидат </a:t>
            </a:r>
            <a:r>
              <a:rPr lang="ru-RU" sz="2000" b="1" dirty="0" smtClean="0">
                <a:solidFill>
                  <a:schemeClr val="accent2"/>
                </a:solidFill>
              </a:rPr>
              <a:t>в </a:t>
            </a:r>
            <a:r>
              <a:rPr lang="ru-RU" sz="2000" b="1" smtClean="0">
                <a:solidFill>
                  <a:schemeClr val="accent2"/>
                </a:solidFill>
              </a:rPr>
              <a:t>мастера спорта»</a:t>
            </a:r>
            <a:endParaRPr lang="ru-RU" sz="2000" b="1" dirty="0">
              <a:solidFill>
                <a:schemeClr val="accent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908" y="1196752"/>
            <a:ext cx="5006183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056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7776864" cy="1700808"/>
          </a:xfrm>
        </p:spPr>
        <p:txBody>
          <a:bodyPr>
            <a:normAutofit/>
          </a:bodyPr>
          <a:lstStyle/>
          <a:p>
            <a:r>
              <a:rPr lang="ru-RU" sz="2400" dirty="0"/>
              <a:t>5</a:t>
            </a:r>
            <a:r>
              <a:rPr lang="ru-RU" sz="2400" dirty="0" smtClean="0"/>
              <a:t>.Проведение </a:t>
            </a:r>
            <a:r>
              <a:rPr lang="ru-RU" sz="2400" dirty="0"/>
              <a:t>открытых мастер-классов, открытых занятий, мероприятий (очно)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2838756"/>
              </p:ext>
            </p:extLst>
          </p:nvPr>
        </p:nvGraphicFramePr>
        <p:xfrm>
          <a:off x="539552" y="1251248"/>
          <a:ext cx="7704857" cy="4622183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504057">
                  <a:extLst>
                    <a:ext uri="{9D8B030D-6E8A-4147-A177-3AD203B41FA5}">
                      <a16:colId xmlns:a16="http://schemas.microsoft.com/office/drawing/2014/main" val="2983222981"/>
                    </a:ext>
                  </a:extLst>
                </a:gridCol>
                <a:gridCol w="1268272">
                  <a:extLst>
                    <a:ext uri="{9D8B030D-6E8A-4147-A177-3AD203B41FA5}">
                      <a16:colId xmlns:a16="http://schemas.microsoft.com/office/drawing/2014/main" val="3445843425"/>
                    </a:ext>
                  </a:extLst>
                </a:gridCol>
                <a:gridCol w="1363799">
                  <a:extLst>
                    <a:ext uri="{9D8B030D-6E8A-4147-A177-3AD203B41FA5}">
                      <a16:colId xmlns:a16="http://schemas.microsoft.com/office/drawing/2014/main" val="3151208932"/>
                    </a:ext>
                  </a:extLst>
                </a:gridCol>
                <a:gridCol w="1841129">
                  <a:extLst>
                    <a:ext uri="{9D8B030D-6E8A-4147-A177-3AD203B41FA5}">
                      <a16:colId xmlns:a16="http://schemas.microsoft.com/office/drawing/2014/main" val="1853165315"/>
                    </a:ext>
                  </a:extLst>
                </a:gridCol>
                <a:gridCol w="2727600">
                  <a:extLst>
                    <a:ext uri="{9D8B030D-6E8A-4147-A177-3AD203B41FA5}">
                      <a16:colId xmlns:a16="http://schemas.microsoft.com/office/drawing/2014/main" val="2251878637"/>
                    </a:ext>
                  </a:extLst>
                </a:gridCol>
              </a:tblGrid>
              <a:tr h="520316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</a:p>
                    <a:p>
                      <a:r>
                        <a:rPr lang="ru-RU" dirty="0" smtClean="0"/>
                        <a:t>п</a:t>
                      </a:r>
                      <a:r>
                        <a:rPr lang="en-US" dirty="0" smtClean="0"/>
                        <a:t>/</a:t>
                      </a:r>
                      <a:r>
                        <a:rPr lang="ru-RU" dirty="0" smtClean="0"/>
                        <a:t>п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292728"/>
                  </a:ext>
                </a:extLst>
              </a:tr>
              <a:tr h="728071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1.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21.11. 2019 г.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/>
                        <a:t>Борцовский зал МОУ «СОШ № 27»</a:t>
                      </a:r>
                      <a:endParaRPr lang="ru-RU" sz="1100" dirty="0" smtClean="0"/>
                    </a:p>
                    <a:p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Соревнования по самбо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Судья республиканских соревнований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332626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2.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12.11.2019 г.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Борцовский зал</a:t>
                      </a:r>
                    </a:p>
                    <a:p>
                      <a:r>
                        <a:rPr lang="ru-RU" sz="1100" baseline="0" dirty="0" smtClean="0"/>
                        <a:t>МУДО «СДЮСШ № 4»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100" dirty="0" smtClean="0"/>
                        <a:t>Техническая                       «Обучение технико-тактическим действиям</a:t>
                      </a:r>
                    </a:p>
                    <a:p>
                      <a:r>
                        <a:rPr lang="ru-RU" sz="1100" dirty="0" smtClean="0"/>
                        <a:t>подготовка                           в стойке</a:t>
                      </a:r>
                      <a:r>
                        <a:rPr lang="ru-RU" sz="1100" baseline="0" dirty="0" smtClean="0"/>
                        <a:t>»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5167926"/>
                  </a:ext>
                </a:extLst>
              </a:tr>
              <a:tr h="2331640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3.</a:t>
                      </a:r>
                    </a:p>
                    <a:p>
                      <a:endParaRPr lang="ru-RU" sz="1100" dirty="0" smtClean="0"/>
                    </a:p>
                    <a:p>
                      <a:endParaRPr lang="ru-RU" sz="1100" dirty="0" smtClean="0"/>
                    </a:p>
                    <a:p>
                      <a:endParaRPr lang="ru-RU" sz="1100" dirty="0" smtClean="0"/>
                    </a:p>
                    <a:p>
                      <a:r>
                        <a:rPr lang="ru-RU" sz="1100" dirty="0" smtClean="0"/>
                        <a:t>4.</a:t>
                      </a:r>
                    </a:p>
                    <a:p>
                      <a:endParaRPr lang="ru-RU" sz="1100" dirty="0" smtClean="0"/>
                    </a:p>
                    <a:p>
                      <a:endParaRPr lang="ru-RU" sz="1100" dirty="0" smtClean="0"/>
                    </a:p>
                    <a:p>
                      <a:endParaRPr lang="ru-RU" sz="1100" dirty="0" smtClean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Декабрь</a:t>
                      </a:r>
                    </a:p>
                    <a:p>
                      <a:r>
                        <a:rPr lang="ru-RU" sz="1100" dirty="0" smtClean="0"/>
                        <a:t>2020</a:t>
                      </a:r>
                      <a:r>
                        <a:rPr lang="ru-RU" sz="1100" baseline="0" dirty="0" smtClean="0"/>
                        <a:t> г.</a:t>
                      </a:r>
                    </a:p>
                    <a:p>
                      <a:endParaRPr lang="ru-RU" sz="1100" baseline="0" dirty="0" smtClean="0"/>
                    </a:p>
                    <a:p>
                      <a:endParaRPr lang="ru-RU" sz="1100" baseline="0" dirty="0" smtClean="0"/>
                    </a:p>
                    <a:p>
                      <a:r>
                        <a:rPr lang="ru-RU" sz="1100" baseline="0" dirty="0" smtClean="0"/>
                        <a:t>Апрель</a:t>
                      </a:r>
                    </a:p>
                    <a:p>
                      <a:r>
                        <a:rPr lang="ru-RU" sz="1100" baseline="0" dirty="0" smtClean="0"/>
                        <a:t>2021 г.</a:t>
                      </a:r>
                    </a:p>
                    <a:p>
                      <a:endParaRPr lang="ru-RU" sz="1100" baseline="0" dirty="0" smtClean="0"/>
                    </a:p>
                    <a:p>
                      <a:endParaRPr lang="ru-RU" sz="1100" baseline="0" dirty="0" smtClean="0"/>
                    </a:p>
                    <a:p>
                      <a:endParaRPr lang="ru-RU" sz="1100" baseline="0" dirty="0" smtClean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Спортивный зал</a:t>
                      </a:r>
                    </a:p>
                    <a:p>
                      <a:r>
                        <a:rPr lang="ru-RU" sz="1100" baseline="0" dirty="0" smtClean="0"/>
                        <a:t>МУДО «СДЮСШ № 4»</a:t>
                      </a:r>
                      <a:endParaRPr lang="ru-RU" sz="11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aseline="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/>
                        <a:t>Спортивный зал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/>
                        <a:t>МУДО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/>
                        <a:t>«СДЮСШ № 4»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aseline="0" dirty="0" smtClean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100" dirty="0" smtClean="0"/>
                        <a:t>Судейство соревнований</a:t>
                      </a:r>
                      <a:r>
                        <a:rPr lang="ru-RU" sz="1100" baseline="0" dirty="0" smtClean="0"/>
                        <a:t> «Открытое первенство СДЮСШ № 4 по ОФП»</a:t>
                      </a:r>
                    </a:p>
                    <a:p>
                      <a:endParaRPr lang="ru-RU" sz="1100" baseline="0" dirty="0" smtClean="0"/>
                    </a:p>
                    <a:p>
                      <a:endParaRPr lang="ru-RU" sz="1100" baseline="0" dirty="0" smtClean="0"/>
                    </a:p>
                    <a:p>
                      <a:endParaRPr lang="ru-RU" sz="1100" baseline="0" dirty="0" smtClean="0"/>
                    </a:p>
                    <a:p>
                      <a:r>
                        <a:rPr lang="ru-RU" sz="1100" baseline="0" dirty="0" smtClean="0"/>
                        <a:t>Мастер-класс по                       «Обучение страховке в самбо»</a:t>
                      </a:r>
                    </a:p>
                    <a:p>
                      <a:r>
                        <a:rPr lang="ru-RU" sz="1100" baseline="0" dirty="0" smtClean="0"/>
                        <a:t>борьбе самбо</a:t>
                      </a:r>
                    </a:p>
                    <a:p>
                      <a:endParaRPr lang="ru-RU" sz="1100" baseline="0" dirty="0" smtClean="0"/>
                    </a:p>
                    <a:p>
                      <a:endParaRPr lang="ru-RU" sz="1100" baseline="0" dirty="0" smtClean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5985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334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142" y="404664"/>
            <a:ext cx="4927716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7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424936" cy="864096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chemeClr val="accent2"/>
                </a:solidFill>
              </a:rPr>
              <a:t/>
            </a:r>
            <a:br>
              <a:rPr lang="ru-RU" sz="1800" b="1" dirty="0" smtClean="0">
                <a:solidFill>
                  <a:schemeClr val="accent2"/>
                </a:solidFill>
              </a:rPr>
            </a:br>
            <a:r>
              <a:rPr lang="ru-RU" sz="1800" b="1" dirty="0">
                <a:solidFill>
                  <a:schemeClr val="accent2"/>
                </a:solidFill>
              </a:rPr>
              <a:t/>
            </a:r>
            <a:br>
              <a:rPr lang="ru-RU" sz="1800" b="1" dirty="0">
                <a:solidFill>
                  <a:schemeClr val="accent2"/>
                </a:solidFill>
              </a:rPr>
            </a:br>
            <a:r>
              <a:rPr lang="ru-RU" sz="1800" b="1" dirty="0" smtClean="0">
                <a:solidFill>
                  <a:schemeClr val="accent2"/>
                </a:solidFill>
              </a:rPr>
              <a:t/>
            </a:r>
            <a:br>
              <a:rPr lang="ru-RU" sz="1800" b="1" dirty="0" smtClean="0">
                <a:solidFill>
                  <a:schemeClr val="accent2"/>
                </a:solidFill>
              </a:rPr>
            </a:br>
            <a:r>
              <a:rPr lang="ru-RU" sz="1800" b="1" dirty="0" smtClean="0">
                <a:solidFill>
                  <a:schemeClr val="accent2"/>
                </a:solidFill>
              </a:rPr>
              <a:t>6.Выступление </a:t>
            </a:r>
            <a:r>
              <a:rPr lang="ru-RU" sz="1800" b="1" dirty="0">
                <a:solidFill>
                  <a:schemeClr val="accent2"/>
                </a:solidFill>
              </a:rPr>
              <a:t>на заседаниях</a:t>
            </a:r>
            <a:r>
              <a:rPr lang="ru-RU" sz="2400" b="1" dirty="0">
                <a:solidFill>
                  <a:schemeClr val="accent2"/>
                </a:solidFill>
              </a:rPr>
              <a:t>, </a:t>
            </a:r>
            <a:r>
              <a:rPr lang="ru-RU" sz="1800" b="1" dirty="0">
                <a:solidFill>
                  <a:schemeClr val="accent2"/>
                </a:solidFill>
              </a:rPr>
              <a:t>методических</a:t>
            </a:r>
            <a:r>
              <a:rPr lang="ru-RU" sz="2400" b="1" dirty="0">
                <a:solidFill>
                  <a:schemeClr val="accent2"/>
                </a:solidFill>
              </a:rPr>
              <a:t> </a:t>
            </a:r>
            <a:r>
              <a:rPr lang="ru-RU" sz="1800" b="1" dirty="0">
                <a:solidFill>
                  <a:schemeClr val="accent2"/>
                </a:solidFill>
              </a:rPr>
              <a:t>советов, научно-практических конференциях, педагогических чтениях, семинарах, секциях, форумах, радиопередачах </a:t>
            </a:r>
            <a:r>
              <a:rPr lang="ru-RU" sz="2400" b="1" dirty="0">
                <a:solidFill>
                  <a:schemeClr val="accent2"/>
                </a:solidFill>
              </a:rPr>
              <a:t>(</a:t>
            </a:r>
            <a:r>
              <a:rPr lang="ru-RU" sz="2400" b="1" dirty="0" smtClean="0">
                <a:solidFill>
                  <a:schemeClr val="accent2"/>
                </a:solidFill>
              </a:rPr>
              <a:t>очно) </a:t>
            </a:r>
            <a:endParaRPr lang="ru-RU" sz="2400" b="1" dirty="0">
              <a:solidFill>
                <a:schemeClr val="accent2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3207592"/>
              </p:ext>
            </p:extLst>
          </p:nvPr>
        </p:nvGraphicFramePr>
        <p:xfrm>
          <a:off x="395536" y="1578634"/>
          <a:ext cx="8568952" cy="438680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4009080468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1966426606"/>
                    </a:ext>
                  </a:extLst>
                </a:gridCol>
                <a:gridCol w="1848409">
                  <a:extLst>
                    <a:ext uri="{9D8B030D-6E8A-4147-A177-3AD203B41FA5}">
                      <a16:colId xmlns:a16="http://schemas.microsoft.com/office/drawing/2014/main" val="295500783"/>
                    </a:ext>
                  </a:extLst>
                </a:gridCol>
                <a:gridCol w="2832111">
                  <a:extLst>
                    <a:ext uri="{9D8B030D-6E8A-4147-A177-3AD203B41FA5}">
                      <a16:colId xmlns:a16="http://schemas.microsoft.com/office/drawing/2014/main" val="3161493138"/>
                    </a:ext>
                  </a:extLst>
                </a:gridCol>
              </a:tblGrid>
              <a:tr h="504078"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645972"/>
                  </a:ext>
                </a:extLst>
              </a:tr>
              <a:tr h="1407189">
                <a:tc>
                  <a:txBody>
                    <a:bodyPr/>
                    <a:lstStyle/>
                    <a:p>
                      <a:r>
                        <a:rPr lang="ru-RU" dirty="0" smtClean="0"/>
                        <a:t>27.11.2019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МУДО «СДЮСШ № 4»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Планирование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Особенности</a:t>
                      </a:r>
                      <a:r>
                        <a:rPr lang="ru-RU" baseline="0" dirty="0" smtClean="0"/>
                        <a:t> планирования годичного цикла в группах начальной подготовки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243019"/>
                  </a:ext>
                </a:extLst>
              </a:tr>
              <a:tr h="930243">
                <a:tc>
                  <a:txBody>
                    <a:bodyPr/>
                    <a:lstStyle/>
                    <a:p>
                      <a:r>
                        <a:rPr lang="ru-RU" dirty="0" smtClean="0"/>
                        <a:t>11.03.2020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МУДО «СДЮСШ № 4»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Планирование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Планирование системы подготовки борцов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1454170"/>
                  </a:ext>
                </a:extLst>
              </a:tr>
              <a:tr h="1545293">
                <a:tc>
                  <a:txBody>
                    <a:bodyPr/>
                    <a:lstStyle/>
                    <a:p>
                      <a:r>
                        <a:rPr lang="ru-RU" dirty="0" smtClean="0"/>
                        <a:t>25.03.2021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МУДО «СДЮСШ № 4»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Техническая подготовка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Обучение страховке в самбо. Из опыта работы.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9911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215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18" y="404664"/>
            <a:ext cx="4935563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9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741" y="116632"/>
            <a:ext cx="8712968" cy="151216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2"/>
                </a:solidFill>
              </a:rPr>
              <a:t>7</a:t>
            </a:r>
            <a:r>
              <a:rPr lang="ru-RU" sz="2400" b="1" dirty="0" smtClean="0">
                <a:solidFill>
                  <a:schemeClr val="accent2"/>
                </a:solidFill>
              </a:rPr>
              <a:t>.Результаты </a:t>
            </a:r>
            <a:r>
              <a:rPr lang="ru-RU" sz="2400" b="1" dirty="0">
                <a:solidFill>
                  <a:schemeClr val="accent2"/>
                </a:solidFill>
              </a:rPr>
              <a:t>участия воспитанников в официальных соревнованиях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18" y="1340768"/>
            <a:ext cx="4935563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7848872" cy="5904656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Чемпионат и первенство Республики Мордовия по самбо, г</a:t>
            </a:r>
            <a:r>
              <a:rPr lang="ru-RU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</a:t>
            </a: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аранск, 2019 </a:t>
            </a:r>
            <a:r>
              <a:rPr lang="ru-RU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Тиманин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Данила - 3место</a:t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-Осипова Арина – 1 место</a:t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Республиканские соревнования дзюдо, г. Рузаевка, 2019 г.</a:t>
            </a: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Сергачев Андрей -1 место</a:t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-Манеров Абдула – 3место</a:t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республиканский личный турнир по спортивному и боевому самбо, посвященный памяти Героя России С. </a:t>
            </a:r>
            <a:r>
              <a:rPr lang="ru-RU" sz="1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Бурнаева</a:t>
            </a: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сотрудникам ОМОН МВД РМ и сотрудников ФСБ РФ по РМ погибшим при исполнении служебного долга на Северном Кавказе , г. Саранск, 2019 г.</a:t>
            </a: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Тиманин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Даниил – 3 место</a:t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Республики Мордовия по дзюдо, г. Саранск, 2019 г.</a:t>
            </a: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Тиманин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Даниил - 1 место</a:t>
            </a: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турнир по самбо на призы главы администрации </a:t>
            </a:r>
            <a:r>
              <a:rPr lang="ru-RU" sz="1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Наровчатского</a:t>
            </a: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Пензенской обл. , п. Наровчат, 2021 г.</a:t>
            </a: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Кечкина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Анна - 3 место</a:t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Тиманин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Даниил – 3 место</a:t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Осичкин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Михаил- 3место</a:t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91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7922840" cy="3683496"/>
          </a:xfrm>
        </p:spPr>
        <p:txBody>
          <a:bodyPr>
            <a:normAutofit fontScale="90000"/>
          </a:bodyPr>
          <a:lstStyle/>
          <a:p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 первенство городского округа Воротынский по дзюдо, г. Воротынец, 2021 г.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Сергачев Андрей – 1 место</a:t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лично-командный республиканский турнир по самбо, посвященный 75-летию Победы и выводу войск из Афганистана на призы </a:t>
            </a:r>
            <a:r>
              <a:rPr lang="ru-RU" sz="1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Кочкуровского</a:t>
            </a: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района, с. </a:t>
            </a:r>
            <a:r>
              <a:rPr lang="ru-RU" sz="1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Семилей</a:t>
            </a: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2020 г.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Гуламхасанов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Руслан – 2 место</a:t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Родионов Сергей – 3 место</a:t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Колямин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Никита – 3 место</a:t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Традиционный турнир по самбо памяти В.И. </a:t>
            </a:r>
            <a:r>
              <a:rPr lang="ru-RU" sz="1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Брыкова</a:t>
            </a: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   г. Саранск, 2020 г.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Гуламхасанов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Руслан – 3 место</a:t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Республики Мордовия по дзюдо, г. Саранск, </a:t>
            </a: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Жегалин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Даниил - 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турнир по самбо памяти Е.Ф. Григорьева, г. Саратов, 2019 г.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Осипова Арина – 2 место</a:t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ПФО по самбо, г. Кстово, 2021 г.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Осипова Арина - 3 место</a:t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Финальный этап </a:t>
            </a:r>
            <a:r>
              <a:rPr lang="en-US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 </a:t>
            </a: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Всероссийской гимназиады среди обучающихся общеобразовательных организаций на  соревнованиях по самбо, г. Орел , 2019 г.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Осипова Арина – 1 место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35635" y="6237312"/>
            <a:ext cx="3088109" cy="388077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795035" y="6165304"/>
            <a:ext cx="3088110" cy="3880773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3908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692696"/>
            <a:ext cx="770485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>
                <a:solidFill>
                  <a:schemeClr val="accent2"/>
                </a:solidFill>
                <a:latin typeface="Times New Roman" pitchFamily="16" charset="0"/>
                <a:cs typeface="Arial Unicode MS" charset="0"/>
              </a:rPr>
              <a:t>Дата рождения: </a:t>
            </a:r>
            <a:r>
              <a:rPr lang="ru-RU" sz="2000" b="1" dirty="0" smtClean="0">
                <a:solidFill>
                  <a:schemeClr val="accent2"/>
                </a:solidFill>
                <a:latin typeface="Times New Roman" pitchFamily="16" charset="0"/>
                <a:cs typeface="Arial Unicode MS" charset="0"/>
              </a:rPr>
              <a:t>09.06.1968 г.</a:t>
            </a:r>
            <a:endParaRPr lang="ru-RU" sz="2000" b="1" dirty="0">
              <a:solidFill>
                <a:schemeClr val="accent2"/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solidFill>
                <a:schemeClr val="accent2"/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chemeClr val="accent2"/>
                </a:solidFill>
                <a:latin typeface="Times New Roman" pitchFamily="16" charset="0"/>
                <a:cs typeface="Arial Unicode MS" charset="0"/>
              </a:rPr>
              <a:t>Профессиональное </a:t>
            </a:r>
            <a:r>
              <a:rPr lang="ru-RU" sz="2000" b="1" dirty="0">
                <a:solidFill>
                  <a:schemeClr val="accent2"/>
                </a:solidFill>
                <a:latin typeface="Times New Roman" pitchFamily="16" charset="0"/>
                <a:cs typeface="Arial Unicode MS" charset="0"/>
              </a:rPr>
              <a:t>образование: </a:t>
            </a:r>
            <a:r>
              <a:rPr lang="ru-RU" sz="2000" b="1" dirty="0" smtClean="0">
                <a:solidFill>
                  <a:schemeClr val="accent2"/>
                </a:solidFill>
                <a:latin typeface="Times New Roman" pitchFamily="16" charset="0"/>
                <a:cs typeface="Arial Unicode MS" charset="0"/>
              </a:rPr>
              <a:t>педагогическое образование, специальность «Физическая культура», Мордовский государственный педагогический институт им. М.Е. </a:t>
            </a:r>
            <a:r>
              <a:rPr lang="ru-RU" sz="2000" b="1" dirty="0" err="1" smtClean="0">
                <a:solidFill>
                  <a:schemeClr val="accent2"/>
                </a:solidFill>
                <a:latin typeface="Times New Roman" pitchFamily="16" charset="0"/>
                <a:cs typeface="Arial Unicode MS" charset="0"/>
              </a:rPr>
              <a:t>Евсевьева</a:t>
            </a:r>
            <a:r>
              <a:rPr lang="ru-RU" sz="2000" b="1" dirty="0" smtClean="0">
                <a:solidFill>
                  <a:schemeClr val="accent2"/>
                </a:solidFill>
                <a:latin typeface="Times New Roman" pitchFamily="16" charset="0"/>
                <a:cs typeface="Arial Unicode MS" charset="0"/>
              </a:rPr>
              <a:t>,  № диплома УВ 325440, дата выдачи 07 июля 1989 г</a:t>
            </a:r>
            <a:r>
              <a:rPr lang="ru-RU" sz="2000" b="1" dirty="0">
                <a:solidFill>
                  <a:schemeClr val="accent2"/>
                </a:solidFill>
                <a:latin typeface="Times New Roman" pitchFamily="16" charset="0"/>
                <a:cs typeface="Arial Unicode MS" charset="0"/>
              </a:rPr>
              <a:t>.</a:t>
            </a: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solidFill>
                <a:schemeClr val="accent2"/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chemeClr val="accent2"/>
                </a:solidFill>
                <a:latin typeface="Times New Roman" pitchFamily="16" charset="0"/>
                <a:cs typeface="Arial Unicode MS" charset="0"/>
              </a:rPr>
              <a:t>Стаж </a:t>
            </a:r>
            <a:r>
              <a:rPr lang="ru-RU" sz="2000" b="1" dirty="0">
                <a:solidFill>
                  <a:schemeClr val="accent2"/>
                </a:solidFill>
                <a:latin typeface="Times New Roman" pitchFamily="16" charset="0"/>
                <a:cs typeface="Arial Unicode MS" charset="0"/>
              </a:rPr>
              <a:t>педагогической работы (по специальности):  </a:t>
            </a:r>
            <a:r>
              <a:rPr lang="ru-RU" sz="2000" b="1" dirty="0" smtClean="0">
                <a:solidFill>
                  <a:schemeClr val="accent2"/>
                </a:solidFill>
                <a:latin typeface="Times New Roman" pitchFamily="16" charset="0"/>
                <a:cs typeface="Arial Unicode MS" charset="0"/>
              </a:rPr>
              <a:t>17 лет</a:t>
            </a:r>
            <a:endParaRPr lang="ru-RU" sz="2000" b="1" dirty="0">
              <a:solidFill>
                <a:schemeClr val="accent2"/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solidFill>
                <a:schemeClr val="accent2"/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chemeClr val="accent2"/>
                </a:solidFill>
                <a:latin typeface="Times New Roman" pitchFamily="16" charset="0"/>
                <a:cs typeface="Arial Unicode MS" charset="0"/>
              </a:rPr>
              <a:t>Общий </a:t>
            </a:r>
            <a:r>
              <a:rPr lang="ru-RU" sz="2000" b="1" dirty="0">
                <a:solidFill>
                  <a:schemeClr val="accent2"/>
                </a:solidFill>
                <a:latin typeface="Times New Roman" pitchFamily="16" charset="0"/>
                <a:cs typeface="Arial Unicode MS" charset="0"/>
              </a:rPr>
              <a:t>трудовой стаж: </a:t>
            </a:r>
            <a:r>
              <a:rPr lang="ru-RU" sz="2000" b="1" dirty="0" smtClean="0">
                <a:solidFill>
                  <a:schemeClr val="accent2"/>
                </a:solidFill>
                <a:latin typeface="Times New Roman" pitchFamily="16" charset="0"/>
                <a:cs typeface="Arial Unicode MS" charset="0"/>
              </a:rPr>
              <a:t>30 лет</a:t>
            </a: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>
              <a:solidFill>
                <a:schemeClr val="accent2"/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chemeClr val="accent2"/>
                </a:solidFill>
                <a:latin typeface="Times New Roman" pitchFamily="16" charset="0"/>
                <a:cs typeface="Arial Unicode MS" charset="0"/>
              </a:rPr>
              <a:t>Повышение квалификации: «Современная теория и методика спортивной тренировки», 2020 г.</a:t>
            </a:r>
            <a:endParaRPr lang="ru-RU" sz="2000" b="1" dirty="0">
              <a:solidFill>
                <a:schemeClr val="accent2"/>
              </a:solidFill>
              <a:latin typeface="Times New Roman" pitchFamily="16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00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6539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76866" y="915337"/>
            <a:ext cx="7283566" cy="5019119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Республик Мордовия по самбо, </a:t>
            </a:r>
            <a:r>
              <a:rPr lang="ru-RU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Саранск, 2021 </a:t>
            </a:r>
            <a:r>
              <a:rPr lang="ru-RU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Манеров Абдулла – 3 место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Кечкина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Анна – 3 место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республиканский личный турнир по спортивному и боевому самбо, посвященный памяти Героя России С. </a:t>
            </a:r>
            <a:r>
              <a:rPr lang="ru-RU" sz="1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Бурнаева</a:t>
            </a:r>
            <a:r>
              <a:rPr lang="ru-RU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сотрудникам ОМОН МВД РМ и сотрудников ФСБ РФ по РМ погибшим при исполнении служебного долга на Северном Кавказе , г. Саранск, </a:t>
            </a: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Манеров 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Асадулла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 место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Нуянзин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Николай – 3 место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Данилкин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Андрей – 2 место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Кечкина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Анна – 3 место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Республики Мордовия по самбо, г. Саранск, 2021 г.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Тиманин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Даниил – 1 место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Республики Мордовия по дзюдо , г. Саранск, 2021 г.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-Сергачев Андрей – 2место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-Манеров Абдулла – 2 место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Республики Мордовия по дзюдо, г. Саранск, 2021 г.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Данилкин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Андрей – 2 место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турнир по дзюдо «кубок Клуба Боец», посвященный памяти Героя Советского Союза генерала-полковника Н.Т. Антошкина, г. Саранск, 2021 г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-Сергачев Андрей – 2 место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-Манеров Абдулла – 3 место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ru-RU" sz="1400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884368" y="2487168"/>
            <a:ext cx="98344" cy="344728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9420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6539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76866" y="1052736"/>
            <a:ext cx="6635494" cy="488172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Традиционный турнир по самбо памяти В.И. </a:t>
            </a:r>
            <a:r>
              <a:rPr lang="ru-RU" sz="1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Брыкова</a:t>
            </a:r>
            <a:r>
              <a:rPr lang="ru-RU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   г. Саранск, </a:t>
            </a: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Родионов Сергей – 2 место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Тимщук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Даниил – 3 место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Тиманин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Даниил – 3 место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турнир по спортивному самбо на призы Администрации </a:t>
            </a:r>
            <a:r>
              <a:rPr lang="ru-RU" sz="1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Саранск, посвященный 30-летию вывода советских войск из Афганистана, г. Саранск 2019 г.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Родионов Сергей -2 место</a:t>
            </a:r>
            <a:endParaRPr lang="ru-RU" sz="1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884368" y="2487168"/>
            <a:ext cx="98344" cy="34472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158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64704"/>
            <a:ext cx="3645461" cy="5462686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695891"/>
            <a:ext cx="3816424" cy="5526046"/>
          </a:xfrm>
        </p:spPr>
      </p:pic>
    </p:spTree>
    <p:extLst>
      <p:ext uri="{BB962C8B-B14F-4D97-AF65-F5344CB8AC3E}">
        <p14:creationId xmlns:p14="http://schemas.microsoft.com/office/powerpoint/2010/main" val="10079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15337"/>
            <a:ext cx="3478734" cy="51680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309" y="915337"/>
            <a:ext cx="3593401" cy="5168037"/>
          </a:xfrm>
        </p:spPr>
      </p:pic>
    </p:spTree>
    <p:extLst>
      <p:ext uri="{BB962C8B-B14F-4D97-AF65-F5344CB8AC3E}">
        <p14:creationId xmlns:p14="http://schemas.microsoft.com/office/powerpoint/2010/main" val="36153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75217"/>
            <a:ext cx="3146312" cy="537660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722244"/>
            <a:ext cx="3672408" cy="5329573"/>
          </a:xfrm>
        </p:spPr>
      </p:pic>
    </p:spTree>
    <p:extLst>
      <p:ext uri="{BB962C8B-B14F-4D97-AF65-F5344CB8AC3E}">
        <p14:creationId xmlns:p14="http://schemas.microsoft.com/office/powerpoint/2010/main" val="2586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15337"/>
            <a:ext cx="3723594" cy="5026196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913" y="858611"/>
            <a:ext cx="3812191" cy="5082922"/>
          </a:xfrm>
        </p:spPr>
      </p:pic>
    </p:spTree>
    <p:extLst>
      <p:ext uri="{BB962C8B-B14F-4D97-AF65-F5344CB8AC3E}">
        <p14:creationId xmlns:p14="http://schemas.microsoft.com/office/powerpoint/2010/main" val="278917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15337"/>
            <a:ext cx="3625700" cy="51680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284" y="898797"/>
            <a:ext cx="3791124" cy="5184577"/>
          </a:xfrm>
        </p:spPr>
      </p:pic>
    </p:spTree>
    <p:extLst>
      <p:ext uri="{BB962C8B-B14F-4D97-AF65-F5344CB8AC3E}">
        <p14:creationId xmlns:p14="http://schemas.microsoft.com/office/powerpoint/2010/main" val="33133270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80137"/>
            <a:ext cx="3600400" cy="5303237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798558"/>
            <a:ext cx="3960440" cy="5280588"/>
          </a:xfrm>
        </p:spPr>
      </p:pic>
    </p:spTree>
    <p:extLst>
      <p:ext uri="{BB962C8B-B14F-4D97-AF65-F5344CB8AC3E}">
        <p14:creationId xmlns:p14="http://schemas.microsoft.com/office/powerpoint/2010/main" val="117425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37932"/>
            <a:ext cx="3816424" cy="5345442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688" y="774662"/>
            <a:ext cx="3744194" cy="5278107"/>
          </a:xfrm>
        </p:spPr>
      </p:pic>
    </p:spTree>
    <p:extLst>
      <p:ext uri="{BB962C8B-B14F-4D97-AF65-F5344CB8AC3E}">
        <p14:creationId xmlns:p14="http://schemas.microsoft.com/office/powerpoint/2010/main" val="9830909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74301"/>
            <a:ext cx="3600400" cy="506723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853070"/>
            <a:ext cx="3744416" cy="5129499"/>
          </a:xfrm>
        </p:spPr>
      </p:pic>
    </p:spTree>
    <p:extLst>
      <p:ext uri="{BB962C8B-B14F-4D97-AF65-F5344CB8AC3E}">
        <p14:creationId xmlns:p14="http://schemas.microsoft.com/office/powerpoint/2010/main" val="2680224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260648"/>
            <a:ext cx="7894386" cy="72008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2"/>
                </a:solidFill>
              </a:rPr>
              <a:t>ПРЕДСТАВЛЕНИЕ</a:t>
            </a:r>
            <a:endParaRPr lang="ru-RU" sz="2400" b="1" dirty="0">
              <a:solidFill>
                <a:schemeClr val="accent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605" y="980728"/>
            <a:ext cx="4872789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99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79289"/>
            <a:ext cx="3744416" cy="5304085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855492"/>
            <a:ext cx="3707556" cy="5151677"/>
          </a:xfrm>
        </p:spPr>
      </p:pic>
    </p:spTree>
    <p:extLst>
      <p:ext uri="{BB962C8B-B14F-4D97-AF65-F5344CB8AC3E}">
        <p14:creationId xmlns:p14="http://schemas.microsoft.com/office/powerpoint/2010/main" val="13226859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52432"/>
            <a:ext cx="3816424" cy="530295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810485"/>
            <a:ext cx="3816424" cy="5397340"/>
          </a:xfrm>
        </p:spPr>
      </p:pic>
    </p:spTree>
    <p:extLst>
      <p:ext uri="{BB962C8B-B14F-4D97-AF65-F5344CB8AC3E}">
        <p14:creationId xmlns:p14="http://schemas.microsoft.com/office/powerpoint/2010/main" val="28353155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64456"/>
            <a:ext cx="3744416" cy="5202894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689163"/>
            <a:ext cx="3744416" cy="5202894"/>
          </a:xfrm>
        </p:spPr>
      </p:pic>
    </p:spTree>
    <p:extLst>
      <p:ext uri="{BB962C8B-B14F-4D97-AF65-F5344CB8AC3E}">
        <p14:creationId xmlns:p14="http://schemas.microsoft.com/office/powerpoint/2010/main" val="3923612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44082"/>
            <a:ext cx="3528392" cy="498999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351" y="869583"/>
            <a:ext cx="3639017" cy="5064492"/>
          </a:xfrm>
        </p:spPr>
      </p:pic>
    </p:spTree>
    <p:extLst>
      <p:ext uri="{BB962C8B-B14F-4D97-AF65-F5344CB8AC3E}">
        <p14:creationId xmlns:p14="http://schemas.microsoft.com/office/powerpoint/2010/main" val="17425089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2682"/>
            <a:ext cx="3816424" cy="531139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36013"/>
            <a:ext cx="3744416" cy="5295503"/>
          </a:xfrm>
        </p:spPr>
      </p:pic>
    </p:spTree>
    <p:extLst>
      <p:ext uri="{BB962C8B-B14F-4D97-AF65-F5344CB8AC3E}">
        <p14:creationId xmlns:p14="http://schemas.microsoft.com/office/powerpoint/2010/main" val="4250261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31125"/>
            <a:ext cx="3816424" cy="5302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558929"/>
            <a:ext cx="3816424" cy="5406087"/>
          </a:xfrm>
        </p:spPr>
      </p:pic>
    </p:spTree>
    <p:extLst>
      <p:ext uri="{BB962C8B-B14F-4D97-AF65-F5344CB8AC3E}">
        <p14:creationId xmlns:p14="http://schemas.microsoft.com/office/powerpoint/2010/main" val="12458698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51716"/>
            <a:ext cx="3672408" cy="5102838"/>
          </a:xfrm>
        </p:spPr>
      </p:pic>
      <p:pic>
        <p:nvPicPr>
          <p:cNvPr id="8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828" y="768342"/>
            <a:ext cx="3575771" cy="5041350"/>
          </a:xfrm>
        </p:spPr>
      </p:pic>
    </p:spTree>
    <p:extLst>
      <p:ext uri="{BB962C8B-B14F-4D97-AF65-F5344CB8AC3E}">
        <p14:creationId xmlns:p14="http://schemas.microsoft.com/office/powerpoint/2010/main" val="6497384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17046"/>
            <a:ext cx="3888432" cy="551702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454" y="520110"/>
            <a:ext cx="3821986" cy="5413965"/>
          </a:xfrm>
        </p:spPr>
      </p:pic>
    </p:spTree>
    <p:extLst>
      <p:ext uri="{BB962C8B-B14F-4D97-AF65-F5344CB8AC3E}">
        <p14:creationId xmlns:p14="http://schemas.microsoft.com/office/powerpoint/2010/main" val="42221782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614"/>
            <a:ext cx="8676456" cy="1610185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2"/>
                </a:solidFill>
              </a:rPr>
              <a:t>8</a:t>
            </a:r>
            <a:r>
              <a:rPr lang="ru-RU" sz="2400" b="1" dirty="0" smtClean="0">
                <a:solidFill>
                  <a:schemeClr val="accent2"/>
                </a:solidFill>
              </a:rPr>
              <a:t>.Система </a:t>
            </a:r>
            <a:r>
              <a:rPr lang="ru-RU" sz="2400" b="1" dirty="0" smtClean="0">
                <a:solidFill>
                  <a:schemeClr val="accent2"/>
                </a:solidFill>
              </a:rPr>
              <a:t>взаимодействия с родителями воспитанников</a:t>
            </a:r>
            <a:endParaRPr lang="ru-RU" sz="2400" b="1" dirty="0">
              <a:solidFill>
                <a:schemeClr val="accent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484784"/>
            <a:ext cx="7776864" cy="4059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dirty="0" smtClean="0"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Родительские собрания (сентябрь, декабрь, февраль, май)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dirty="0" smtClean="0"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Проведение бесед на различные темы: «Здоровый образ жизни», «Воспитание нравственности и формирование правильной самооценки ребенка в семье», «Психологическая подготовка спортсмена»,  «Специфика семейного воспитания: позитивное и негативное», «Физиологическое взросление и его влияние на формирование личностных качеств спортсмена» (в течение учебного года)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dirty="0" smtClean="0"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Посещение учебно-тренировочных занятий, спортивно-массовых мероприятий (в течение учебного года)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dirty="0" smtClean="0"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Контроль за прохождением медицинского осмотра обучающихся в республиканском врачебно-физкультурном диспансере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979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18" y="548680"/>
            <a:ext cx="4935563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0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363272" cy="1700808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accent2"/>
                </a:solidFill>
              </a:rPr>
              <a:t>1</a:t>
            </a:r>
            <a:r>
              <a:rPr lang="ru-RU" sz="2400" dirty="0" smtClean="0">
                <a:solidFill>
                  <a:schemeClr val="accent2"/>
                </a:solidFill>
              </a:rPr>
              <a:t>.Степень </a:t>
            </a:r>
            <a:r>
              <a:rPr lang="ru-RU" sz="2400" dirty="0" smtClean="0">
                <a:solidFill>
                  <a:schemeClr val="accent2"/>
                </a:solidFill>
              </a:rPr>
              <a:t>обеспечения повышения уровня подготовленности воспитанников</a:t>
            </a:r>
            <a:endParaRPr lang="ru-RU" sz="2400" dirty="0">
              <a:solidFill>
                <a:schemeClr val="accent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68215" y="-41075"/>
            <a:ext cx="4935563" cy="741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0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1" y="915337"/>
            <a:ext cx="7992888" cy="641455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2"/>
                </a:solidFill>
              </a:rPr>
              <a:t>9</a:t>
            </a:r>
            <a:r>
              <a:rPr lang="ru-RU" sz="2400" b="1" dirty="0" smtClean="0">
                <a:solidFill>
                  <a:schemeClr val="accent2"/>
                </a:solidFill>
              </a:rPr>
              <a:t>. </a:t>
            </a:r>
            <a:r>
              <a:rPr lang="ru-RU" sz="2400" b="1" dirty="0" smtClean="0">
                <a:solidFill>
                  <a:schemeClr val="accent2"/>
                </a:solidFill>
              </a:rPr>
              <a:t>Участие педагоги в профессиональных конкурсах</a:t>
            </a:r>
            <a:endParaRPr lang="ru-RU" sz="2400" b="1" dirty="0">
              <a:solidFill>
                <a:schemeClr val="accent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1484784"/>
            <a:ext cx="5143500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758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7067543" cy="64145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2"/>
                </a:solidFill>
              </a:rPr>
              <a:t>10. </a:t>
            </a:r>
            <a:r>
              <a:rPr lang="ru-RU" dirty="0" smtClean="0">
                <a:solidFill>
                  <a:schemeClr val="accent2"/>
                </a:solidFill>
              </a:rPr>
              <a:t>Награды и поощрения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605955"/>
            <a:ext cx="5143500" cy="477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912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6104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80920" cy="1728192"/>
          </a:xfrm>
        </p:spPr>
        <p:txBody>
          <a:bodyPr>
            <a:normAutofit/>
          </a:bodyPr>
          <a:lstStyle/>
          <a:p>
            <a:r>
              <a:rPr lang="ru-RU" sz="2000" b="1" smtClean="0">
                <a:solidFill>
                  <a:schemeClr val="accent2"/>
                </a:solidFill>
              </a:rPr>
              <a:t>11.Общественно-педагогическая </a:t>
            </a:r>
            <a:r>
              <a:rPr lang="ru-RU" sz="2000" b="1" dirty="0" smtClean="0">
                <a:solidFill>
                  <a:schemeClr val="accent2"/>
                </a:solidFill>
              </a:rPr>
              <a:t>активность педагога : участие в комиссиях, педагогических сообществах, в жюри, конкурсов</a:t>
            </a:r>
            <a:endParaRPr lang="ru-RU" sz="2000" b="1" dirty="0">
              <a:solidFill>
                <a:schemeClr val="accent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988" y="1556792"/>
            <a:ext cx="4912023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8531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908" y="692696"/>
            <a:ext cx="5006183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1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80920" cy="162880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2"/>
                </a:solidFill>
              </a:rPr>
              <a:t>2</a:t>
            </a:r>
            <a:r>
              <a:rPr lang="ru-RU" sz="2400" b="1" dirty="0" smtClean="0">
                <a:solidFill>
                  <a:schemeClr val="accent2"/>
                </a:solidFill>
              </a:rPr>
              <a:t>.Сохранность </a:t>
            </a:r>
            <a:r>
              <a:rPr lang="ru-RU" sz="2400" b="1" dirty="0" smtClean="0">
                <a:solidFill>
                  <a:schemeClr val="accent2"/>
                </a:solidFill>
              </a:rPr>
              <a:t>контингента воспитанников на этапах спортивной подготовки</a:t>
            </a:r>
            <a:endParaRPr lang="ru-RU" sz="2400" b="1" dirty="0">
              <a:solidFill>
                <a:schemeClr val="accent2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8498212"/>
              </p:ext>
            </p:extLst>
          </p:nvPr>
        </p:nvGraphicFramePr>
        <p:xfrm>
          <a:off x="971600" y="1412775"/>
          <a:ext cx="7560840" cy="53976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0210">
                  <a:extLst>
                    <a:ext uri="{9D8B030D-6E8A-4147-A177-3AD203B41FA5}">
                      <a16:colId xmlns:a16="http://schemas.microsoft.com/office/drawing/2014/main" val="2608524045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3154567777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3282084159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542939575"/>
                    </a:ext>
                  </a:extLst>
                </a:gridCol>
              </a:tblGrid>
              <a:tr h="715167">
                <a:tc>
                  <a:txBody>
                    <a:bodyPr/>
                    <a:lstStyle/>
                    <a:p>
                      <a:r>
                        <a:rPr lang="ru-RU" dirty="0" smtClean="0"/>
                        <a:t>КРИТЕРИИ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2018-2019 уч. </a:t>
                      </a:r>
                      <a:r>
                        <a:rPr lang="ru-RU" baseline="0" dirty="0" smtClean="0"/>
                        <a:t>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2019-2020</a:t>
                      </a:r>
                      <a:r>
                        <a:rPr lang="ru-RU" baseline="0" dirty="0" smtClean="0"/>
                        <a:t> уч.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2020-2021</a:t>
                      </a:r>
                      <a:r>
                        <a:rPr lang="ru-RU" baseline="0" dirty="0" smtClean="0"/>
                        <a:t> уч. год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1155289"/>
                  </a:ext>
                </a:extLst>
              </a:tr>
              <a:tr h="1661098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1. По списку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Учебно-тренировочная группа 1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baseline="0" dirty="0" err="1" smtClean="0"/>
                        <a:t>г.о</a:t>
                      </a:r>
                      <a:r>
                        <a:rPr lang="ru-RU" sz="1600" baseline="0" dirty="0" smtClean="0"/>
                        <a:t>.</a:t>
                      </a:r>
                    </a:p>
                    <a:p>
                      <a:r>
                        <a:rPr lang="ru-RU" sz="1600" b="1" baseline="0" dirty="0" smtClean="0"/>
                        <a:t>15 чел.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Учебно-тренировочная группа 2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baseline="0" dirty="0" err="1" smtClean="0"/>
                        <a:t>г.о</a:t>
                      </a:r>
                      <a:r>
                        <a:rPr lang="ru-RU" sz="1600" baseline="0" dirty="0" smtClean="0"/>
                        <a:t>.</a:t>
                      </a:r>
                    </a:p>
                    <a:p>
                      <a:r>
                        <a:rPr lang="ru-RU" sz="1600" b="1" baseline="0" dirty="0" smtClean="0"/>
                        <a:t>15чел.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Учебно-тренировочная группа 3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baseline="0" dirty="0" err="1" smtClean="0"/>
                        <a:t>г.о</a:t>
                      </a:r>
                      <a:r>
                        <a:rPr lang="ru-RU" sz="1600" baseline="0" dirty="0" smtClean="0"/>
                        <a:t>.</a:t>
                      </a:r>
                    </a:p>
                    <a:p>
                      <a:r>
                        <a:rPr lang="ru-RU" sz="1600" b="1" baseline="0" dirty="0" smtClean="0"/>
                        <a:t>16чел.</a:t>
                      </a:r>
                      <a:endParaRPr lang="ru-RU" sz="1600" b="1" dirty="0" smtClean="0"/>
                    </a:p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0883640"/>
                  </a:ext>
                </a:extLst>
              </a:tr>
              <a:tr h="875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2. Прибыло вновь</a:t>
                      </a:r>
                    </a:p>
                    <a:p>
                      <a:r>
                        <a:rPr lang="ru-RU" sz="1600" dirty="0" smtClean="0"/>
                        <a:t>(переводом)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917832"/>
                  </a:ext>
                </a:extLst>
              </a:tr>
              <a:tr h="715167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3. Выбыло в течении года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119538"/>
                  </a:ext>
                </a:extLst>
              </a:tr>
              <a:tr h="715167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4. Закончило</a:t>
                      </a:r>
                      <a:r>
                        <a:rPr lang="ru-RU" sz="1600" baseline="0" dirty="0" smtClean="0"/>
                        <a:t> учебный год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15 чел.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16 чел.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16 чел.</a:t>
                      </a:r>
                      <a:endParaRPr lang="ru-RU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2923911"/>
                  </a:ext>
                </a:extLst>
              </a:tr>
              <a:tr h="715167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Сохранность</a:t>
                      </a:r>
                    </a:p>
                    <a:p>
                      <a:r>
                        <a:rPr lang="ru-RU" sz="1600" b="1" dirty="0" smtClean="0"/>
                        <a:t>контингента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100%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100%</a:t>
                      </a:r>
                    </a:p>
                    <a:p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100%</a:t>
                      </a:r>
                    </a:p>
                    <a:p>
                      <a:endParaRPr lang="ru-RU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0536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344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908" y="620688"/>
            <a:ext cx="5006183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2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892480" cy="850106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accent2"/>
                </a:solidFill>
              </a:rPr>
              <a:t>3</a:t>
            </a:r>
            <a:r>
              <a:rPr lang="ru-RU" sz="2400" dirty="0" smtClean="0">
                <a:solidFill>
                  <a:schemeClr val="accent2"/>
                </a:solidFill>
              </a:rPr>
              <a:t>.Результаты </a:t>
            </a:r>
            <a:r>
              <a:rPr lang="ru-RU" sz="2400" dirty="0">
                <a:solidFill>
                  <a:schemeClr val="accent2"/>
                </a:solidFill>
              </a:rPr>
              <a:t>анализа текущей документации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340768"/>
            <a:ext cx="7704856" cy="4637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Согласно нормативных документов, имеется следующая учебная документация: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Журнал учета работы учебных групп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Личные дела на  обучающихся (заявление, личные карточки)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Протоколы контрольных переводных нормативов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Календарный план спортивно-массовых мероприятий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Протоколы, положения соревнований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Учебные планы и рабочий план конспект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План воспитательной  и культурно-массовой работы с обучающимися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Перспективный план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2649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528" y="609600"/>
            <a:ext cx="4864943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895044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1641</TotalTime>
  <Words>567</Words>
  <Application>Microsoft Office PowerPoint</Application>
  <PresentationFormat>Экран (4:3)</PresentationFormat>
  <Paragraphs>149</Paragraphs>
  <Slides>43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43</vt:i4>
      </vt:variant>
    </vt:vector>
  </HeadingPairs>
  <TitlesOfParts>
    <vt:vector size="54" baseType="lpstr">
      <vt:lpstr>Arial</vt:lpstr>
      <vt:lpstr>Arial Unicode MS</vt:lpstr>
      <vt:lpstr>Calibri</vt:lpstr>
      <vt:lpstr>Garamond</vt:lpstr>
      <vt:lpstr>Times New Roman</vt:lpstr>
      <vt:lpstr>Trebuchet MS</vt:lpstr>
      <vt:lpstr>Verdana</vt:lpstr>
      <vt:lpstr>Wingdings</vt:lpstr>
      <vt:lpstr>Wingdings 3</vt:lpstr>
      <vt:lpstr>1_Аспект</vt:lpstr>
      <vt:lpstr>Натуральные материалы</vt:lpstr>
      <vt:lpstr>   Министерство образования Республики Мордовия  Портфолио      Тиманина Анатолия Ивановича тренера-преподавателя по борьбе самбо МУДО «СДЮСШ №4» г.о.Саранск  </vt:lpstr>
      <vt:lpstr>Презентация PowerPoint</vt:lpstr>
      <vt:lpstr>ПРЕДСТАВЛЕНИЕ</vt:lpstr>
      <vt:lpstr>1.Степень обеспечения повышения уровня подготовленности воспитанников</vt:lpstr>
      <vt:lpstr>Презентация PowerPoint</vt:lpstr>
      <vt:lpstr>2.Сохранность контингента воспитанников на этапах спортивной подготовки</vt:lpstr>
      <vt:lpstr>Презентация PowerPoint</vt:lpstr>
      <vt:lpstr>3.Результаты анализа текущей документации</vt:lpstr>
      <vt:lpstr>Презентация PowerPoint</vt:lpstr>
      <vt:lpstr>Презентация PowerPoint</vt:lpstr>
      <vt:lpstr>4.Выполнение воспитанниками требований для присвоения спортивных званий и разрядов</vt:lpstr>
      <vt:lpstr>Осипова Арина – «Кандидат в мастера спорта»</vt:lpstr>
      <vt:lpstr>5.Проведение открытых мастер-классов, открытых занятий, мероприятий (очно)</vt:lpstr>
      <vt:lpstr>Презентация PowerPoint</vt:lpstr>
      <vt:lpstr>   6.Выступление на заседаниях, методических советов, научно-практических конференциях, педагогических чтениях, семинарах, секциях, форумах, радиопередачах (очно) </vt:lpstr>
      <vt:lpstr>Презентация PowerPoint</vt:lpstr>
      <vt:lpstr>7.Результаты участия воспитанников в официальных соревнованиях</vt:lpstr>
      <vt:lpstr>Открытый Чемпионат и первенство Республики Мордовия по самбо, г. Саранск, 2019 г. - Тиманин Данила - 3место -Осипова Арина – 1 место  Республиканские соревнования дзюдо, г. Рузаевка, 2019 г. - Сергачев Андрей -1 место -Манеров Абдула – 3место  Открытый республиканский личный турнир по спортивному и боевому самбо, посвященный памяти Героя России С. Бурнаева, сотрудникам ОМОН МВД РМ и сотрудников ФСБ РФ по РМ погибшим при исполнении служебного долга на Северном Кавказе , г. Саранск, 2019 г. - Тиманин Даниил – 3 место  Первенство Республики Мордовия по дзюдо, г. Саранск, 2019 г. - Тиманин Даниил - 1 место  Открытый турнир по самбо на призы главы администрации Наровчатского района Пензенской обл. , п. Наровчат, 2021 г. - Кечкина Анна - 3 место -Тиманин Даниил – 3 место -Осичкин Михаил- 3место    </vt:lpstr>
      <vt:lpstr>          Открытое первенство городского округа Воротынский по дзюдо, г. Воротынец, 2021 г. - Сергачев Андрей – 1 место  Открытый лично-командный республиканский турнир по самбо, посвященный 75-летию Победы и выводу войск из Афганистана на призы Кочкуровского муниципального района, с. Семилей, 2020 г. - Гуламхасанов Руслан – 2 место - Родионов Сергей – 3 место - Колямин Никита – 3 место  Республиканский Традиционный турнир по самбо памяти В.И. Брыкова ,    г. Саранск, 2020 г. - Гуламхасанов Руслан – 3 место  Первенство Республики Мордовия по дзюдо, г. Саранск, 2020 г. - Жегалин Даниил - 2 место  Всероссийский турнир по самбо памяти Е.Ф. Григорьева, г. Саратов, 2019 г. Осипова Арина – 2 место  Первенство ПФО по самбо, г. Кстово, 2021 г. - Осипова Арина - 3 место Финальный этап VII  Всероссийской гимназиады среди обучающихся общеобразовательных организаций на  соревнованиях по самбо, г. Орел , 2019 г. Осипова Арина – 1 место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8.Система взаимодействия с родителями воспитанников</vt:lpstr>
      <vt:lpstr>Презентация PowerPoint</vt:lpstr>
      <vt:lpstr>9. Участие педагоги в профессиональных конкурсах</vt:lpstr>
      <vt:lpstr>10. Награды и поощрения</vt:lpstr>
      <vt:lpstr>Презентация PowerPoint</vt:lpstr>
      <vt:lpstr>11.Общественно-педагогическая активность педагога : участие в комиссиях, педагогических сообществах, в жюри, конкурсов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116</cp:revision>
  <cp:lastPrinted>2019-12-04T09:42:59Z</cp:lastPrinted>
  <dcterms:created xsi:type="dcterms:W3CDTF">2017-06-13T20:19:07Z</dcterms:created>
  <dcterms:modified xsi:type="dcterms:W3CDTF">2022-02-28T07:54:52Z</dcterms:modified>
</cp:coreProperties>
</file>