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95"/>
  </p:notesMasterIdLst>
  <p:sldIdLst>
    <p:sldId id="354" r:id="rId4"/>
    <p:sldId id="329" r:id="rId5"/>
    <p:sldId id="270" r:id="rId6"/>
    <p:sldId id="272" r:id="rId7"/>
    <p:sldId id="271" r:id="rId8"/>
    <p:sldId id="273" r:id="rId9"/>
    <p:sldId id="274" r:id="rId10"/>
    <p:sldId id="408" r:id="rId11"/>
    <p:sldId id="409" r:id="rId12"/>
    <p:sldId id="282" r:id="rId13"/>
    <p:sldId id="410" r:id="rId14"/>
    <p:sldId id="341" r:id="rId15"/>
    <p:sldId id="394" r:id="rId16"/>
    <p:sldId id="411" r:id="rId17"/>
    <p:sldId id="412" r:id="rId18"/>
    <p:sldId id="413" r:id="rId19"/>
    <p:sldId id="414" r:id="rId20"/>
    <p:sldId id="415" r:id="rId21"/>
    <p:sldId id="416" r:id="rId22"/>
    <p:sldId id="417" r:id="rId23"/>
    <p:sldId id="418" r:id="rId24"/>
    <p:sldId id="419" r:id="rId25"/>
    <p:sldId id="420" r:id="rId26"/>
    <p:sldId id="421" r:id="rId27"/>
    <p:sldId id="422" r:id="rId28"/>
    <p:sldId id="423" r:id="rId29"/>
    <p:sldId id="424" r:id="rId30"/>
    <p:sldId id="425" r:id="rId31"/>
    <p:sldId id="427" r:id="rId32"/>
    <p:sldId id="426" r:id="rId33"/>
    <p:sldId id="331" r:id="rId34"/>
    <p:sldId id="334" r:id="rId35"/>
    <p:sldId id="428" r:id="rId36"/>
    <p:sldId id="429" r:id="rId37"/>
    <p:sldId id="430" r:id="rId38"/>
    <p:sldId id="336" r:id="rId39"/>
    <p:sldId id="338" r:id="rId40"/>
    <p:sldId id="339" r:id="rId41"/>
    <p:sldId id="340" r:id="rId42"/>
    <p:sldId id="342" r:id="rId43"/>
    <p:sldId id="343" r:id="rId44"/>
    <p:sldId id="431" r:id="rId45"/>
    <p:sldId id="352" r:id="rId46"/>
    <p:sldId id="353" r:id="rId47"/>
    <p:sldId id="357" r:id="rId48"/>
    <p:sldId id="467" r:id="rId49"/>
    <p:sldId id="468" r:id="rId50"/>
    <p:sldId id="469" r:id="rId51"/>
    <p:sldId id="470" r:id="rId52"/>
    <p:sldId id="471" r:id="rId53"/>
    <p:sldId id="472" r:id="rId54"/>
    <p:sldId id="473" r:id="rId55"/>
    <p:sldId id="474" r:id="rId56"/>
    <p:sldId id="475" r:id="rId57"/>
    <p:sldId id="476" r:id="rId58"/>
    <p:sldId id="477" r:id="rId59"/>
    <p:sldId id="438" r:id="rId60"/>
    <p:sldId id="479" r:id="rId61"/>
    <p:sldId id="480" r:id="rId62"/>
    <p:sldId id="481" r:id="rId63"/>
    <p:sldId id="483" r:id="rId64"/>
    <p:sldId id="484" r:id="rId65"/>
    <p:sldId id="486" r:id="rId66"/>
    <p:sldId id="439" r:id="rId67"/>
    <p:sldId id="440" r:id="rId68"/>
    <p:sldId id="441" r:id="rId69"/>
    <p:sldId id="442" r:id="rId70"/>
    <p:sldId id="443" r:id="rId71"/>
    <p:sldId id="444" r:id="rId72"/>
    <p:sldId id="445" r:id="rId73"/>
    <p:sldId id="446" r:id="rId74"/>
    <p:sldId id="447" r:id="rId75"/>
    <p:sldId id="448" r:id="rId76"/>
    <p:sldId id="449" r:id="rId77"/>
    <p:sldId id="450" r:id="rId78"/>
    <p:sldId id="451" r:id="rId79"/>
    <p:sldId id="452" r:id="rId80"/>
    <p:sldId id="453" r:id="rId81"/>
    <p:sldId id="454" r:id="rId82"/>
    <p:sldId id="455" r:id="rId83"/>
    <p:sldId id="456" r:id="rId84"/>
    <p:sldId id="457" r:id="rId85"/>
    <p:sldId id="458" r:id="rId86"/>
    <p:sldId id="459" r:id="rId87"/>
    <p:sldId id="460" r:id="rId88"/>
    <p:sldId id="461" r:id="rId89"/>
    <p:sldId id="462" r:id="rId90"/>
    <p:sldId id="463" r:id="rId91"/>
    <p:sldId id="464" r:id="rId92"/>
    <p:sldId id="465" r:id="rId93"/>
    <p:sldId id="466" r:id="rId9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82" autoAdjust="0"/>
    <p:restoredTop sz="94660"/>
  </p:normalViewPr>
  <p:slideViewPr>
    <p:cSldViewPr>
      <p:cViewPr>
        <p:scale>
          <a:sx n="72" d="100"/>
          <a:sy n="72" d="100"/>
        </p:scale>
        <p:origin x="-122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slide" Target="slides/slide73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97" Type="http://schemas.openxmlformats.org/officeDocument/2006/relationships/viewProps" Target="viewProp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87" Type="http://schemas.openxmlformats.org/officeDocument/2006/relationships/slide" Target="slides/slide84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90" Type="http://schemas.openxmlformats.org/officeDocument/2006/relationships/slide" Target="slides/slide87.xml"/><Relationship Id="rId95" Type="http://schemas.openxmlformats.org/officeDocument/2006/relationships/notesMaster" Target="notesMasters/notesMaster1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slide" Target="slides/slide90.xml"/><Relationship Id="rId9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07B03B-A64A-4705-A0A9-1FFFEBBE8973}" type="datetimeFigureOut">
              <a:rPr lang="ru-RU" smtClean="0"/>
              <a:t>23.09.2022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8B4BDC-1EC3-4703-80A0-F749F8017A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0204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81D39-0401-4DB7-8DB9-661FC48F31EC}" type="datetimeFigureOut">
              <a:rPr lang="ru-RU" smtClean="0"/>
              <a:t>23.09.2022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5550B-0205-4E43-A08D-583DAC05FD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20165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81D39-0401-4DB7-8DB9-661FC48F31EC}" type="datetimeFigureOut">
              <a:rPr lang="ru-RU" smtClean="0"/>
              <a:t>23.09.2022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5550B-0205-4E43-A08D-583DAC05FD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2509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81D39-0401-4DB7-8DB9-661FC48F31EC}" type="datetimeFigureOut">
              <a:rPr lang="ru-RU" smtClean="0"/>
              <a:t>23.09.2022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5550B-0205-4E43-A08D-583DAC05FD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66978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AFB3A2-6714-4EDB-8BB0-FC6CEFA0A3D8}" type="datetimeFigureOut">
              <a:rPr lang="ru-RU">
                <a:solidFill>
                  <a:srgbClr val="000000"/>
                </a:solidFill>
              </a:rPr>
              <a:pPr>
                <a:defRPr/>
              </a:pPr>
              <a:t>23.09.2022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02DD20-BF76-4549-977B-1CD49E08307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888943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8A7FF1-D3BE-4E26-ABBE-8B9AE471F18A}" type="datetimeFigureOut">
              <a:rPr lang="ru-RU">
                <a:solidFill>
                  <a:srgbClr val="000000"/>
                </a:solidFill>
              </a:rPr>
              <a:pPr>
                <a:defRPr/>
              </a:pPr>
              <a:t>23.09.2022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1E1565-7C35-4612-B9B3-603199E8A32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168596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6B71B5-637B-432B-90C4-A92F95DAACFE}" type="datetimeFigureOut">
              <a:rPr lang="ru-RU">
                <a:solidFill>
                  <a:srgbClr val="000000"/>
                </a:solidFill>
              </a:rPr>
              <a:pPr>
                <a:defRPr/>
              </a:pPr>
              <a:t>23.09.2022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64A445-A777-42D0-AD50-4345ACBF689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108456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A23B27-2004-4F73-BDE1-3F0CF1534EB6}" type="datetimeFigureOut">
              <a:rPr lang="ru-RU">
                <a:solidFill>
                  <a:srgbClr val="000000"/>
                </a:solidFill>
              </a:rPr>
              <a:pPr>
                <a:defRPr/>
              </a:pPr>
              <a:t>23.09.2022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100D26-9C29-45B7-9CFF-04FA09029E2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029479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AE64B8-4164-4F41-87C9-79FF909BACFF}" type="datetimeFigureOut">
              <a:rPr lang="ru-RU">
                <a:solidFill>
                  <a:srgbClr val="000000"/>
                </a:solidFill>
              </a:rPr>
              <a:pPr>
                <a:defRPr/>
              </a:pPr>
              <a:t>23.09.2022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61A5D9-62E0-4166-AA30-3D9CC136642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552643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138CCB-597D-437A-B4BC-818684B198F6}" type="datetimeFigureOut">
              <a:rPr lang="ru-RU">
                <a:solidFill>
                  <a:srgbClr val="000000"/>
                </a:solidFill>
              </a:rPr>
              <a:pPr>
                <a:defRPr/>
              </a:pPr>
              <a:t>23.09.2022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D5C374-5929-4411-AD5A-2D696ED53FE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734388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BCFEFF-5980-4AB3-A7B6-A3B53FAB23D2}" type="datetimeFigureOut">
              <a:rPr lang="ru-RU">
                <a:solidFill>
                  <a:srgbClr val="000000"/>
                </a:solidFill>
              </a:rPr>
              <a:pPr>
                <a:defRPr/>
              </a:pPr>
              <a:t>23.09.2022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65BC31-5290-4043-B991-77CA4862A34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652442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730B02-F6E2-49D8-93B6-B2C34A023186}" type="datetimeFigureOut">
              <a:rPr lang="ru-RU">
                <a:solidFill>
                  <a:srgbClr val="000000"/>
                </a:solidFill>
              </a:rPr>
              <a:pPr>
                <a:defRPr/>
              </a:pPr>
              <a:t>23.09.2022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4A46D5-A14C-4C9A-8353-800DFC45343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18300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81D39-0401-4DB7-8DB9-661FC48F31EC}" type="datetimeFigureOut">
              <a:rPr lang="ru-RU" smtClean="0"/>
              <a:t>23.09.2022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5550B-0205-4E43-A08D-583DAC05FD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51880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7B9AE4-FDC0-4E7D-A65A-E626E751CC7F}" type="datetimeFigureOut">
              <a:rPr lang="ru-RU">
                <a:solidFill>
                  <a:srgbClr val="000000"/>
                </a:solidFill>
              </a:rPr>
              <a:pPr>
                <a:defRPr/>
              </a:pPr>
              <a:t>23.09.2022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27EBD6-017B-49EA-A954-360ABFF9270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756829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4A79C8-B3F3-4B26-B0D6-172BE8CA6C4A}" type="datetimeFigureOut">
              <a:rPr lang="ru-RU">
                <a:solidFill>
                  <a:srgbClr val="000000"/>
                </a:solidFill>
              </a:rPr>
              <a:pPr>
                <a:defRPr/>
              </a:pPr>
              <a:t>23.09.2022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7060E4-F9D2-4DD1-8547-51FA3F8842B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588442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1FDCF-F8A3-41B2-8974-4335DC858C9E}" type="datetimeFigureOut">
              <a:rPr lang="ru-RU">
                <a:solidFill>
                  <a:srgbClr val="000000"/>
                </a:solidFill>
              </a:rPr>
              <a:pPr>
                <a:defRPr/>
              </a:pPr>
              <a:t>23.09.2022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23947B-E085-450D-9498-C2C60B06173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330509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AFB3A2-6714-4EDB-8BB0-FC6CEFA0A3D8}" type="datetimeFigureOut">
              <a:rPr lang="ru-RU">
                <a:solidFill>
                  <a:srgbClr val="000000"/>
                </a:solidFill>
              </a:rPr>
              <a:pPr>
                <a:defRPr/>
              </a:pPr>
              <a:t>23.09.2022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02DD20-BF76-4549-977B-1CD49E08307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166412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8A7FF1-D3BE-4E26-ABBE-8B9AE471F18A}" type="datetimeFigureOut">
              <a:rPr lang="ru-RU">
                <a:solidFill>
                  <a:srgbClr val="000000"/>
                </a:solidFill>
              </a:rPr>
              <a:pPr>
                <a:defRPr/>
              </a:pPr>
              <a:t>23.09.2022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1E1565-7C35-4612-B9B3-603199E8A32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945902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6B71B5-637B-432B-90C4-A92F95DAACFE}" type="datetimeFigureOut">
              <a:rPr lang="ru-RU">
                <a:solidFill>
                  <a:srgbClr val="000000"/>
                </a:solidFill>
              </a:rPr>
              <a:pPr>
                <a:defRPr/>
              </a:pPr>
              <a:t>23.09.2022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64A445-A777-42D0-AD50-4345ACBF689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788649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A23B27-2004-4F73-BDE1-3F0CF1534EB6}" type="datetimeFigureOut">
              <a:rPr lang="ru-RU">
                <a:solidFill>
                  <a:srgbClr val="000000"/>
                </a:solidFill>
              </a:rPr>
              <a:pPr>
                <a:defRPr/>
              </a:pPr>
              <a:t>23.09.2022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100D26-9C29-45B7-9CFF-04FA09029E2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22994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AE64B8-4164-4F41-87C9-79FF909BACFF}" type="datetimeFigureOut">
              <a:rPr lang="ru-RU">
                <a:solidFill>
                  <a:srgbClr val="000000"/>
                </a:solidFill>
              </a:rPr>
              <a:pPr>
                <a:defRPr/>
              </a:pPr>
              <a:t>23.09.2022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61A5D9-62E0-4166-AA30-3D9CC136642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088120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138CCB-597D-437A-B4BC-818684B198F6}" type="datetimeFigureOut">
              <a:rPr lang="ru-RU">
                <a:solidFill>
                  <a:srgbClr val="000000"/>
                </a:solidFill>
              </a:rPr>
              <a:pPr>
                <a:defRPr/>
              </a:pPr>
              <a:t>23.09.2022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D5C374-5929-4411-AD5A-2D696ED53FE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226385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BCFEFF-5980-4AB3-A7B6-A3B53FAB23D2}" type="datetimeFigureOut">
              <a:rPr lang="ru-RU">
                <a:solidFill>
                  <a:srgbClr val="000000"/>
                </a:solidFill>
              </a:rPr>
              <a:pPr>
                <a:defRPr/>
              </a:pPr>
              <a:t>23.09.2022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65BC31-5290-4043-B991-77CA4862A34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658524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81D39-0401-4DB7-8DB9-661FC48F31EC}" type="datetimeFigureOut">
              <a:rPr lang="ru-RU" smtClean="0"/>
              <a:t>23.09.2022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5550B-0205-4E43-A08D-583DAC05FD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43025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730B02-F6E2-49D8-93B6-B2C34A023186}" type="datetimeFigureOut">
              <a:rPr lang="ru-RU">
                <a:solidFill>
                  <a:srgbClr val="000000"/>
                </a:solidFill>
              </a:rPr>
              <a:pPr>
                <a:defRPr/>
              </a:pPr>
              <a:t>23.09.2022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4A46D5-A14C-4C9A-8353-800DFC45343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024908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7B9AE4-FDC0-4E7D-A65A-E626E751CC7F}" type="datetimeFigureOut">
              <a:rPr lang="ru-RU">
                <a:solidFill>
                  <a:srgbClr val="000000"/>
                </a:solidFill>
              </a:rPr>
              <a:pPr>
                <a:defRPr/>
              </a:pPr>
              <a:t>23.09.2022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27EBD6-017B-49EA-A954-360ABFF9270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898832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4A79C8-B3F3-4B26-B0D6-172BE8CA6C4A}" type="datetimeFigureOut">
              <a:rPr lang="ru-RU">
                <a:solidFill>
                  <a:srgbClr val="000000"/>
                </a:solidFill>
              </a:rPr>
              <a:pPr>
                <a:defRPr/>
              </a:pPr>
              <a:t>23.09.2022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7060E4-F9D2-4DD1-8547-51FA3F8842B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204156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1FDCF-F8A3-41B2-8974-4335DC858C9E}" type="datetimeFigureOut">
              <a:rPr lang="ru-RU">
                <a:solidFill>
                  <a:srgbClr val="000000"/>
                </a:solidFill>
              </a:rPr>
              <a:pPr>
                <a:defRPr/>
              </a:pPr>
              <a:t>23.09.2022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23947B-E085-450D-9498-C2C60B06173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042272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81D39-0401-4DB7-8DB9-661FC48F31EC}" type="datetimeFigureOut">
              <a:rPr lang="ru-RU" smtClean="0"/>
              <a:t>23.09.2022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5550B-0205-4E43-A08D-583DAC05FD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5040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81D39-0401-4DB7-8DB9-661FC48F31EC}" type="datetimeFigureOut">
              <a:rPr lang="ru-RU" smtClean="0"/>
              <a:t>23.09.2022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5550B-0205-4E43-A08D-583DAC05FD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615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81D39-0401-4DB7-8DB9-661FC48F31EC}" type="datetimeFigureOut">
              <a:rPr lang="ru-RU" smtClean="0"/>
              <a:t>23.09.2022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5550B-0205-4E43-A08D-583DAC05FD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2975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81D39-0401-4DB7-8DB9-661FC48F31EC}" type="datetimeFigureOut">
              <a:rPr lang="ru-RU" smtClean="0"/>
              <a:t>23.09.2022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5550B-0205-4E43-A08D-583DAC05FD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2982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81D39-0401-4DB7-8DB9-661FC48F31EC}" type="datetimeFigureOut">
              <a:rPr lang="ru-RU" smtClean="0"/>
              <a:t>23.09.2022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5550B-0205-4E43-A08D-583DAC05FD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29297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81D39-0401-4DB7-8DB9-661FC48F31EC}" type="datetimeFigureOut">
              <a:rPr lang="ru-RU" smtClean="0"/>
              <a:t>23.09.2022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5550B-0205-4E43-A08D-583DAC05FD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8667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881D39-0401-4DB7-8DB9-661FC48F31EC}" type="datetimeFigureOut">
              <a:rPr lang="ru-RU" smtClean="0"/>
              <a:t>23.09.2022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85550B-0205-4E43-A08D-583DAC05FD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1238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819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b="0" i="0" u="none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AD67061-C633-4A3A-82F3-46004F26DAD9}" type="datetimeFigureOut">
              <a:rPr lang="ru-RU" sz="1400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23.09.2022</a:t>
            </a:fld>
            <a:endParaRPr lang="ru-RU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19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b="0" i="0" u="none">
                <a:latin typeface="+mn-lt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19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b="0" i="0" u="none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F6C9C6-727C-484B-A5BD-039EEB6C79BE}" type="slidenum">
              <a:rPr lang="ru-RU" sz="1400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sz="140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462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1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2" grpId="0"/>
      <p:bldP spid="8192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19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8192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819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b="0" i="0" u="none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AD67061-C633-4A3A-82F3-46004F26DAD9}" type="datetimeFigureOut">
              <a:rPr lang="ru-RU" sz="1400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23.09.2022</a:t>
            </a:fld>
            <a:endParaRPr lang="ru-RU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19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b="0" i="0" u="none">
                <a:latin typeface="+mn-lt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19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b="0" i="0" u="none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F6C9C6-727C-484B-A5BD-039EEB6C79BE}" type="slidenum">
              <a:rPr lang="ru-RU" sz="1400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sz="140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1305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1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2" grpId="0"/>
      <p:bldP spid="8192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19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8192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\Pictures\2022-09-22 5\5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-231190"/>
            <a:ext cx="6336704" cy="7123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8740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Pictures\2022-09-22 1\1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76672"/>
            <a:ext cx="4570603" cy="6285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7841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FontTx/>
              <a:buNone/>
            </a:pPr>
            <a:r>
              <a:rPr lang="ru-RU" altLang="ru-RU" b="1" dirty="0" smtClean="0">
                <a:solidFill>
                  <a:srgbClr val="A50021"/>
                </a:solidFill>
              </a:rPr>
              <a:t>4. Результаты участия обучающихся в профессиональных конкурсах, проводимых под патронатом министерства культуры</a:t>
            </a:r>
          </a:p>
        </p:txBody>
      </p:sp>
    </p:spTree>
    <p:extLst>
      <p:ext uri="{BB962C8B-B14F-4D97-AF65-F5344CB8AC3E}">
        <p14:creationId xmlns:p14="http://schemas.microsoft.com/office/powerpoint/2010/main" val="2942634953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\Pictures\2022-09-22 ьх\ьх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288" y="646050"/>
            <a:ext cx="3942310" cy="5421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6315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dmin\Pictures\2022-09-22 ьх\ьх 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-1919288"/>
            <a:ext cx="7778750" cy="1069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9563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\Pictures\2022-09-22 из\из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-1919288"/>
            <a:ext cx="7778750" cy="1069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07163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dmin\Pictures\2022-09-22 зот\зот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-1919288"/>
            <a:ext cx="7778750" cy="1069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81776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dmin\Pictures\2022-09-22 тэ\тэ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-1919288"/>
            <a:ext cx="7778750" cy="1069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58389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Admin\Pictures\2022-09-22 яь\яь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-1919288"/>
            <a:ext cx="7778750" cy="1069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56207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Admin\Pictures\2022-09-22 тз\тз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-1919288"/>
            <a:ext cx="7778750" cy="1069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61173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Admin\Pictures\2022-09-22 лъ\лъ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-1919288"/>
            <a:ext cx="7778750" cy="1069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11510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Pictures\2022-09-23 1\1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0"/>
            <a:ext cx="5198897" cy="715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3639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Admin\Pictures\2022-09-22 ъ\ъ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-1919288"/>
            <a:ext cx="7778750" cy="1069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64311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Admin\Pictures\2022-09-22 тх\тх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-1919288"/>
            <a:ext cx="7778750" cy="1069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1875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Admin\Pictures\2022-09-22 из\из 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-1919288"/>
            <a:ext cx="7778750" cy="1069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46041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Admin\Pictures\2022-09-22 дъ\дъ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-1919288"/>
            <a:ext cx="7778750" cy="1069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63247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Admin\Pictures\2022-09-22 пих\пих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-1919288"/>
            <a:ext cx="7778750" cy="1069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62407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Admin\Pictures\2022-09-22 трхз\трхз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-1919288"/>
            <a:ext cx="7778750" cy="1069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56085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Admin\Pictures\2022-09-22 б\б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-1919288"/>
            <a:ext cx="7778750" cy="1069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65187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Admin\Pictures\2022-09-22 фз\фз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-1919288"/>
            <a:ext cx="7778750" cy="1069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89001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Admin\Pictures\2022-09-22 фз\фз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-1919288"/>
            <a:ext cx="7778750" cy="1069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80275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Admin\Pictures\2022-09-22 фъ\фъ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-1919288"/>
            <a:ext cx="7778750" cy="1069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96060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Pictures\2022-09-23 2\2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04664"/>
            <a:ext cx="4321423" cy="594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6856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Admin\Pictures\2022-09-22 ьъ\ьъ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073896" y="188640"/>
            <a:ext cx="4747641" cy="6529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86555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Admin\Pictures\2017-09-13 кк\кк 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-1919288"/>
            <a:ext cx="7778750" cy="1069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3526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Admin\Pictures\2022-09-22 чб\чб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-2619672"/>
            <a:ext cx="7200800" cy="9903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5824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Admin\Pictures\2022-09-22 яь\яь 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-1919288"/>
            <a:ext cx="7778750" cy="1069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56128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Admin\Pictures\2022-09-22 атпь\атпь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-1919288"/>
            <a:ext cx="7778750" cy="1069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20194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1166843"/>
            <a:ext cx="4572000" cy="501675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ru-RU" altLang="ru-RU" sz="3200" b="1" kern="0" dirty="0">
                <a:solidFill>
                  <a:srgbClr val="A50021"/>
                </a:solidFill>
                <a:latin typeface="Arial"/>
              </a:rPr>
              <a:t>6</a:t>
            </a:r>
            <a:r>
              <a:rPr lang="ru-RU" altLang="ru-RU" sz="3200" b="1" kern="0" dirty="0" smtClean="0">
                <a:solidFill>
                  <a:srgbClr val="A50021"/>
                </a:solidFill>
                <a:latin typeface="Arial"/>
              </a:rPr>
              <a:t>. Количество учащихся, принимающих участие в конкурсах, фестивалях, выставках различного уровня за </a:t>
            </a:r>
            <a:r>
              <a:rPr lang="ru-RU" altLang="ru-RU" sz="3200" b="1" kern="0" dirty="0" err="1" smtClean="0">
                <a:solidFill>
                  <a:srgbClr val="A50021"/>
                </a:solidFill>
                <a:latin typeface="Arial"/>
              </a:rPr>
              <a:t>межаттестационный</a:t>
            </a:r>
            <a:r>
              <a:rPr lang="ru-RU" altLang="ru-RU" sz="3200" b="1" kern="0" dirty="0" smtClean="0">
                <a:solidFill>
                  <a:srgbClr val="A50021"/>
                </a:solidFill>
                <a:latin typeface="Arial"/>
              </a:rPr>
              <a:t> период</a:t>
            </a:r>
            <a:endParaRPr lang="ru-RU" altLang="ru-RU" sz="3200" b="1" kern="0" dirty="0">
              <a:solidFill>
                <a:srgbClr val="A50021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06883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Pictures\2022-09-23 3\3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88640"/>
            <a:ext cx="4609455" cy="633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7229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1166843"/>
            <a:ext cx="4572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ru-RU" altLang="ru-RU" sz="3200" b="1" kern="0" dirty="0" smtClean="0">
                <a:solidFill>
                  <a:srgbClr val="A50021"/>
                </a:solidFill>
                <a:latin typeface="Arial"/>
              </a:rPr>
              <a:t>7. Участие преподавателя или учащихся в мероприятиях </a:t>
            </a:r>
            <a:r>
              <a:rPr lang="ru-RU" altLang="ru-RU" sz="3200" b="1" kern="0" dirty="0" err="1" smtClean="0">
                <a:solidFill>
                  <a:srgbClr val="A50021"/>
                </a:solidFill>
                <a:latin typeface="Arial"/>
              </a:rPr>
              <a:t>концертно</a:t>
            </a:r>
            <a:r>
              <a:rPr lang="ru-RU" altLang="ru-RU" sz="3200" b="1" kern="0" dirty="0" smtClean="0">
                <a:solidFill>
                  <a:srgbClr val="A50021"/>
                </a:solidFill>
                <a:latin typeface="Arial"/>
              </a:rPr>
              <a:t> – просветительского, художественно – творческого характера</a:t>
            </a:r>
            <a:endParaRPr lang="ru-RU" altLang="ru-RU" sz="3200" b="1" kern="0" dirty="0">
              <a:solidFill>
                <a:srgbClr val="A50021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4456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Pictures\2022-09-22 2\2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73742" y="341569"/>
            <a:ext cx="4465888" cy="614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1027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Pictures\2022-09-22 3\3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15543" y="-523254"/>
            <a:ext cx="5328593" cy="7328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633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1508884"/>
            <a:ext cx="730970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</a:rPr>
              <a:t>№1  </a:t>
            </a:r>
            <a:r>
              <a:rPr lang="ru-RU" sz="4800" b="1" dirty="0" smtClean="0"/>
              <a:t>Повышение  квалификации, профессиональная переподготовка</a:t>
            </a:r>
            <a:endParaRPr lang="ru-RU" sz="4800" b="1" dirty="0"/>
          </a:p>
        </p:txBody>
      </p:sp>
    </p:spTree>
    <p:extLst>
      <p:ext uri="{BB962C8B-B14F-4D97-AF65-F5344CB8AC3E}">
        <p14:creationId xmlns:p14="http://schemas.microsoft.com/office/powerpoint/2010/main" val="4074552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86000" y="1166843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ru-RU" altLang="ru-RU" sz="3200" b="1" kern="0" dirty="0" smtClean="0">
                <a:solidFill>
                  <a:srgbClr val="A50021"/>
                </a:solidFill>
                <a:latin typeface="Arial"/>
              </a:rPr>
              <a:t>8. Поступление учащихся в </a:t>
            </a:r>
            <a:r>
              <a:rPr lang="ru-RU" altLang="ru-RU" sz="3200" b="1" kern="0" dirty="0" err="1" smtClean="0">
                <a:solidFill>
                  <a:srgbClr val="A50021"/>
                </a:solidFill>
                <a:latin typeface="Arial"/>
              </a:rPr>
              <a:t>ССУЗы</a:t>
            </a:r>
            <a:r>
              <a:rPr lang="ru-RU" altLang="ru-RU" sz="3200" b="1" kern="0" dirty="0" smtClean="0">
                <a:solidFill>
                  <a:srgbClr val="A50021"/>
                </a:solidFill>
                <a:latin typeface="Arial"/>
              </a:rPr>
              <a:t> и ВУЗы за </a:t>
            </a:r>
            <a:r>
              <a:rPr lang="ru-RU" altLang="ru-RU" sz="3200" b="1" kern="0" dirty="0" err="1" smtClean="0">
                <a:solidFill>
                  <a:srgbClr val="A50021"/>
                </a:solidFill>
                <a:latin typeface="Arial"/>
              </a:rPr>
              <a:t>межаттестационный</a:t>
            </a:r>
            <a:r>
              <a:rPr lang="ru-RU" altLang="ru-RU" sz="3200" b="1" kern="0" dirty="0" smtClean="0">
                <a:solidFill>
                  <a:srgbClr val="A50021"/>
                </a:solidFill>
                <a:latin typeface="Arial"/>
              </a:rPr>
              <a:t> период</a:t>
            </a:r>
            <a:endParaRPr lang="ru-RU" altLang="ru-RU" sz="3200" b="1" kern="0" dirty="0">
              <a:solidFill>
                <a:srgbClr val="A50021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86060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\Pictures\2022-09-22 4\4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120156"/>
            <a:ext cx="4177407" cy="5745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2176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FontTx/>
              <a:buNone/>
            </a:pPr>
            <a:r>
              <a:rPr lang="ru-RU" altLang="ru-RU" b="1" dirty="0" smtClean="0">
                <a:solidFill>
                  <a:srgbClr val="A50021"/>
                </a:solidFill>
              </a:rPr>
              <a:t>10. Признание высокого профессионализма, в </a:t>
            </a:r>
            <a:r>
              <a:rPr lang="ru-RU" altLang="ru-RU" b="1" dirty="0" err="1" smtClean="0">
                <a:solidFill>
                  <a:srgbClr val="A50021"/>
                </a:solidFill>
              </a:rPr>
              <a:t>т.ч.:</a:t>
            </a:r>
            <a:r>
              <a:rPr lang="ru-RU" altLang="ru-RU" b="1" dirty="0" err="1">
                <a:solidFill>
                  <a:srgbClr val="A50021"/>
                </a:solidFill>
              </a:rPr>
              <a:t>н</a:t>
            </a:r>
            <a:r>
              <a:rPr lang="ru-RU" altLang="ru-RU" b="1" dirty="0" err="1" smtClean="0">
                <a:solidFill>
                  <a:srgbClr val="A50021"/>
                </a:solidFill>
              </a:rPr>
              <a:t>аличие</a:t>
            </a:r>
            <a:r>
              <a:rPr lang="ru-RU" altLang="ru-RU" b="1" dirty="0" smtClean="0">
                <a:solidFill>
                  <a:srgbClr val="A50021"/>
                </a:solidFill>
              </a:rPr>
              <a:t> грамот, благодарственных писем, полученных за работу преподавателя (за </a:t>
            </a:r>
            <a:r>
              <a:rPr lang="ru-RU" altLang="ru-RU" b="1" dirty="0" err="1" smtClean="0">
                <a:solidFill>
                  <a:srgbClr val="A50021"/>
                </a:solidFill>
              </a:rPr>
              <a:t>межаттестационный</a:t>
            </a:r>
            <a:r>
              <a:rPr lang="ru-RU" altLang="ru-RU" b="1" dirty="0" smtClean="0">
                <a:solidFill>
                  <a:srgbClr val="A50021"/>
                </a:solidFill>
              </a:rPr>
              <a:t> период)</a:t>
            </a:r>
          </a:p>
        </p:txBody>
      </p:sp>
    </p:spTree>
    <p:extLst>
      <p:ext uri="{BB962C8B-B14F-4D97-AF65-F5344CB8AC3E}">
        <p14:creationId xmlns:p14="http://schemas.microsoft.com/office/powerpoint/2010/main" val="456026895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\Pictures\2022-09-22 6\6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275" y="548680"/>
            <a:ext cx="4105399" cy="5646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2243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674400"/>
            <a:ext cx="4572000" cy="462280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ru-RU" altLang="ru-RU" sz="3200" b="1" kern="0" dirty="0" smtClean="0">
                <a:solidFill>
                  <a:srgbClr val="A50021"/>
                </a:solidFill>
                <a:latin typeface="Arial"/>
              </a:rPr>
              <a:t>11. Наличие наград (грамот, благодарственных писем), полученных за работу в области культуры и искусства </a:t>
            </a:r>
          </a:p>
          <a:p>
            <a:pPr lvl="0"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ru-RU" altLang="ru-RU" sz="3200" b="1" kern="0" dirty="0" smtClean="0">
                <a:solidFill>
                  <a:srgbClr val="A50021"/>
                </a:solidFill>
                <a:latin typeface="Arial"/>
              </a:rPr>
              <a:t>(не зависимо от года получения)</a:t>
            </a:r>
            <a:endParaRPr lang="ru-RU" altLang="ru-RU" sz="3200" b="1" kern="0" dirty="0">
              <a:solidFill>
                <a:srgbClr val="A50021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7069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dmin\Pictures\2022-09-22 7\7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-1919288"/>
            <a:ext cx="7778750" cy="1069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567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\Pictures\2022-09-22 9\9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-1919288"/>
            <a:ext cx="7778750" cy="1069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443231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dmin\Pictures\2022-09-22 10\10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-1919288"/>
            <a:ext cx="7778750" cy="1069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264116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dmin\Pictures\2022-09-22 11\11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-1919288"/>
            <a:ext cx="7778750" cy="1069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66017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Admin\Pictures\2022-09-22 12\12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-1919288"/>
            <a:ext cx="7778750" cy="1069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23251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Pictures\2022-09-22 тва\тва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06383" y="-866358"/>
            <a:ext cx="6388806" cy="8786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3746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Admin\Pictures\2022-09-22 13\13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-1919288"/>
            <a:ext cx="7778750" cy="1069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950883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Admin\Pictures\2022-09-22 14\14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-1919288"/>
            <a:ext cx="7778750" cy="1069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845872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Admin\Pictures\2022-09-22 15\15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-1919288"/>
            <a:ext cx="7778750" cy="1069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611735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Admin\Pictures\2022-09-22 16\16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-1919288"/>
            <a:ext cx="7778750" cy="1069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349928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Admin\Pictures\2022-09-22 18\18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-1919288"/>
            <a:ext cx="7778750" cy="1069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047325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Admin\Pictures\2022-09-22 19\19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-1919288"/>
            <a:ext cx="7778750" cy="1069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449659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Admin\Pictures\2022-09-22 19\19 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-1919288"/>
            <a:ext cx="7778750" cy="1069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735508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КОНЦЕРТМЕЙСТЕР</a:t>
            </a:r>
            <a:endParaRPr lang="ru-RU" dirty="0"/>
          </a:p>
        </p:txBody>
      </p:sp>
      <p:pic>
        <p:nvPicPr>
          <p:cNvPr id="20482" name="Picture 2" descr="C:\Users\Admin\Pictures\2022-09-22 20\20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196752"/>
            <a:ext cx="3732879" cy="5133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027218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1508884"/>
            <a:ext cx="730970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</a:rPr>
              <a:t>№1  </a:t>
            </a:r>
            <a:r>
              <a:rPr lang="ru-RU" sz="4800" b="1" dirty="0" smtClean="0">
                <a:solidFill>
                  <a:prstClr val="black"/>
                </a:solidFill>
              </a:rPr>
              <a:t>Повышение  квалификации, профессиональная переподготовка</a:t>
            </a:r>
            <a:endParaRPr lang="ru-RU" sz="48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30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Admin\Pictures\2022-09-22 21\21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27784" y="214002"/>
            <a:ext cx="4151741" cy="5709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15466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Pictures\2022-09-22 жв\жв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19119"/>
            <a:ext cx="5402695" cy="7430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5503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Admin\Pictures\2022-09-22 22\22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052736"/>
            <a:ext cx="4361172" cy="5997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216188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1508884"/>
            <a:ext cx="730970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</a:rPr>
              <a:t>№2. Владение профессиональными знаниями, умениями, навыками</a:t>
            </a:r>
            <a:endParaRPr lang="ru-RU" sz="48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725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\Pictures\2022-09-23 5\5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60648"/>
            <a:ext cx="4609455" cy="633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533521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1508884"/>
            <a:ext cx="730970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</a:rPr>
              <a:t>№3. Результаты участия концертмейстера в ансамбле с учащимися в мероприятиях учебной деятельности: конкурсы, фестивали и т.д.</a:t>
            </a:r>
            <a:endParaRPr lang="ru-RU" sz="48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960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Admin\Pictures\2022-09-22 ОЯ\ОЯ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-1919288"/>
            <a:ext cx="7778750" cy="1069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289077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Admin\Pictures\2022-09-22 УКфр\УКфр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-1919288"/>
            <a:ext cx="7778750" cy="1069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432251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Admin\Pictures\2022-09-22 ЬЯ\ЬЯ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-1919288"/>
            <a:ext cx="7778750" cy="1069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214246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Admin\Pictures\2022-09-22 ркАБД\ркАБД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-1919288"/>
            <a:ext cx="7778750" cy="1069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25503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Admin\Pictures\2022-09-22 МЮЖ\МЮЖ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-1919288"/>
            <a:ext cx="7778750" cy="1069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37009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Admin\Pictures\2022-09-22 МЭ\МЭ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-1919288"/>
            <a:ext cx="7778750" cy="1069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37388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86000" y="1413064"/>
            <a:ext cx="4572000" cy="403187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ru-RU" altLang="ru-RU" sz="3200" b="1" kern="0" dirty="0">
                <a:solidFill>
                  <a:srgbClr val="A50021"/>
                </a:solidFill>
                <a:latin typeface="Arial"/>
              </a:rPr>
              <a:t>2. Выступление на научно-практических конференциях, педагогических чтениях, семинарах, секциях, методических объединениях</a:t>
            </a:r>
          </a:p>
        </p:txBody>
      </p:sp>
    </p:spTree>
    <p:extLst>
      <p:ext uri="{BB962C8B-B14F-4D97-AF65-F5344CB8AC3E}">
        <p14:creationId xmlns:p14="http://schemas.microsoft.com/office/powerpoint/2010/main" val="3332735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Admin\Pictures\2022-09-22 МЭ\МЭ 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-1919288"/>
            <a:ext cx="7778750" cy="1069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565265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Admin\Pictures\2022-09-22 МОЭ\МОЭ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-1919288"/>
            <a:ext cx="7778750" cy="1069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388975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Admin\Pictures\2022-09-22 МЖТ\МЖТ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-1919288"/>
            <a:ext cx="7778750" cy="1069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904208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Admin\Pictures\2022-09-22 ИОЭЭ\ИОЭЭ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-1919288"/>
            <a:ext cx="7778750" cy="1069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348932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Admin\Pictures\2022-09-22 ИЩЭХ\ИЩЭХ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-1919288"/>
            <a:ext cx="7778750" cy="1069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57637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Admin\Pictures\2022-09-22 ОЭ\ОЭ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-1919288"/>
            <a:ext cx="7778750" cy="1069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52982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Admin\Pictures\2022-09-22 МХ-\МХ-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-1919288"/>
            <a:ext cx="7778750" cy="1069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646553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Admin\Pictures\2022-09-22 МЭ\МЭ 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-1919288"/>
            <a:ext cx="7778750" cy="1069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604905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Admin\Pictures\2022-09-22 МОЭ\МОЭ 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-1919288"/>
            <a:ext cx="7778750" cy="1069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104205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Users\Admin\Pictures\2022-09-22 ТВС\ТВС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-1919288"/>
            <a:ext cx="7778750" cy="1069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15251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Admin\Pictures\2022-09-22 жу\жу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-1919288"/>
            <a:ext cx="7778750" cy="1069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528256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Users\Admin\Pictures\2022-09-22 ФОЮА\ФОЮА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-1919288"/>
            <a:ext cx="7778750" cy="1069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60121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Admin\Pictures\2022-09-22 ТЯ\ТЯ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-1919288"/>
            <a:ext cx="7778750" cy="1069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134399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Users\Admin\Pictures\2022-09-22 МАШЖ\МАШЖ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-1919288"/>
            <a:ext cx="7778750" cy="1069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482202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Users\Admin\Pictures\2022-09-22 ПЩ\ПЩ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-1919288"/>
            <a:ext cx="7778750" cy="1069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52970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Users\Admin\Pictures\2022-09-22 ЫАОЬ\ЫАОЬ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-1919288"/>
            <a:ext cx="7778750" cy="1069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565187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:\Users\Admin\Pictures\2022-09-22 ЫЕДЭ\ЫЕДЭ.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-1919288"/>
            <a:ext cx="7778750" cy="1069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215766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Users\Admin\Pictures\2022-09-22 ВД\ВД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-1919288"/>
            <a:ext cx="7778750" cy="1069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237032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Users\Admin\Pictures\2022-09-22 ЫКНЛЮЖ\ЫКНЛЮЖ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-1919288"/>
            <a:ext cx="7778750" cy="1069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797630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C:\Users\Admin\Pictures\2022-09-22 ВОДП\ВОДП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-1919288"/>
            <a:ext cx="7778750" cy="1069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536162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C:\Users\Admin\Pictures\2022-09-22 ВСДЖ\ВСДЖ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-1919288"/>
            <a:ext cx="7778750" cy="1069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09748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8" y="1349375"/>
            <a:ext cx="8328025" cy="460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075731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C:\Users\Admin\Pictures\2022-09-22 ЛЖЭШ\ЛЖЭШ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-1919288"/>
            <a:ext cx="7778750" cy="1069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664015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C:\Users\Admin\Pictures\2022-09-22 АШ8Ж\АШ8Ж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-1919288"/>
            <a:ext cx="7778750" cy="1069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44333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449</TotalTime>
  <Words>170</Words>
  <Application>Microsoft Office PowerPoint</Application>
  <PresentationFormat>Экран (4:3)</PresentationFormat>
  <Paragraphs>13</Paragraphs>
  <Slides>91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91</vt:i4>
      </vt:variant>
    </vt:vector>
  </HeadingPairs>
  <TitlesOfParts>
    <vt:vector size="94" baseType="lpstr">
      <vt:lpstr>Тема Office</vt:lpstr>
      <vt:lpstr>Оформление по умолчанию</vt:lpstr>
      <vt:lpstr>1_Оформление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КОНЦЕРТМЕЙСТЕР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Папка документов на аттестацию</dc:title>
  <dc:creator>Admin</dc:creator>
  <cp:lastModifiedBy>Admin</cp:lastModifiedBy>
  <cp:revision>39</cp:revision>
  <dcterms:created xsi:type="dcterms:W3CDTF">2017-09-13T11:51:37Z</dcterms:created>
  <dcterms:modified xsi:type="dcterms:W3CDTF">2022-09-23T10:39:10Z</dcterms:modified>
</cp:coreProperties>
</file>