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70" r:id="rId6"/>
    <p:sldId id="262" r:id="rId7"/>
    <p:sldId id="263" r:id="rId8"/>
    <p:sldId id="260" r:id="rId9"/>
    <p:sldId id="264" r:id="rId10"/>
    <p:sldId id="261" r:id="rId11"/>
    <p:sldId id="271" r:id="rId12"/>
    <p:sldId id="295" r:id="rId13"/>
    <p:sldId id="268" r:id="rId14"/>
    <p:sldId id="267" r:id="rId15"/>
    <p:sldId id="266" r:id="rId16"/>
    <p:sldId id="269" r:id="rId17"/>
    <p:sldId id="286" r:id="rId18"/>
    <p:sldId id="274" r:id="rId19"/>
    <p:sldId id="294" r:id="rId20"/>
    <p:sldId id="277" r:id="rId21"/>
    <p:sldId id="289" r:id="rId22"/>
    <p:sldId id="278" r:id="rId23"/>
    <p:sldId id="290" r:id="rId24"/>
    <p:sldId id="283" r:id="rId25"/>
    <p:sldId id="280" r:id="rId26"/>
    <p:sldId id="291" r:id="rId27"/>
    <p:sldId id="292" r:id="rId28"/>
    <p:sldId id="293" r:id="rId29"/>
    <p:sldId id="284" r:id="rId30"/>
    <p:sldId id="282" r:id="rId31"/>
    <p:sldId id="273" r:id="rId32"/>
    <p:sldId id="29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72" autoAdjust="0"/>
    <p:restoredTop sz="94660"/>
  </p:normalViewPr>
  <p:slideViewPr>
    <p:cSldViewPr>
      <p:cViewPr varScale="1">
        <p:scale>
          <a:sx n="68" d="100"/>
          <a:sy n="68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636912"/>
            <a:ext cx="702027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14908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077072"/>
            <a:ext cx="6948264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2564904"/>
            <a:ext cx="694826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984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600200"/>
            <a:ext cx="74991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2110E-7637-4ECC-BC47-645715218AB4}" type="datetimeFigureOut">
              <a:rPr lang="ru-RU" smtClean="0"/>
              <a:pPr/>
              <a:t>02.06.2020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A815-B166-4C12-8A37-A8160B495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chemeClr val="accent3">
              <a:lumMod val="75000"/>
            </a:schemeClr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9772" y="2924944"/>
            <a:ext cx="7020272" cy="1058001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Проект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0" i="1" dirty="0" smtClean="0">
                <a:solidFill>
                  <a:srgbClr val="FF0000"/>
                </a:solidFill>
                <a:effectLst/>
              </a:rPr>
              <a:t>«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Овощи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грядке, здоровье в порядке</a:t>
            </a:r>
            <a:r>
              <a:rPr lang="ru-RU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  <a:r>
              <a:rPr lang="ru-RU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509120"/>
            <a:ext cx="5580112" cy="1392560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 воспитатель структурного подразделения «Детский сад №4 комбинированного вида»</a:t>
            </a:r>
          </a:p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Гришанова Е.В.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811" y="476672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</a:rPr>
              <a:t>Дидактическая игра «Доскажи словечко»</a:t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www.agroleto.ru/img/ovoshnaya_korzi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96758"/>
            <a:ext cx="3002877" cy="221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cefe6ac06c06198e5d8519130197ef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51479"/>
            <a:ext cx="1008112" cy="92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cefe6ac06c06198e5d8519130197ef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591" y="4149028"/>
            <a:ext cx="991084" cy="90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cefe6ac06c06198e5d8519130197ef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8" y="2920841"/>
            <a:ext cx="984234" cy="89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cefe6ac06c06198e5d8519130197ef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96679"/>
            <a:ext cx="1122982" cy="10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340768"/>
            <a:ext cx="869150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парнике стоит с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утра 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огороде по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порядку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Невозможная жара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                                  Занимают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сёстры грядку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свисают, молодцы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        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оранжевой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обновке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пышных листьях… Огурцы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                Щеголяют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все… Морковки!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зелёным – пожелтел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неё плоды-початки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Куртку красную надел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 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вкусны они,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сладки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что за светофор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            Накормила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от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пуза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Спит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теплице…Помидор!                      Золотая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Кукуруза!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Кустик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пышненький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над грядкой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Под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кустом копнёшь немножко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Корень круглый, желтый, сладкий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        Выглянет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свет… Картошка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Держит грядка овощ крепко.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за овощ жёлтый?... Репка!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Рыжая царица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грядке золотистая.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Царствовать привыкла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Лежебока… Тыква!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ФИЗМИНУТКА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6675" y="1556792"/>
            <a:ext cx="4680520" cy="60486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пойдем,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шаги на месте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соберем.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моркови натаскаем                             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( </a:t>
            </a: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«таскают»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картошки накопаем.                                 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(</a:t>
            </a: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«копают»)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Срежем мы кочан капусты,                           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(«срезают»)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Круглый, сочный, очень вкусный,                 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(показывают круг руками три раза)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Щавеля нарвем немножко                           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«рвут»)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вернемся по дорожке.                               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(</a:t>
            </a: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шаги на месте)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      </a:t>
            </a:r>
          </a:p>
          <a:p>
            <a:pPr>
              <a:spcBef>
                <a:spcPts val="0"/>
              </a:spcBef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554002"/>
            <a:ext cx="3816424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2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ФИЗМИНУТКА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427264"/>
            <a:ext cx="2592288" cy="5430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8014" y="1427264"/>
            <a:ext cx="2931790" cy="5430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906" y="1427264"/>
            <a:ext cx="237860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742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КАРТОШКА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827" y="1642355"/>
            <a:ext cx="4353177" cy="35148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не репка. Я – Картошка!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знает даже кошка.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плодам я голова,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 ведь как дважды два: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 супе нет картошки,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к чему брать в руки ложку.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жарком масле, вот смотри,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 могу картошкой фри!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чипсов –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веришь, нет –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главнейший компонент!</a:t>
            </a:r>
          </a:p>
        </p:txBody>
      </p:sp>
      <p:pic>
        <p:nvPicPr>
          <p:cNvPr id="6148" name="Picture 4" descr="http://dacha-r.ru/wp-content/uploads/2016/04/povyshaem-urozhajnost-kartofel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97152"/>
            <a:ext cx="2934797" cy="19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domik-v-internete.ru/wp-content/uploads/2012/02/%D0%94%D0%B5%D0%BB%D0%B0%D0%B5%D0%BC-%D1%81%D0%B2%D0%BE%D0%B8%D0%BC%D0%B8-%D1%80%D1%83%D0%BA%D0%B0%D0%BC%D0%B8-%D0%B2%D0%BC%D0%B5%D1%81%D1%82%D0%B5-%D1%81-%D0%B4%D0%B5%D1%82%D1%8C%D0%BC%D0%B8-%D0%B4%D0%B5%D1%82%D1%81%D0%BA%D1%83%D1%8E-%D0%BA%D0%B0%D1%80%D0%BD%D0%B0%D0%B2%D0%B0%D0%BB%D1%8C%D0%BD%D1%83%D1%8E-%D0%BC%D0%B0%D1%81%D0%BA%D1%83-%D0%BE%D0%B2%D0%BE%D1%89%D0%B0-%D0%BA%D0%B0%D1%80%D1%82%D0%BE%D1%88%D0%BA%D0%B8.-%D0%9C%D0%B0%D1%81%D0%BA%D0%B0-%D0%BA%D0%B0%D1%80%D1%82%D0%BE%D1%88%D0%BA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8513"/>
            <a:ext cx="1148827" cy="127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1592" y="1642355"/>
            <a:ext cx="367240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ЗАГАДКИ:</a:t>
            </a:r>
          </a:p>
          <a:p>
            <a:r>
              <a:rPr lang="ru-RU" sz="1600" b="1" dirty="0" smtClean="0"/>
              <a:t>Сижу </a:t>
            </a:r>
            <a:r>
              <a:rPr lang="ru-RU" sz="1600" b="1" dirty="0"/>
              <a:t>всё лето в тёмных грядках,</a:t>
            </a:r>
            <a:br>
              <a:rPr lang="ru-RU" sz="1600" b="1" dirty="0"/>
            </a:br>
            <a:r>
              <a:rPr lang="ru-RU" sz="1600" b="1" dirty="0"/>
              <a:t>Меня нельзя увидеть в профиль!</a:t>
            </a:r>
            <a:br>
              <a:rPr lang="ru-RU" sz="1600" b="1" dirty="0"/>
            </a:br>
            <a:r>
              <a:rPr lang="ru-RU" sz="1600" b="1" dirty="0"/>
              <a:t>Зимой в мешках играю в прятки,</a:t>
            </a:r>
            <a:br>
              <a:rPr lang="ru-RU" sz="1600" b="1" dirty="0"/>
            </a:br>
            <a:r>
              <a:rPr lang="ru-RU" sz="1600" b="1" dirty="0"/>
              <a:t>А называюсь я… </a:t>
            </a:r>
            <a:endParaRPr lang="ru-RU" sz="1600" b="1" dirty="0" smtClean="0"/>
          </a:p>
          <a:p>
            <a:endParaRPr lang="ru-RU" sz="1600" b="1" dirty="0" smtClean="0"/>
          </a:p>
          <a:p>
            <a:r>
              <a:rPr lang="ru-RU" sz="1600" b="1" dirty="0"/>
              <a:t>Этот овощ - генерал,</a:t>
            </a:r>
            <a:br>
              <a:rPr lang="ru-RU" sz="1600" b="1" dirty="0"/>
            </a:br>
            <a:r>
              <a:rPr lang="ru-RU" sz="1600" b="1" dirty="0"/>
              <a:t>Овощам всем командир.</a:t>
            </a:r>
            <a:br>
              <a:rPr lang="ru-RU" sz="1600" b="1" dirty="0"/>
            </a:br>
            <a:r>
              <a:rPr lang="ru-RU" sz="1600" b="1" dirty="0"/>
              <a:t>Если вы его сварили,</a:t>
            </a:r>
            <a:br>
              <a:rPr lang="ru-RU" sz="1600" b="1" dirty="0"/>
            </a:br>
            <a:r>
              <a:rPr lang="ru-RU" sz="1600" b="1" dirty="0"/>
              <a:t>Не забудьте снять мундир!</a:t>
            </a:r>
          </a:p>
          <a:p>
            <a:endParaRPr lang="ru-RU" sz="1600" b="1" dirty="0"/>
          </a:p>
          <a:p>
            <a:r>
              <a:rPr lang="ru-RU" sz="1600" b="1" dirty="0"/>
              <a:t>Неказиста, мелковата,</a:t>
            </a:r>
            <a:br>
              <a:rPr lang="ru-RU" sz="1600" b="1" dirty="0"/>
            </a:br>
            <a:r>
              <a:rPr lang="ru-RU" sz="1600" b="1" dirty="0"/>
              <a:t>Только любят все ребята</a:t>
            </a:r>
            <a:br>
              <a:rPr lang="ru-RU" sz="1600" b="1" dirty="0"/>
            </a:br>
            <a:r>
              <a:rPr lang="ru-RU" sz="1600" b="1" dirty="0"/>
              <a:t>Запеченную в костре,</a:t>
            </a:r>
            <a:br>
              <a:rPr lang="ru-RU" sz="1600" b="1" dirty="0"/>
            </a:br>
            <a:r>
              <a:rPr lang="ru-RU" sz="1600" b="1" dirty="0"/>
              <a:t>В ароматной кожуре.</a:t>
            </a:r>
            <a:br>
              <a:rPr lang="ru-RU" sz="1600" b="1" dirty="0"/>
            </a:br>
            <a:r>
              <a:rPr lang="ru-RU" sz="1600" b="1" dirty="0"/>
              <a:t>“Русский хлеб”, зовём мы крошку </a:t>
            </a:r>
            <a:br>
              <a:rPr lang="ru-RU" sz="1600" b="1" dirty="0"/>
            </a:br>
            <a:r>
              <a:rPr lang="ru-RU" sz="1600" b="1" dirty="0"/>
              <a:t>Нашу добрую</a:t>
            </a:r>
            <a:r>
              <a:rPr lang="ru-RU" sz="1600" b="1" dirty="0" smtClean="0"/>
              <a:t>…</a:t>
            </a:r>
            <a:endParaRPr lang="ru-RU" sz="1600" b="1" dirty="0"/>
          </a:p>
          <a:p>
            <a:r>
              <a:rPr lang="ru-RU" dirty="0"/>
              <a:t> 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07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014" y="257223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</a:rPr>
              <a:t>Красная девица-морковка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2681536"/>
            <a:ext cx="986110" cy="4176464"/>
          </a:xfrm>
          <a:prstGeom prst="rect">
            <a:avLst/>
          </a:prstGeom>
        </p:spPr>
      </p:pic>
      <p:pic>
        <p:nvPicPr>
          <p:cNvPr id="5122" name="Picture 2" descr="http://ped-kopilka.ru/upload/blogs/1_d362ace8f7d9ce6535e9e8a0c42c874c.jp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2702" y="4347209"/>
            <a:ext cx="3932039" cy="23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78739" y="14002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ЗАГАДКА: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Расту в земле на грядке я,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Оранжевая, сладкая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06524" y="23980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Helvetica Neue"/>
              </a:rPr>
              <a:t>Проводим эксперимент.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Протираем морковь через тёрку. С помощью марли выжимаем сок.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Рассматриваем сок, описываем цвет. Пробуем на вкус. Делаем выводы, что морковный сок – жидкость оранжевого цвета, имеющая сладкий вкус.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86188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Глушит сорная трава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Кустики гороха,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И морковь видна едва —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В общем, дело плохо.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Так не вырастет морковь,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Так не будет толку!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Две сестры сегодня вновь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Вышли на прополку.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У Маринки две руки,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И у Светы две руки;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Хорошо пошла работа: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Берегитесь, сорняки!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Поработали часок —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И, пожалуй, хватит.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Будет пить морковный сок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Через месяц братик.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8503" y="6332091"/>
            <a:ext cx="1613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Агния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Helvetica Neue"/>
              </a:rPr>
              <a:t>Барто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23452" y="1400223"/>
            <a:ext cx="1983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Helvetica Neue"/>
              </a:rPr>
              <a:t>Морковный сок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05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</a:rPr>
              <a:t>Свёкла царица овощей</a:t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9358" y="3645024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Свёкла,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свёколка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свекла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красива и вкусна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есть я винегрет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меня сильнее нет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Щеки свёклой я накрашу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румяна не нужны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яркой и красивой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на сцену выходи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5171" y="4884951"/>
            <a:ext cx="2232248" cy="19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http://malchishki-i-devchonki.ru/zagadki-ovoschi-svekl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2233" y="260648"/>
            <a:ext cx="1495483" cy="12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54415" y="133438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 вот уж диво, Круглый, вкусный и красивый, Приготовим с ним обед, Запеканку, винегрет, Цвет у яств совсем не блёклый, Главная на кухне…Свёкла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Круглолицая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девица, Выросла в темнице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Кругла, а не шар, С хвостом, а не корова, Зелена, а не яблоко, Красна, а не солнце, Сладка как мед, да вкус не тот.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25202" y="1532379"/>
            <a:ext cx="31387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Свёкла – яркая девица,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грядке молодится, Новое у неё пальто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Старое уже не то.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зеленые сапожки, Спрятала поглубже ножки</a:t>
            </a:r>
          </a:p>
        </p:txBody>
      </p:sp>
      <p:pic>
        <p:nvPicPr>
          <p:cNvPr id="7172" name="Picture 4" descr="http://gardensworld.narod.ru/vegetables/images/Beta_vulgaris_L_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76185"/>
            <a:ext cx="1698495" cy="177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85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984776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ЛУК-ЗЕЛЁНЫЙ ДРУГ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DNS\Desktop\ОГОРОД\post-160198-1252929093_thum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4170"/>
            <a:ext cx="1531716" cy="21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04048" y="775775"/>
            <a:ext cx="381967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такое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луковица.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Луковица – это дом без окон и дверей, хитро запрятанная спаленка, где между сочными, белыми чешуйками до поры до времени спят луковые почки – детки, зачатки будущих ростков. Снаружи стенки луковой детской спаленки тоже покрыты чешуйками, только сухими, золотистыми. Чем толще эта золотистая покрышка, тем дольше будет храниться лук, тем крепче сон деток.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1268761"/>
            <a:ext cx="5598368" cy="3828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на грядке лук зелёный,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Ярким солнцем освещенный,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Стрелы вытянулись в ряд,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солдатиков отряд.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Знают все, что лук полезен,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Витаминами богат,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 немного горьковат.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этом лук не виноват.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природы он такой,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Очень скромный и простой.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Ешьте все зелёный лук,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 здоровью верный друг!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Дулепина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537679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ЗАГАДКА: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Сидит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 во сто шуб одет,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Кто его раздевает,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Тот слезы проливает.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remediumplanta.ru/herba/imgherba/lu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968" y="5096968"/>
            <a:ext cx="2337928" cy="15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549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76672"/>
            <a:ext cx="626469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Увлекательный опыт с картофелем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1600" dirty="0"/>
              <a:t>Опыт «Определение наличия крахмала в </a:t>
            </a:r>
            <a:r>
              <a:rPr lang="ru-RU" sz="1600" dirty="0" smtClean="0"/>
              <a:t>картофеле»</a:t>
            </a:r>
          </a:p>
          <a:p>
            <a:endParaRPr lang="ru-RU" sz="1600" b="1" dirty="0">
              <a:solidFill>
                <a:srgbClr val="FF0000"/>
              </a:solidFill>
            </a:endParaRPr>
          </a:p>
          <a:p>
            <a:r>
              <a:rPr lang="ru-RU" sz="1600" dirty="0">
                <a:solidFill>
                  <a:srgbClr val="111111"/>
                </a:solidFill>
                <a:latin typeface="Arial" panose="020B0604020202020204" pitchFamily="34" charset="0"/>
              </a:rPr>
              <a:t>Рассказала ребятам о том, что крахмал одно из важнейших питательных веществ, необходимых человеку. Крахмал является основным углеводом нашей пищи, он выполняет энергетическую функцию. Крахмал превращается в глюкозу, которая даёт нашему организму энергию. Крахмал содержится в продуктах растительного происхождения: в бобовых, в хлебе, в макаронах, крупе, муке, картофеле и других продуктах.</a:t>
            </a:r>
          </a:p>
          <a:p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</a:rPr>
              <a:t>Цели:</a:t>
            </a:r>
            <a:endParaRPr lang="ru-RU" sz="1600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sz="1600" dirty="0">
                <a:solidFill>
                  <a:srgbClr val="111111"/>
                </a:solidFill>
                <a:latin typeface="Arial" panose="020B0604020202020204" pitchFamily="34" charset="0"/>
              </a:rPr>
              <a:t>- определить наличие крахмала в клубнях </a:t>
            </a:r>
            <a:r>
              <a:rPr lang="ru-RU" sz="1600" dirty="0" smtClean="0">
                <a:solidFill>
                  <a:srgbClr val="111111"/>
                </a:solidFill>
                <a:latin typeface="Arial" panose="020B0604020202020204" pitchFamily="34" charset="0"/>
              </a:rPr>
              <a:t>картофеля;</a:t>
            </a:r>
            <a:endParaRPr lang="ru-RU" sz="1600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sz="1600" dirty="0">
                <a:solidFill>
                  <a:srgbClr val="111111"/>
                </a:solidFill>
                <a:latin typeface="Arial" panose="020B0604020202020204" pitchFamily="34" charset="0"/>
              </a:rPr>
              <a:t>- способствовать развитию познавательных интересов у детей;</a:t>
            </a:r>
          </a:p>
          <a:p>
            <a:r>
              <a:rPr lang="ru-RU" sz="1600" dirty="0">
                <a:solidFill>
                  <a:srgbClr val="111111"/>
                </a:solidFill>
                <a:latin typeface="Arial" panose="020B0604020202020204" pitchFamily="34" charset="0"/>
              </a:rPr>
              <a:t>- привлекать детей к непосредственному участию в проведении несложных опытов;</a:t>
            </a:r>
          </a:p>
          <a:p>
            <a:r>
              <a:rPr lang="ru-RU" sz="1600" dirty="0">
                <a:solidFill>
                  <a:srgbClr val="111111"/>
                </a:solidFill>
                <a:latin typeface="Arial" panose="020B0604020202020204" pitchFamily="34" charset="0"/>
              </a:rPr>
              <a:t>- поощрять стремление детей на основе наблюдений во время экспериментальной деятельности рассуждать и делать простейшие умозаключения.</a:t>
            </a:r>
          </a:p>
          <a:p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</a:rPr>
              <a:t>Материалы для проведения опыта:</a:t>
            </a:r>
            <a:endParaRPr lang="ru-RU" sz="1600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sz="1600" dirty="0">
                <a:solidFill>
                  <a:srgbClr val="111111"/>
                </a:solidFill>
                <a:latin typeface="Arial" panose="020B0604020202020204" pitchFamily="34" charset="0"/>
              </a:rPr>
              <a:t>- клубень </a:t>
            </a:r>
            <a:r>
              <a:rPr lang="ru-RU" sz="1600" dirty="0" smtClean="0">
                <a:solidFill>
                  <a:srgbClr val="111111"/>
                </a:solidFill>
                <a:latin typeface="Arial" panose="020B0604020202020204" pitchFamily="34" charset="0"/>
              </a:rPr>
              <a:t>картофеля;</a:t>
            </a:r>
            <a:endParaRPr lang="ru-RU" sz="1600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sz="1600" dirty="0">
                <a:solidFill>
                  <a:srgbClr val="111111"/>
                </a:solidFill>
                <a:latin typeface="Arial" panose="020B0604020202020204" pitchFamily="34" charset="0"/>
              </a:rPr>
              <a:t>- флакон настойки йода с пипеткой.</a:t>
            </a:r>
          </a:p>
          <a:p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2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Фокусы с картофелем!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534270"/>
            <a:ext cx="2520280" cy="53237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534270"/>
            <a:ext cx="2699792" cy="5323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2528" y="1534270"/>
            <a:ext cx="2808312" cy="53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80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Фокусы с картофелем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5" y="1427583"/>
            <a:ext cx="3817739" cy="2402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427583"/>
            <a:ext cx="3779912" cy="245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2560" y="3894420"/>
            <a:ext cx="3951440" cy="2963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435" y="3884475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280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075" y="548680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реализации проекта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m.io.ua/img_aa/medium/3109/36/31093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0182" y="3113794"/>
            <a:ext cx="327585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dcae7fcb5cfaea48270338ed25690375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10" y="4749627"/>
            <a:ext cx="1126065" cy="169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1710" y="2981637"/>
            <a:ext cx="4248472" cy="279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 – исследовательский, творческий.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дети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группы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воспитатели, родители.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создание условий для развития познавательного интереса  и творческих способностей детей младшего дошкольного возраста.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1710" y="1540288"/>
            <a:ext cx="7317402" cy="1614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Данный проект позволяет расширить и углубить знания дошкольников о культурных огородных растениях , о том, где они растут, как за ними ухаживают, чем они полезны.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адача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чтобы помочь ребёнку самостоятельно найти ответы на эти вопросы.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813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ИГРА-ЭСТАФЕТА</a:t>
            </a:r>
            <a:r>
              <a:rPr lang="ru-RU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«Кто быстрее?»</a:t>
            </a:r>
            <a:br>
              <a:rPr lang="ru-RU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(посадить картошку, собери урожай)</a:t>
            </a:r>
            <a:endParaRPr lang="ru-RU" sz="2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628800"/>
            <a:ext cx="3276364" cy="4941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628800"/>
            <a:ext cx="370587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1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459632"/>
            <a:ext cx="3868776" cy="5158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1288" y="1555616"/>
            <a:ext cx="381388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5763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Дидактическая игра «Сложи картинку»</a:t>
            </a:r>
            <a:endParaRPr lang="ru-RU" sz="28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595" y="1417639"/>
            <a:ext cx="2618317" cy="3491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9398" y="1427204"/>
            <a:ext cx="2611144" cy="3481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0505" y="2928658"/>
            <a:ext cx="2931790" cy="39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19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Дидактическая игра «Сложи картинку»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417639"/>
            <a:ext cx="2048582" cy="2731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9114" y="1392705"/>
            <a:ext cx="2013275" cy="2684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7432" y="1447214"/>
            <a:ext cx="2042640" cy="2723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422881"/>
            <a:ext cx="2085696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073405"/>
            <a:ext cx="2067694" cy="2756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597" y="4045735"/>
            <a:ext cx="2088446" cy="27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8847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04664"/>
            <a:ext cx="79208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u="sng" dirty="0" smtClean="0"/>
          </a:p>
          <a:p>
            <a:r>
              <a:rPr lang="ru-RU" u="sng" dirty="0" smtClean="0"/>
              <a:t>Беседы</a:t>
            </a:r>
            <a:r>
              <a:rPr lang="ru-RU" dirty="0"/>
              <a:t>:</a:t>
            </a:r>
          </a:p>
          <a:p>
            <a:r>
              <a:rPr lang="ru-RU" i="1" dirty="0"/>
              <a:t>«Для чего нужен лук?»</a:t>
            </a:r>
            <a:r>
              <a:rPr lang="ru-RU" dirty="0"/>
              <a:t>;</a:t>
            </a:r>
          </a:p>
          <a:p>
            <a:r>
              <a:rPr lang="ru-RU" i="1" dirty="0"/>
              <a:t>«Как использовать лук в пищу?»</a:t>
            </a:r>
            <a:r>
              <a:rPr lang="ru-RU" dirty="0"/>
              <a:t>;</a:t>
            </a:r>
          </a:p>
          <a:p>
            <a:r>
              <a:rPr lang="ru-RU" i="1" dirty="0"/>
              <a:t>«Чем полезен лук?»</a:t>
            </a:r>
            <a:r>
              <a:rPr lang="ru-RU" dirty="0"/>
              <a:t>;</a:t>
            </a:r>
          </a:p>
          <a:p>
            <a:r>
              <a:rPr lang="ru-RU" i="1" dirty="0"/>
              <a:t>«Что было в начале посадки лука, что стало</a:t>
            </a:r>
            <a:r>
              <a:rPr lang="ru-RU" i="1" dirty="0" smtClean="0"/>
              <a:t>?»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«Как можно использовать капусту, морковку в медицине?»;</a:t>
            </a:r>
          </a:p>
          <a:p>
            <a:r>
              <a:rPr lang="ru-RU" dirty="0" smtClean="0"/>
              <a:t>«Сколько </a:t>
            </a:r>
            <a:r>
              <a:rPr lang="ru-RU" dirty="0"/>
              <a:t>в мире выращивают видов капусты</a:t>
            </a:r>
            <a:r>
              <a:rPr lang="ru-RU" dirty="0" smtClean="0"/>
              <a:t>?»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u="sng" dirty="0"/>
              <a:t> Игры д</a:t>
            </a:r>
            <a:r>
              <a:rPr lang="ru-RU" u="sng" dirty="0" smtClean="0"/>
              <a:t>идактические</a:t>
            </a:r>
            <a:r>
              <a:rPr lang="ru-RU" dirty="0"/>
              <a:t>:</a:t>
            </a:r>
          </a:p>
          <a:p>
            <a:r>
              <a:rPr lang="ru-RU" i="1" dirty="0"/>
              <a:t>«Где растет?»</a:t>
            </a:r>
            <a:r>
              <a:rPr lang="ru-RU" dirty="0"/>
              <a:t>;</a:t>
            </a:r>
          </a:p>
          <a:p>
            <a:r>
              <a:rPr lang="ru-RU" i="1" dirty="0"/>
              <a:t>«Что лишнее»</a:t>
            </a:r>
            <a:r>
              <a:rPr lang="ru-RU" dirty="0"/>
              <a:t>;</a:t>
            </a:r>
          </a:p>
          <a:p>
            <a:r>
              <a:rPr lang="ru-RU" i="1" dirty="0"/>
              <a:t>«Узнай на ощупь</a:t>
            </a:r>
            <a:r>
              <a:rPr lang="ru-RU" i="1" dirty="0" smtClean="0"/>
              <a:t>»</a:t>
            </a:r>
            <a:r>
              <a:rPr lang="ru-RU" dirty="0" smtClean="0"/>
              <a:t>;</a:t>
            </a:r>
          </a:p>
          <a:p>
            <a:r>
              <a:rPr lang="ru-RU" dirty="0" smtClean="0"/>
              <a:t>«Волшебный мешочек»;</a:t>
            </a:r>
            <a:endParaRPr lang="ru-RU" dirty="0"/>
          </a:p>
          <a:p>
            <a:r>
              <a:rPr lang="ru-RU" i="1" dirty="0"/>
              <a:t>«Узнай на вкус»</a:t>
            </a:r>
            <a:r>
              <a:rPr lang="ru-RU" dirty="0"/>
              <a:t>;</a:t>
            </a:r>
          </a:p>
          <a:p>
            <a:r>
              <a:rPr lang="ru-RU" i="1" dirty="0"/>
              <a:t>«От какого овоща эта часть</a:t>
            </a:r>
            <a:r>
              <a:rPr lang="ru-RU" i="1" dirty="0" smtClean="0"/>
              <a:t>»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u="sng" dirty="0"/>
              <a:t>Сюжетно-ролевые игры</a:t>
            </a:r>
            <a:r>
              <a:rPr lang="ru-RU" dirty="0"/>
              <a:t>:</a:t>
            </a:r>
          </a:p>
          <a:p>
            <a:r>
              <a:rPr lang="ru-RU" i="1" dirty="0"/>
              <a:t>«Моя семья»</a:t>
            </a:r>
            <a:r>
              <a:rPr lang="ru-RU" dirty="0"/>
              <a:t>;</a:t>
            </a:r>
          </a:p>
          <a:p>
            <a:r>
              <a:rPr lang="ru-RU" dirty="0" smtClean="0"/>
              <a:t>«Магазин овощей»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1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Лепим морковь!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1417638"/>
            <a:ext cx="574010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1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Лепим морковь!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417639"/>
            <a:ext cx="2534636" cy="3379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5358" y="1417638"/>
            <a:ext cx="2588642" cy="3451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4583" y="2962638"/>
            <a:ext cx="2859782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72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Аппликация «Овощи»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417638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678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Дидактическая игра «Четвертый лишний»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417639"/>
            <a:ext cx="2211710" cy="2850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1340768"/>
            <a:ext cx="2411760" cy="2927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8452" y="1362472"/>
            <a:ext cx="2571750" cy="2905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3628" y="4005064"/>
            <a:ext cx="2139702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310" y="4036334"/>
            <a:ext cx="2327036" cy="2756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8452" y="4033922"/>
            <a:ext cx="2491740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852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628800"/>
            <a:ext cx="68407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Arial"/>
              </a:rPr>
              <a:t>ЧТЕНИЕ ДЕТСКИХ ПРОИЗВЕДЕНИЙ</a:t>
            </a:r>
            <a:r>
              <a:rPr lang="ru-RU" dirty="0">
                <a:latin typeface="Arial"/>
              </a:rPr>
              <a:t>:</a:t>
            </a:r>
          </a:p>
          <a:p>
            <a:r>
              <a:rPr lang="ru-RU" dirty="0">
                <a:latin typeface="Arial"/>
              </a:rPr>
              <a:t>-Русская народная сказка </a:t>
            </a:r>
            <a:r>
              <a:rPr lang="ru-RU" i="1" dirty="0">
                <a:latin typeface="Arial"/>
              </a:rPr>
              <a:t>«Репка»</a:t>
            </a:r>
            <a:endParaRPr lang="ru-RU" dirty="0">
              <a:latin typeface="Arial"/>
            </a:endParaRPr>
          </a:p>
          <a:p>
            <a:r>
              <a:rPr lang="ru-RU" dirty="0">
                <a:latin typeface="Arial"/>
              </a:rPr>
              <a:t>-Белорусская сказка </a:t>
            </a:r>
            <a:r>
              <a:rPr lang="ru-RU" i="1" dirty="0">
                <a:latin typeface="Arial"/>
              </a:rPr>
              <a:t>«Пых»</a:t>
            </a:r>
            <a:endParaRPr lang="ru-RU" dirty="0">
              <a:latin typeface="Arial"/>
            </a:endParaRPr>
          </a:p>
          <a:p>
            <a:r>
              <a:rPr lang="ru-RU" dirty="0">
                <a:latin typeface="Arial"/>
              </a:rPr>
              <a:t>-Русская народная сказка </a:t>
            </a:r>
            <a:r>
              <a:rPr lang="ru-RU" i="1" dirty="0">
                <a:latin typeface="Arial"/>
              </a:rPr>
              <a:t>«Вершки и корешки»</a:t>
            </a:r>
            <a:endParaRPr lang="ru-RU" dirty="0">
              <a:latin typeface="Arial"/>
            </a:endParaRPr>
          </a:p>
          <a:p>
            <a:r>
              <a:rPr lang="ru-RU" dirty="0">
                <a:latin typeface="Arial"/>
              </a:rPr>
              <a:t>-Чтение сказки В. </a:t>
            </a:r>
            <a:r>
              <a:rPr lang="ru-RU" dirty="0" err="1">
                <a:latin typeface="Arial"/>
              </a:rPr>
              <a:t>Сутеева</a:t>
            </a:r>
            <a:r>
              <a:rPr lang="ru-RU" dirty="0">
                <a:latin typeface="Arial"/>
              </a:rPr>
              <a:t> </a:t>
            </a:r>
            <a:r>
              <a:rPr lang="ru-RU" i="1" dirty="0">
                <a:latin typeface="Arial"/>
              </a:rPr>
              <a:t>«Яблоко»</a:t>
            </a:r>
            <a:endParaRPr lang="ru-RU" dirty="0">
              <a:latin typeface="Arial"/>
            </a:endParaRPr>
          </a:p>
          <a:p>
            <a:r>
              <a:rPr lang="ru-RU" dirty="0">
                <a:latin typeface="Arial"/>
              </a:rPr>
              <a:t>-Стихотворение Юлиана </a:t>
            </a:r>
            <a:r>
              <a:rPr lang="ru-RU" dirty="0" err="1">
                <a:latin typeface="Arial"/>
              </a:rPr>
              <a:t>Тувима</a:t>
            </a:r>
            <a:r>
              <a:rPr lang="ru-RU" dirty="0">
                <a:latin typeface="Arial"/>
              </a:rPr>
              <a:t> </a:t>
            </a:r>
            <a:r>
              <a:rPr lang="ru-RU" i="1" dirty="0">
                <a:latin typeface="Arial"/>
              </a:rPr>
              <a:t>«Хозяйка однажды с базара пришла…»</a:t>
            </a:r>
            <a:endParaRPr lang="ru-RU" dirty="0">
              <a:latin typeface="Arial"/>
            </a:endParaRPr>
          </a:p>
          <a:p>
            <a:r>
              <a:rPr lang="ru-RU" dirty="0">
                <a:latin typeface="Arial"/>
              </a:rPr>
              <a:t>Заучивание стихотворений про </a:t>
            </a:r>
            <a:r>
              <a:rPr lang="ru-RU" b="1" dirty="0">
                <a:latin typeface="Arial"/>
              </a:rPr>
              <a:t>овощи</a:t>
            </a:r>
            <a:r>
              <a:rPr lang="ru-RU" dirty="0">
                <a:latin typeface="Arial"/>
              </a:rPr>
              <a:t>: морковь, свёкла, горох, укроп, картофель, помидор</a:t>
            </a:r>
            <a:r>
              <a:rPr lang="ru-RU" dirty="0" smtClean="0">
                <a:latin typeface="Arial"/>
              </a:rPr>
              <a:t>.</a:t>
            </a:r>
          </a:p>
          <a:p>
            <a:r>
              <a:rPr lang="ru-RU" i="1" dirty="0"/>
              <a:t>«Про лук»</a:t>
            </a:r>
            <a:r>
              <a:rPr lang="ru-RU" dirty="0"/>
              <a:t> Людмила Уланова;</a:t>
            </a:r>
          </a:p>
          <a:p>
            <a:r>
              <a:rPr lang="ru-RU" dirty="0"/>
              <a:t>Стихотворение </a:t>
            </a:r>
            <a:r>
              <a:rPr lang="ru-RU" i="1" dirty="0"/>
              <a:t>«Луковое счастье»</a:t>
            </a:r>
            <a:r>
              <a:rPr lang="ru-RU" dirty="0"/>
              <a:t>;</a:t>
            </a:r>
          </a:p>
          <a:p>
            <a:r>
              <a:rPr lang="ru-RU" i="1" dirty="0"/>
              <a:t>«Шуточная сказка, про лук репчатый»</a:t>
            </a:r>
            <a:r>
              <a:rPr lang="ru-RU" dirty="0"/>
              <a:t> Сергей Иванов.</a:t>
            </a:r>
          </a:p>
          <a:p>
            <a:endParaRPr lang="ru-RU" b="0" i="0" dirty="0">
              <a:solidFill>
                <a:srgbClr val="333333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clipartion.com/wp-content/uploads/2015/11/frame-fresh-vegetables-fruits-and-other-foodstuffs-shot-in-830x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783" y="1267983"/>
            <a:ext cx="8100392" cy="550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1844824"/>
            <a:ext cx="64807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формировать интерес к познавательно-исследовательской  и экспериментальной деятельности;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учить узнавать овощи по цвету, величине, вкусу, называть их.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расширять знания детей об особенностях строения и условиях роста овощей, их пользе (источник витаминов и жизненной силы для человека, очень вкусный продукт питания);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развивать речевую активность детей, активизировать словарь по лексической теме «Овощи»;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развивать творческие способности детей, любознательность, поисковую деятельность;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воспитывать бережное и заботливое отношение к растениям; формировать навыки сотрудничества в различных видах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125455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7667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Хороводная игра « Весёлый огород»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096" y="1390853"/>
            <a:ext cx="4083918" cy="5445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4387" y="1379891"/>
            <a:ext cx="4100360" cy="54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5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203" y="139239"/>
            <a:ext cx="6984776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ВЫВОДЫ: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clipartion.com/wp-content/uploads/2015/11/frame-fresh-vegetables-fruits-and-other-foodstuffs-shot-in-830x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322" y="1268760"/>
            <a:ext cx="8018678" cy="544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1700808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В процессе реализации проекта у детей повысился уровень интереса к познавательной и исследовательской деятельности; повысилась экологическая компетентность детей: дети могут различать </a:t>
            </a:r>
            <a:r>
              <a:rPr lang="ru-RU" dirty="0" smtClean="0"/>
              <a:t>овощи, </a:t>
            </a:r>
            <a:r>
              <a:rPr lang="ru-RU" dirty="0"/>
              <a:t>знают особенности строения </a:t>
            </a:r>
            <a:r>
              <a:rPr lang="ru-RU" dirty="0" smtClean="0"/>
              <a:t>овощей </a:t>
            </a:r>
            <a:r>
              <a:rPr lang="ru-RU" dirty="0"/>
              <a:t>и условия их роста. Дети стали проявлять инициативу в различных видах деятельности.</a:t>
            </a:r>
          </a:p>
          <a:p>
            <a:r>
              <a:rPr lang="ru-RU" dirty="0"/>
              <a:t>  </a:t>
            </a:r>
            <a:r>
              <a:rPr lang="ru-RU" dirty="0" smtClean="0"/>
              <a:t>   Данный </a:t>
            </a:r>
            <a:r>
              <a:rPr lang="ru-RU" dirty="0"/>
              <a:t>проект подтвердил, что и в дальнейшем </a:t>
            </a:r>
            <a:r>
              <a:rPr lang="ru-RU" dirty="0" smtClean="0"/>
              <a:t>необходимо </a:t>
            </a:r>
            <a:r>
              <a:rPr lang="ru-RU" dirty="0"/>
              <a:t>формировать эстетическое отношение к </a:t>
            </a:r>
            <a:r>
              <a:rPr lang="ru-RU" dirty="0" smtClean="0"/>
              <a:t>природе, овощам, </a:t>
            </a:r>
            <a:r>
              <a:rPr lang="ru-RU" dirty="0"/>
              <a:t>углублять знания, совершенствовать </a:t>
            </a:r>
            <a:r>
              <a:rPr lang="ru-RU" dirty="0" smtClean="0"/>
              <a:t>навыки детей, </a:t>
            </a:r>
            <a:r>
              <a:rPr lang="ru-RU" dirty="0"/>
              <a:t>поддерживать индивидуальность. И тогда ребенок проявит интерес к познавательно-исследовательской деятельности, будут самостоятельно и творчески осваивать новые способы исследований.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37253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332656"/>
            <a:ext cx="8028383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84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ПРЕДПОЛАГАЕМЫЕ РЕЗУЛЬТАТЫ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DNS\Desktop\ОГОРОД\0_f63d5_4ff429a0_X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987" y="5664468"/>
            <a:ext cx="2808312" cy="11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lipartion.com/wp-content/uploads/2015/11/frame-fresh-vegetables-fruits-and-other-foodstuffs-shot-in-830x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783" y="1267983"/>
            <a:ext cx="8100392" cy="550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1720" y="1772816"/>
            <a:ext cx="6120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у детей расширятся знания о культурных огородных растениях;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повысится экологическая компетентность: дети научатся различать овощи, узнают особенности их строения и условиях роста;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появится интерес к экспериментированию; они научатся делать первые выводы;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повысится </a:t>
            </a:r>
            <a:r>
              <a:rPr lang="ru-RU" dirty="0"/>
              <a:t>уровень коммуникативных навыков, обогатится словарь;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повысится </a:t>
            </a:r>
            <a:r>
              <a:rPr lang="ru-RU" dirty="0"/>
              <a:t>педагогическая компетентность родителей, их заинтересованность в познавательном досуге своего ребенка, появятся новые общие интересы детей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615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203" y="260647"/>
            <a:ext cx="6984776" cy="102159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ЭТАПЫ РЕАЛИЗАЦИИ 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clipartion.com/wp-content/uploads/2015/11/frame-fresh-vegetables-fruits-and-other-foodstuffs-shot-in-830x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322" y="1268760"/>
            <a:ext cx="8018678" cy="544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84395" y="2636456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Подготовительный.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художественной литературы в рамках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иллюстрированного материала,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материала для продуктивной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тематического планирования мероприятий.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Исследовательский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Заключительный.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6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Осенний калейдоскоп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img-fotki.yandex.ru/get/3416/102699435.538/0_7a61d_62a159d1_X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909" y="1417638"/>
            <a:ext cx="8043656" cy="53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51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984776" cy="4180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 что мы любим овощи?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fs00.infourok.ru/images/doc/167/192427/img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8352723" cy="60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99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КАК ОПРЕДЕЛИТЬ ОВОЩ?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5klass.net/datas/okruzhajuschij-mir/Ovoschi-i-frukty/0011-011-Frukt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5332" y="1340768"/>
            <a:ext cx="797235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34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12401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Капуста – королева овощей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rostok-sad.ru/d/196241/d/image_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0768"/>
            <a:ext cx="3707904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7905" y="1412776"/>
            <a:ext cx="5580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</a:rPr>
              <a:t>Слово «капуста» происходит от латинского «</a:t>
            </a:r>
            <a:r>
              <a:rPr lang="ru-RU" b="1" dirty="0" err="1">
                <a:solidFill>
                  <a:srgbClr val="000000"/>
                </a:solidFill>
                <a:latin typeface="tahoma" panose="020B0604030504040204" pitchFamily="34" charset="0"/>
              </a:rPr>
              <a:t>caput</a:t>
            </a:r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</a:rPr>
              <a:t>», что значит «голова»</a:t>
            </a:r>
            <a:endParaRPr lang="ru-RU" dirty="0"/>
          </a:p>
        </p:txBody>
      </p:sp>
      <p:pic>
        <p:nvPicPr>
          <p:cNvPr id="4100" name="Picture 4" descr="Кочан капусты, фото фотография картинка овощ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5296" y="2139240"/>
            <a:ext cx="2234679" cy="13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22132" y="2139240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    </a:t>
            </a:r>
            <a:r>
              <a:rPr lang="ru-RU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ЗАГАДКИ 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Зеленая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толстуха 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Надела уйму юбок, 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Стоит теперь на грядке 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Как балерина в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пачке.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4027376"/>
            <a:ext cx="26825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verdana" panose="020B0604030504040204" pitchFamily="34" charset="0"/>
              </a:rPr>
              <a:t>Сто одежек - </a:t>
            </a:r>
            <a:br>
              <a:rPr lang="ru-RU" b="1" dirty="0">
                <a:solidFill>
                  <a:srgbClr val="00B05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B050"/>
                </a:solidFill>
                <a:latin typeface="verdana" panose="020B0604030504040204" pitchFamily="34" charset="0"/>
              </a:rPr>
              <a:t>Все без застежек.</a:t>
            </a:r>
            <a:br>
              <a:rPr lang="ru-RU" b="1" dirty="0">
                <a:solidFill>
                  <a:srgbClr val="00B050"/>
                </a:solidFill>
                <a:latin typeface="verdana" panose="020B0604030504040204" pitchFamily="34" charset="0"/>
              </a:rPr>
            </a:br>
            <a:endParaRPr lang="ru-RU" b="1" dirty="0">
              <a:solidFill>
                <a:srgbClr val="00B050"/>
              </a:solidFill>
              <a:latin typeface="verdana" panose="020B0604030504040204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96236" y="51679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Был ребенком - 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Не знал пеленок, 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Стал стариком - 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Сто пеленок на нем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102" name="Picture 6" descr="http://1.bp.blogspot.com/-Ye84D6Vxpmc/UKuJGNV_eYI/AAAAAAAAB2Q/S7PEIVJQ3e4/s1600/%D0%BC%D0%B0%D0%BB%D1%8E%D0%BD%D0%BE%D0%BA+%D0%BA%D0%B0%D0%BF%D1%83%D1%81%D1%82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034" y="4927658"/>
            <a:ext cx="1767202" cy="15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55" y="3640710"/>
            <a:ext cx="1503673" cy="14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0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ovogi</Template>
  <TotalTime>473</TotalTime>
  <Words>932</Words>
  <Application>Microsoft Office PowerPoint</Application>
  <PresentationFormat>Экран (4:3)</PresentationFormat>
  <Paragraphs>170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Проект «Овощи на грядке, здоровье в порядке!» </vt:lpstr>
      <vt:lpstr>Актуальность реализации проекта </vt:lpstr>
      <vt:lpstr>ЗАДАЧИ:</vt:lpstr>
      <vt:lpstr>ПРЕДПОЛАГАЕМЫЕ РЕЗУЛЬТАТЫ</vt:lpstr>
      <vt:lpstr>ЭТАПЫ РЕАЛИЗАЦИИ ПРОЕКТА</vt:lpstr>
      <vt:lpstr>Осенний калейдоскоп</vt:lpstr>
      <vt:lpstr>За что мы любим овощи? </vt:lpstr>
      <vt:lpstr>КАК ОПРЕДЕЛИТЬ ОВОЩ?</vt:lpstr>
      <vt:lpstr>Капуста – королева овощей</vt:lpstr>
      <vt:lpstr>Дидактическая игра «Доскажи словечко» </vt:lpstr>
      <vt:lpstr>ФИЗМИНУТКА</vt:lpstr>
      <vt:lpstr>ФИЗМИНУТКА</vt:lpstr>
      <vt:lpstr>КАРТОШКА</vt:lpstr>
      <vt:lpstr>Красная девица-морковка</vt:lpstr>
      <vt:lpstr>Свёкла царица овощей </vt:lpstr>
      <vt:lpstr>ЛУК-ЗЕЛЁНЫЙ ДРУГ</vt:lpstr>
      <vt:lpstr>Слайд 17</vt:lpstr>
      <vt:lpstr>Фокусы с картофелем!</vt:lpstr>
      <vt:lpstr>Фокусы с картофелем</vt:lpstr>
      <vt:lpstr>ИГРА-ЭСТАФЕТА «Кто быстрее?»  (посадить картошку, собери урожай)</vt:lpstr>
      <vt:lpstr>Слайд 21</vt:lpstr>
      <vt:lpstr>Дидактическая игра «Сложи картинку»</vt:lpstr>
      <vt:lpstr>Дидактическая игра «Сложи картинку»</vt:lpstr>
      <vt:lpstr>Слайд 24</vt:lpstr>
      <vt:lpstr>Лепим морковь!</vt:lpstr>
      <vt:lpstr>Лепим морковь!</vt:lpstr>
      <vt:lpstr>Аппликация «Овощи»</vt:lpstr>
      <vt:lpstr>Дидактическая игра «Четвертый лишний»</vt:lpstr>
      <vt:lpstr>Слайд 29</vt:lpstr>
      <vt:lpstr>Слайд 30</vt:lpstr>
      <vt:lpstr>ВЫВОДЫ: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Win8</dc:creator>
  <cp:lastModifiedBy>Home</cp:lastModifiedBy>
  <cp:revision>51</cp:revision>
  <cp:lastPrinted>2019-10-06T19:56:33Z</cp:lastPrinted>
  <dcterms:created xsi:type="dcterms:W3CDTF">2016-10-09T12:53:34Z</dcterms:created>
  <dcterms:modified xsi:type="dcterms:W3CDTF">2020-06-02T05:58:38Z</dcterms:modified>
</cp:coreProperties>
</file>