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79" r:id="rId1"/>
  </p:sldMasterIdLst>
  <p:sldIdLst>
    <p:sldId id="334" r:id="rId2"/>
    <p:sldId id="258" r:id="rId3"/>
    <p:sldId id="259" r:id="rId4"/>
    <p:sldId id="261" r:id="rId5"/>
    <p:sldId id="262" r:id="rId6"/>
    <p:sldId id="263" r:id="rId7"/>
    <p:sldId id="264" r:id="rId8"/>
    <p:sldId id="267" r:id="rId9"/>
    <p:sldId id="268" r:id="rId10"/>
    <p:sldId id="273" r:id="rId11"/>
    <p:sldId id="318" r:id="rId12"/>
    <p:sldId id="319" r:id="rId13"/>
    <p:sldId id="320" r:id="rId14"/>
    <p:sldId id="321" r:id="rId15"/>
    <p:sldId id="270" r:id="rId16"/>
    <p:sldId id="323" r:id="rId17"/>
    <p:sldId id="322" r:id="rId18"/>
    <p:sldId id="324" r:id="rId19"/>
    <p:sldId id="277" r:id="rId20"/>
    <p:sldId id="340" r:id="rId21"/>
    <p:sldId id="325" r:id="rId22"/>
    <p:sldId id="280" r:id="rId23"/>
    <p:sldId id="336" r:id="rId24"/>
    <p:sldId id="337" r:id="rId25"/>
    <p:sldId id="335" r:id="rId26"/>
    <p:sldId id="285" r:id="rId27"/>
    <p:sldId id="338" r:id="rId28"/>
    <p:sldId id="339" r:id="rId29"/>
    <p:sldId id="341" r:id="rId30"/>
    <p:sldId id="342" r:id="rId31"/>
    <p:sldId id="292" r:id="rId32"/>
    <p:sldId id="293" r:id="rId33"/>
    <p:sldId id="327" r:id="rId34"/>
    <p:sldId id="330" r:id="rId35"/>
    <p:sldId id="328" r:id="rId36"/>
    <p:sldId id="331" r:id="rId37"/>
    <p:sldId id="296" r:id="rId38"/>
    <p:sldId id="297" r:id="rId39"/>
    <p:sldId id="329" r:id="rId40"/>
    <p:sldId id="332" r:id="rId4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F1A25C03-6BB7-42AD-A5A9-A6C2F52EDFCC}">
          <p14:sldIdLst>
            <p14:sldId id="334"/>
            <p14:sldId id="258"/>
            <p14:sldId id="259"/>
            <p14:sldId id="261"/>
            <p14:sldId id="262"/>
            <p14:sldId id="263"/>
            <p14:sldId id="264"/>
            <p14:sldId id="267"/>
            <p14:sldId id="268"/>
            <p14:sldId id="273"/>
            <p14:sldId id="318"/>
            <p14:sldId id="319"/>
            <p14:sldId id="320"/>
            <p14:sldId id="321"/>
            <p14:sldId id="270"/>
            <p14:sldId id="323"/>
            <p14:sldId id="322"/>
            <p14:sldId id="324"/>
            <p14:sldId id="277"/>
            <p14:sldId id="340"/>
            <p14:sldId id="325"/>
            <p14:sldId id="280"/>
            <p14:sldId id="336"/>
            <p14:sldId id="337"/>
            <p14:sldId id="335"/>
            <p14:sldId id="285"/>
            <p14:sldId id="338"/>
            <p14:sldId id="339"/>
            <p14:sldId id="341"/>
            <p14:sldId id="342"/>
            <p14:sldId id="292"/>
            <p14:sldId id="293"/>
            <p14:sldId id="327"/>
            <p14:sldId id="330"/>
            <p14:sldId id="328"/>
            <p14:sldId id="331"/>
          </p14:sldIdLst>
        </p14:section>
        <p14:section name="Раздел без заголовка" id="{D8357527-A25B-40E5-B56E-23073381A143}">
          <p14:sldIdLst>
            <p14:sldId id="296"/>
            <p14:sldId id="297"/>
            <p14:sldId id="329"/>
            <p14:sldId id="332"/>
          </p14:sldIdLst>
        </p14:section>
      </p14:sectionLst>
    </p:ex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25" autoAdjust="0"/>
    <p:restoredTop sz="94799" autoAdjust="0"/>
  </p:normalViewPr>
  <p:slideViewPr>
    <p:cSldViewPr snapToGrid="0">
      <p:cViewPr varScale="1">
        <p:scale>
          <a:sx n="88" d="100"/>
          <a:sy n="88" d="100"/>
        </p:scale>
        <p:origin x="-120" y="-13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EBE3A1-B024-483C-85A0-18D2978832C1}" type="datetimeFigureOut">
              <a:rPr lang="ru-RU" smtClean="0"/>
              <a:t>11.06.2021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F33E33-1994-4E79-8538-0EE8A6AB50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41878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EBE3A1-B024-483C-85A0-18D2978832C1}" type="datetimeFigureOut">
              <a:rPr lang="ru-RU" smtClean="0"/>
              <a:t>11.06.2021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F33E33-1994-4E79-8538-0EE8A6AB50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53877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EBE3A1-B024-483C-85A0-18D2978832C1}" type="datetimeFigureOut">
              <a:rPr lang="ru-RU" smtClean="0"/>
              <a:t>11.06.2021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F33E33-1994-4E79-8538-0EE8A6AB5058}" type="slidenum">
              <a:rPr lang="ru-RU" smtClean="0"/>
              <a:t>‹#›</a:t>
            </a:fld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330163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EBE3A1-B024-483C-85A0-18D2978832C1}" type="datetimeFigureOut">
              <a:rPr lang="ru-RU" smtClean="0"/>
              <a:t>11.06.2021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F33E33-1994-4E79-8538-0EE8A6AB50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48403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EBE3A1-B024-483C-85A0-18D2978832C1}" type="datetimeFigureOut">
              <a:rPr lang="ru-RU" smtClean="0"/>
              <a:t>11.06.2021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F33E33-1994-4E79-8538-0EE8A6AB5058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7554472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EBE3A1-B024-483C-85A0-18D2978832C1}" type="datetimeFigureOut">
              <a:rPr lang="ru-RU" smtClean="0"/>
              <a:t>11.06.2021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F33E33-1994-4E79-8538-0EE8A6AB50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26062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EBE3A1-B024-483C-85A0-18D2978832C1}" type="datetimeFigureOut">
              <a:rPr lang="ru-RU" smtClean="0"/>
              <a:t>11.06.2021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F33E33-1994-4E79-8538-0EE8A6AB50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73088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EBE3A1-B024-483C-85A0-18D2978832C1}" type="datetimeFigureOut">
              <a:rPr lang="ru-RU" smtClean="0"/>
              <a:t>11.06.2021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F33E33-1994-4E79-8538-0EE8A6AB50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66411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EBE3A1-B024-483C-85A0-18D2978832C1}" type="datetimeFigureOut">
              <a:rPr lang="ru-RU" smtClean="0"/>
              <a:t>11.06.2021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F33E33-1994-4E79-8538-0EE8A6AB50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41447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EBE3A1-B024-483C-85A0-18D2978832C1}" type="datetimeFigureOut">
              <a:rPr lang="ru-RU" smtClean="0"/>
              <a:t>11.06.2021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F33E33-1994-4E79-8538-0EE8A6AB50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63010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EBE3A1-B024-483C-85A0-18D2978832C1}" type="datetimeFigureOut">
              <a:rPr lang="ru-RU" smtClean="0"/>
              <a:t>11.06.2021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F33E33-1994-4E79-8538-0EE8A6AB50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77790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EBE3A1-B024-483C-85A0-18D2978832C1}" type="datetimeFigureOut">
              <a:rPr lang="ru-RU" smtClean="0"/>
              <a:t>11.06.2021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F33E33-1994-4E79-8538-0EE8A6AB50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39550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EBE3A1-B024-483C-85A0-18D2978832C1}" type="datetimeFigureOut">
              <a:rPr lang="ru-RU" smtClean="0"/>
              <a:t>11.06.2021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F33E33-1994-4E79-8538-0EE8A6AB50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71519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EBE3A1-B024-483C-85A0-18D2978832C1}" type="datetimeFigureOut">
              <a:rPr lang="ru-RU" smtClean="0"/>
              <a:t>11.06.2021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F33E33-1994-4E79-8538-0EE8A6AB50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36817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EBE3A1-B024-483C-85A0-18D2978832C1}" type="datetimeFigureOut">
              <a:rPr lang="ru-RU" smtClean="0"/>
              <a:t>11.06.2021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F33E33-1994-4E79-8538-0EE8A6AB50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9768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EBE3A1-B024-483C-85A0-18D2978832C1}" type="datetimeFigureOut">
              <a:rPr lang="ru-RU" smtClean="0"/>
              <a:t>11.06.2021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F33E33-1994-4E79-8538-0EE8A6AB50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27755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EBE3A1-B024-483C-85A0-18D2978832C1}" type="datetimeFigureOut">
              <a:rPr lang="ru-RU" smtClean="0"/>
              <a:t>11.06.2021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8CF33E33-1994-4E79-8538-0EE8A6AB50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91787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0" r:id="rId1"/>
    <p:sldLayoutId id="2147483781" r:id="rId2"/>
    <p:sldLayoutId id="2147483782" r:id="rId3"/>
    <p:sldLayoutId id="2147483783" r:id="rId4"/>
    <p:sldLayoutId id="2147483784" r:id="rId5"/>
    <p:sldLayoutId id="2147483785" r:id="rId6"/>
    <p:sldLayoutId id="2147483786" r:id="rId7"/>
    <p:sldLayoutId id="2147483787" r:id="rId8"/>
    <p:sldLayoutId id="2147483788" r:id="rId9"/>
    <p:sldLayoutId id="2147483789" r:id="rId10"/>
    <p:sldLayoutId id="2147483790" r:id="rId11"/>
    <p:sldLayoutId id="2147483791" r:id="rId12"/>
    <p:sldLayoutId id="2147483792" r:id="rId13"/>
    <p:sldLayoutId id="2147483793" r:id="rId14"/>
    <p:sldLayoutId id="2147483794" r:id="rId15"/>
    <p:sldLayoutId id="2147483795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https://upload2.schoolrm.ru/iblock/e9f/e9f32f5c826d3bef997553325e9c4f63/Pedagogicheskiy-opyt-raboty-uchitelya_logopeda-Nikishovoy-E.M..pdf" TargetMode="Externa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184875" y="394009"/>
            <a:ext cx="6361896" cy="587684"/>
          </a:xfrm>
        </p:spPr>
        <p:txBody>
          <a:bodyPr>
            <a:noAutofit/>
          </a:bodyPr>
          <a:lstStyle/>
          <a:p>
            <a:pPr algn="ctr"/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Министерство образования РМ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329543" y="3069301"/>
            <a:ext cx="7821879" cy="2840701"/>
          </a:xfrm>
        </p:spPr>
        <p:txBody>
          <a:bodyPr>
            <a:normAutofit fontScale="25000" lnSpcReduction="20000"/>
          </a:bodyPr>
          <a:lstStyle/>
          <a:p>
            <a:pPr lvl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ru-RU" sz="2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 fontAlgn="auto">
              <a:lnSpc>
                <a:spcPct val="120000"/>
              </a:lnSpc>
              <a:spcBef>
                <a:spcPts val="0"/>
              </a:spcBef>
              <a:buClr>
                <a:schemeClr val="accent6">
                  <a:lumMod val="75000"/>
                </a:schemeClr>
              </a:buClr>
              <a:defRPr/>
            </a:pPr>
            <a:r>
              <a:rPr lang="ru-RU" altLang="ru-RU" sz="6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Профессиональное </a:t>
            </a:r>
            <a:r>
              <a:rPr lang="ru-RU" altLang="ru-RU" sz="6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образование</a:t>
            </a:r>
            <a:r>
              <a:rPr lang="ru-RU" altLang="ru-RU" sz="6400" dirty="0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ru-RU" altLang="ru-RU" sz="6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64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высшее, </a:t>
            </a:r>
            <a:r>
              <a:rPr lang="ru-RU" altLang="ru-RU" sz="64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«Мордовский </a:t>
            </a:r>
            <a:r>
              <a:rPr lang="ru-RU" altLang="ru-RU" sz="64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государственный педагогический институт им. М. Е. </a:t>
            </a:r>
            <a:r>
              <a:rPr lang="ru-RU" altLang="ru-RU" sz="64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Евсевьева</a:t>
            </a:r>
            <a:r>
              <a:rPr lang="ru-RU" altLang="ru-RU" sz="64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» факультет коррекционной </a:t>
            </a:r>
            <a:r>
              <a:rPr lang="ru-RU" altLang="ru-RU" sz="64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педагогики.</a:t>
            </a:r>
            <a:endParaRPr lang="ru-RU" sz="64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lnSpc>
                <a:spcPct val="120000"/>
              </a:lnSpc>
              <a:spcBef>
                <a:spcPts val="0"/>
              </a:spcBef>
              <a:buClr>
                <a:schemeClr val="accent6">
                  <a:lumMod val="75000"/>
                </a:schemeClr>
              </a:buClr>
              <a:defRPr/>
            </a:pPr>
            <a:r>
              <a:rPr lang="ru-RU" sz="6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Специальность:</a:t>
            </a:r>
            <a:r>
              <a:rPr lang="ru-RU" sz="6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6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«Олигофренопедагогика» с дополнительной специальностью «Логопедия»</a:t>
            </a:r>
          </a:p>
          <a:p>
            <a:pPr algn="l">
              <a:lnSpc>
                <a:spcPct val="120000"/>
              </a:lnSpc>
              <a:spcBef>
                <a:spcPts val="0"/>
              </a:spcBef>
              <a:buClr>
                <a:schemeClr val="accent6">
                  <a:lumMod val="75000"/>
                </a:schemeClr>
              </a:buClr>
              <a:defRPr/>
            </a:pPr>
            <a:r>
              <a:rPr lang="ru-RU" sz="6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Квалификация: </a:t>
            </a:r>
            <a:r>
              <a:rPr lang="ru-RU" sz="6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6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Олигофренопедагог</a:t>
            </a:r>
            <a:r>
              <a:rPr lang="ru-RU" sz="6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 </a:t>
            </a:r>
            <a:r>
              <a:rPr lang="ru-RU" sz="64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логопед</a:t>
            </a:r>
            <a:r>
              <a:rPr lang="ru-RU" sz="6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algn="l" fontAlgn="auto">
              <a:lnSpc>
                <a:spcPct val="120000"/>
              </a:lnSpc>
              <a:spcBef>
                <a:spcPts val="0"/>
              </a:spcBef>
              <a:buClr>
                <a:schemeClr val="accent6">
                  <a:lumMod val="75000"/>
                </a:schemeClr>
              </a:buClr>
              <a:defRPr/>
            </a:pPr>
            <a:r>
              <a:rPr lang="ru-RU" sz="6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Диплом: </a:t>
            </a:r>
            <a:r>
              <a:rPr lang="ru-RU" sz="6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№ </a:t>
            </a:r>
            <a:r>
              <a:rPr lang="ru-RU" sz="64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АВС 0079704</a:t>
            </a:r>
            <a:endParaRPr lang="ru-RU" sz="64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 fontAlgn="auto">
              <a:lnSpc>
                <a:spcPct val="120000"/>
              </a:lnSpc>
              <a:spcBef>
                <a:spcPts val="0"/>
              </a:spcBef>
              <a:buClr>
                <a:schemeClr val="accent6">
                  <a:lumMod val="75000"/>
                </a:schemeClr>
              </a:buClr>
              <a:defRPr/>
            </a:pPr>
            <a:r>
              <a:rPr lang="ru-RU" sz="6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Дата выдачи: </a:t>
            </a:r>
            <a:r>
              <a:rPr lang="ru-RU" sz="6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26.06.1997 </a:t>
            </a:r>
            <a:r>
              <a:rPr lang="ru-RU" sz="6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</a:t>
            </a:r>
          </a:p>
          <a:p>
            <a:pPr algn="l" fontAlgn="auto">
              <a:lnSpc>
                <a:spcPct val="120000"/>
              </a:lnSpc>
              <a:spcBef>
                <a:spcPts val="0"/>
              </a:spcBef>
              <a:buClr>
                <a:schemeClr val="accent6">
                  <a:lumMod val="75000"/>
                </a:schemeClr>
              </a:buClr>
              <a:defRPr/>
            </a:pPr>
            <a:r>
              <a:rPr lang="ru-RU" altLang="ru-RU" sz="6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Общий трудовой стаж:</a:t>
            </a:r>
            <a:r>
              <a:rPr lang="en-US" altLang="ru-RU" sz="6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64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 года</a:t>
            </a:r>
            <a:endParaRPr lang="ru-RU" altLang="ru-RU" sz="64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 fontAlgn="auto">
              <a:lnSpc>
                <a:spcPct val="120000"/>
              </a:lnSpc>
              <a:spcBef>
                <a:spcPts val="0"/>
              </a:spcBef>
              <a:buClr>
                <a:schemeClr val="accent6">
                  <a:lumMod val="75000"/>
                </a:schemeClr>
              </a:buClr>
              <a:defRPr/>
            </a:pPr>
            <a:r>
              <a:rPr lang="ru-RU" altLang="ru-RU" sz="6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Стаж педагогической работы: </a:t>
            </a:r>
            <a:r>
              <a:rPr lang="ru-RU" altLang="ru-RU" sz="6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 года</a:t>
            </a:r>
          </a:p>
          <a:p>
            <a:pPr marL="274320" indent="-274320" algn="l">
              <a:lnSpc>
                <a:spcPct val="120000"/>
              </a:lnSpc>
              <a:spcBef>
                <a:spcPts val="0"/>
              </a:spcBef>
              <a:buClr>
                <a:schemeClr val="accent1">
                  <a:lumMod val="75000"/>
                </a:schemeClr>
              </a:buClr>
              <a:defRPr/>
            </a:pPr>
            <a:r>
              <a:rPr lang="ru-RU" altLang="ru-RU" sz="6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altLang="ru-RU" sz="6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данном учреждении: </a:t>
            </a:r>
            <a:r>
              <a:rPr lang="ru-RU" altLang="ru-RU" sz="6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ru-RU" altLang="ru-RU" sz="64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лет</a:t>
            </a:r>
            <a:endParaRPr lang="ru-RU" altLang="ru-RU" sz="64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74320" indent="-274320" algn="l">
              <a:lnSpc>
                <a:spcPct val="120000"/>
              </a:lnSpc>
              <a:spcBef>
                <a:spcPts val="0"/>
              </a:spcBef>
              <a:buClr>
                <a:schemeClr val="accent1">
                  <a:lumMod val="75000"/>
                </a:schemeClr>
              </a:buClr>
              <a:defRPr/>
            </a:pPr>
            <a:r>
              <a:rPr lang="ru-RU" altLang="ru-RU" sz="6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Занимаемая должность: </a:t>
            </a:r>
            <a:r>
              <a:rPr lang="ru-RU" altLang="ru-RU" sz="6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учитель-логопед</a:t>
            </a:r>
          </a:p>
          <a:p>
            <a:pPr marL="274320" lvl="0" indent="-274320" algn="l">
              <a:lnSpc>
                <a:spcPct val="120000"/>
              </a:lnSpc>
              <a:spcBef>
                <a:spcPts val="0"/>
              </a:spcBef>
              <a:buClr>
                <a:srgbClr val="2DA2BF">
                  <a:lumMod val="75000"/>
                </a:srgbClr>
              </a:buClr>
              <a:defRPr/>
            </a:pPr>
            <a:r>
              <a:rPr lang="ru-RU" altLang="ru-RU" sz="6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Квалификационная </a:t>
            </a:r>
            <a:r>
              <a:rPr lang="ru-RU" altLang="ru-RU" sz="6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категория:</a:t>
            </a:r>
            <a:r>
              <a:rPr lang="ru-RU" altLang="ru-RU" sz="6400" b="1" dirty="0" smtClean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64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высшая</a:t>
            </a:r>
            <a:r>
              <a:rPr lang="ru-RU" sz="64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altLang="ru-RU" sz="6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(приказ МО РМ от </a:t>
            </a:r>
            <a:r>
              <a:rPr lang="ru-RU" altLang="ru-RU" sz="6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30.09.2016 </a:t>
            </a:r>
            <a:r>
              <a:rPr lang="ru-RU" altLang="ru-RU" sz="6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 </a:t>
            </a:r>
            <a:r>
              <a:rPr lang="ru-RU" altLang="ru-RU" sz="6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№973)</a:t>
            </a:r>
            <a:endParaRPr lang="ru-RU" altLang="ru-RU" sz="6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lnSpc>
                <a:spcPct val="120000"/>
              </a:lnSpc>
            </a:pPr>
            <a:endParaRPr lang="ru-RU" dirty="0"/>
          </a:p>
        </p:txBody>
      </p:sp>
      <p:pic>
        <p:nvPicPr>
          <p:cNvPr id="1026" name="Picture 2" descr="https://www.maam.ru/images/users/avatars/5ef9c3f4a1c1ce67393b79980ca97bf7.jpg">
            <a:extLst>
              <a:ext uri="{FF2B5EF4-FFF2-40B4-BE49-F238E27FC236}">
                <a16:creationId xmlns="" xmlns:a16="http://schemas.microsoft.com/office/drawing/2014/main" id="{B9C64EE3-48A6-4692-8041-A44CE7EB7D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913" y="535354"/>
            <a:ext cx="2373087" cy="2533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341914" y="1093152"/>
            <a:ext cx="6096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ru-RU" sz="3600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Портфолио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Никишовой Елены Максимовны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kern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Учителя-логопеда </a:t>
            </a:r>
            <a:endParaRPr lang="ru-RU" b="1" kern="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МДОУ «Детский сад № 79 комбинированного вида»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kern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 о. Саранск</a:t>
            </a:r>
          </a:p>
        </p:txBody>
      </p:sp>
    </p:spTree>
    <p:extLst>
      <p:ext uri="{BB962C8B-B14F-4D97-AF65-F5344CB8AC3E}">
        <p14:creationId xmlns:p14="http://schemas.microsoft.com/office/powerpoint/2010/main" val="34941303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 algn="ctr">
              <a:lnSpc>
                <a:spcPct val="93000"/>
              </a:lnSpc>
              <a:spcBef>
                <a:spcPts val="0"/>
              </a:spcBef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4400" b="1" i="1" dirty="0">
                <a:latin typeface="Times New Roman" pitchFamily="18" charset="0"/>
                <a:cs typeface="Times New Roman" pitchFamily="18" charset="0"/>
              </a:rPr>
              <a:t>4. Результаты участия в инновационной (экспериментальной) деятельности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292537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DE7C7FBD-A679-4D80-BBC6-0189CB4210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Объект 5">
            <a:extLst>
              <a:ext uri="{FF2B5EF4-FFF2-40B4-BE49-F238E27FC236}">
                <a16:creationId xmlns="" xmlns:a16="http://schemas.microsoft.com/office/drawing/2014/main" id="{71883A9E-DF1D-4AC3-AED8-BEB15ADAC5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Picture 6">
            <a:extLst>
              <a:ext uri="{FF2B5EF4-FFF2-40B4-BE49-F238E27FC236}">
                <a16:creationId xmlns="" xmlns:a16="http://schemas.microsoft.com/office/drawing/2014/main" id="{FDD194A8-BCA0-4794-B035-2CDF4A74EC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9798" y="515938"/>
            <a:ext cx="4078287" cy="5732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>
            <a:extLst>
              <a:ext uri="{FF2B5EF4-FFF2-40B4-BE49-F238E27FC236}">
                <a16:creationId xmlns="" xmlns:a16="http://schemas.microsoft.com/office/drawing/2014/main" id="{DAB35FD3-47B8-4DA7-98DE-A213E64472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111" y="496374"/>
            <a:ext cx="4103687" cy="564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028698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5EB45E2F-EEA9-4A67-A931-F30C95F613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1">
            <a:extLst>
              <a:ext uri="{FF2B5EF4-FFF2-40B4-BE49-F238E27FC236}">
                <a16:creationId xmlns="" xmlns:a16="http://schemas.microsoft.com/office/drawing/2014/main" id="{DF9A8BA4-F362-4985-BABA-2C138DA8ED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334" y="609600"/>
            <a:ext cx="3609975" cy="496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2">
            <a:extLst>
              <a:ext uri="{FF2B5EF4-FFF2-40B4-BE49-F238E27FC236}">
                <a16:creationId xmlns="" xmlns:a16="http://schemas.microsoft.com/office/drawing/2014/main" id="{3B4CE7CD-4BC1-4D29-9F1C-78CE09AABE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5273" y="1148442"/>
            <a:ext cx="5727456" cy="4163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869872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28FF8D9B-238D-4D24-BE8C-8B56627FA4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3EFFBD6A-D727-4E1C-88A7-E7B66AC50D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Picture 2" descr="E:\12\Изображение (8).jpg">
            <a:extLst>
              <a:ext uri="{FF2B5EF4-FFF2-40B4-BE49-F238E27FC236}">
                <a16:creationId xmlns="" xmlns:a16="http://schemas.microsoft.com/office/drawing/2014/main" id="{8F531070-71EF-4C42-9FA2-4DB24F541D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334" y="609600"/>
            <a:ext cx="4030663" cy="553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 descr="E:\12\Изображение (13).jpg">
            <a:extLst>
              <a:ext uri="{FF2B5EF4-FFF2-40B4-BE49-F238E27FC236}">
                <a16:creationId xmlns="" xmlns:a16="http://schemas.microsoft.com/office/drawing/2014/main" id="{22E580C6-80AD-48F8-9AF1-671DBAAAE8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5824" y="613425"/>
            <a:ext cx="4070350" cy="558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464970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stvospital\Documents\Аттестация 2020-2021\Аттестация_ Никишова Е.М\IMG_20210527_083456_resized_20210527_09575451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334" y="239485"/>
            <a:ext cx="4718957" cy="6291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14812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 algn="ctr">
              <a:lnSpc>
                <a:spcPct val="93000"/>
              </a:lnSpc>
              <a:spcBef>
                <a:spcPts val="0"/>
              </a:spcBef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4400" b="1" i="1" dirty="0">
                <a:latin typeface="Times New Roman" pitchFamily="18" charset="0"/>
                <a:cs typeface="Times New Roman" pitchFamily="18" charset="0"/>
              </a:rPr>
              <a:t>5. Участие детей в заочных олимпиадах, открытых конкурсах, конференциях, выставках, </a:t>
            </a:r>
            <a:br>
              <a:rPr lang="ru-RU" sz="4400" b="1" i="1" dirty="0">
                <a:latin typeface="Times New Roman" pitchFamily="18" charset="0"/>
                <a:cs typeface="Times New Roman" pitchFamily="18" charset="0"/>
              </a:rPr>
            </a:br>
            <a:r>
              <a:rPr lang="ru-RU" sz="4400" b="1" i="1" dirty="0">
                <a:latin typeface="Times New Roman" pitchFamily="18" charset="0"/>
                <a:cs typeface="Times New Roman" pitchFamily="18" charset="0"/>
              </a:rPr>
              <a:t>турнирах, соревнованиях</a:t>
            </a:r>
          </a:p>
        </p:txBody>
      </p:sp>
    </p:spTree>
    <p:extLst>
      <p:ext uri="{BB962C8B-B14F-4D97-AF65-F5344CB8AC3E}">
        <p14:creationId xmlns:p14="http://schemas.microsoft.com/office/powerpoint/2010/main" val="20940400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Аттестация_ Никишова Е.М\р-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65" y="2509158"/>
            <a:ext cx="2995839" cy="4196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E:\Аттестация_ Никишова Е.М\р-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0843" y="1817914"/>
            <a:ext cx="2700065" cy="3788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E:\Аттестация_ Никишова Е.М\р-3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2986" y="1102177"/>
            <a:ext cx="2509136" cy="3505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E:\Аттестация_ Никишова Е.М\благод.росток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0168" y="2351313"/>
            <a:ext cx="2872226" cy="4071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429674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086870E2-F813-402F-B999-38FEC0EFE1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D05A8CD7-2820-4E94-B076-27E2DC4ED4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sz="4400" b="1" i="1" dirty="0">
                <a:latin typeface="Times New Roman" pitchFamily="18" charset="0"/>
                <a:cs typeface="Times New Roman" pitchFamily="18" charset="0"/>
              </a:rPr>
              <a:t>        </a:t>
            </a:r>
          </a:p>
          <a:p>
            <a:pPr marL="0" indent="0">
              <a:buNone/>
            </a:pPr>
            <a:r>
              <a:rPr lang="ru-RU" sz="4400" b="1" i="1" dirty="0">
                <a:latin typeface="Times New Roman" pitchFamily="18" charset="0"/>
                <a:cs typeface="Times New Roman" pitchFamily="18" charset="0"/>
              </a:rPr>
              <a:t>           5. Наличие публикаций</a:t>
            </a:r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i="1" dirty="0"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1895244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C032647A-F15B-474B-978E-10C7F64FB4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Объект 4">
            <a:extLst>
              <a:ext uri="{FF2B5EF4-FFF2-40B4-BE49-F238E27FC236}">
                <a16:creationId xmlns="" xmlns:a16="http://schemas.microsoft.com/office/drawing/2014/main" id="{002D2087-6866-4BB7-AF9B-803B0B3060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59" y="992430"/>
            <a:ext cx="3642779" cy="5152781"/>
          </a:xfrm>
        </p:spPr>
      </p:pic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8065A647-31F7-4530-9EEF-2DCB5590295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8238" y="785748"/>
            <a:ext cx="3792881" cy="5359463"/>
          </a:xfrm>
          <a:prstGeom prst="rect">
            <a:avLst/>
          </a:prstGeom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0067" y="749266"/>
            <a:ext cx="4144963" cy="5432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9696736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 algn="ctr">
              <a:lnSpc>
                <a:spcPct val="93000"/>
              </a:lnSpc>
              <a:spcBef>
                <a:spcPts val="0"/>
              </a:spcBef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4400" b="1" i="1" dirty="0">
                <a:latin typeface="Times New Roman" pitchFamily="18" charset="0"/>
                <a:cs typeface="Times New Roman" pitchFamily="18" charset="0"/>
              </a:rPr>
              <a:t>7. Наличие авторских программ и методических пособий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53202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tvospital\Documents\Аттестация 2020-2021\Аттестация_ Никишова Е.М\Изображение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915" y="185040"/>
            <a:ext cx="8839199" cy="6438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156612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Picture 3" descr="E:\ник\Изображение (4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6574" y="1589314"/>
            <a:ext cx="6076855" cy="4426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E:\ник\Изображение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715" y="718456"/>
            <a:ext cx="4051593" cy="5562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817187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E:\ник\Изображение (2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328" y="642256"/>
            <a:ext cx="4239272" cy="5820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E:\ник\Изображение (3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4213" y="642257"/>
            <a:ext cx="4265670" cy="5856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248581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86439" y="1387900"/>
            <a:ext cx="9122332" cy="4195481"/>
          </a:xfrm>
        </p:spPr>
        <p:txBody>
          <a:bodyPr/>
          <a:lstStyle/>
          <a:p>
            <a:pPr lvl="0" algn="ctr">
              <a:lnSpc>
                <a:spcPct val="93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4400" b="1" i="1" dirty="0">
                <a:latin typeface="Times New Roman" pitchFamily="18" charset="0"/>
                <a:cs typeface="Times New Roman" pitchFamily="18" charset="0"/>
              </a:rPr>
              <a:t>8. </a:t>
            </a:r>
            <a:r>
              <a:rPr lang="ru-RU" sz="2800" b="1" i="1" dirty="0">
                <a:latin typeface="Times New Roman" pitchFamily="18" charset="0"/>
                <a:cs typeface="Times New Roman" pitchFamily="18" charset="0"/>
              </a:rPr>
              <a:t>Выступления на заседаниях методических советов, </a:t>
            </a:r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научно-практических </a:t>
            </a:r>
            <a:r>
              <a:rPr lang="ru-RU" sz="2800" b="1" i="1" dirty="0">
                <a:latin typeface="Times New Roman" pitchFamily="18" charset="0"/>
                <a:cs typeface="Times New Roman" pitchFamily="18" charset="0"/>
              </a:rPr>
              <a:t>конференциях, педагогических чтениях, семинарах, секциях, форумах,  радиопередачах(очно</a:t>
            </a:r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):</a:t>
            </a:r>
            <a:endParaRPr lang="ru-RU" sz="2800" b="1" i="1" dirty="0">
              <a:latin typeface="Times New Roman" pitchFamily="18" charset="0"/>
              <a:cs typeface="Times New Roman" pitchFamily="18" charset="0"/>
            </a:endParaRPr>
          </a:p>
          <a:p>
            <a:pPr lvl="0" algn="ctr">
              <a:lnSpc>
                <a:spcPct val="93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800" b="1" i="1" dirty="0">
                <a:latin typeface="Times New Roman" pitchFamily="18" charset="0"/>
                <a:cs typeface="Times New Roman" pitchFamily="18" charset="0"/>
              </a:rPr>
              <a:t>Уровень образовательной </a:t>
            </a:r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организации – 2</a:t>
            </a:r>
          </a:p>
          <a:p>
            <a:pPr lvl="0" algn="ctr">
              <a:lnSpc>
                <a:spcPct val="93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Межрегиональный – 1 </a:t>
            </a:r>
            <a:endParaRPr lang="ru-RU" sz="2800" b="1" i="1" dirty="0">
              <a:latin typeface="Times New Roman" pitchFamily="18" charset="0"/>
              <a:cs typeface="Times New Roman" pitchFamily="18" charset="0"/>
            </a:endParaRPr>
          </a:p>
          <a:p>
            <a:pPr marL="0" lvl="0" indent="0" algn="ctr">
              <a:lnSpc>
                <a:spcPct val="93000"/>
              </a:lnSpc>
              <a:spcBef>
                <a:spcPts val="0"/>
              </a:spcBef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0751688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stvospital\Documents\Аттестация 2020-2021\Аттестация_ Никишова Е.М\IMG_20210527_120944_resized_20210527_12104825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8822" y="446313"/>
            <a:ext cx="4482193" cy="5976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26893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stvospital\Documents\Аттестация 2020-2021\Аттестация_ Никишова Е.М\Сертификат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370" y="500742"/>
            <a:ext cx="4123063" cy="5812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C:\Users\stvospital\Documents\Аттестация 2020-2021\Аттестация_ Никишова Е.М\Безымянный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2824" y="500741"/>
            <a:ext cx="4118647" cy="5812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016223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stvospital\Documents\Аттестация 2020-2021\Аттестация_ Никишова Е.М\Воспит.Р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0134" y="733744"/>
            <a:ext cx="8125960" cy="5172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57810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50220" y="941390"/>
            <a:ext cx="8596668" cy="2139268"/>
          </a:xfrm>
        </p:spPr>
        <p:txBody>
          <a:bodyPr/>
          <a:lstStyle/>
          <a:p>
            <a:pPr marL="0" lvl="0" indent="0" algn="ctr">
              <a:lnSpc>
                <a:spcPct val="93000"/>
              </a:lnSpc>
              <a:spcBef>
                <a:spcPts val="0"/>
              </a:spcBef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4400" b="1" i="1" dirty="0">
                <a:latin typeface="Times New Roman" pitchFamily="18" charset="0"/>
                <a:cs typeface="Times New Roman" pitchFamily="18" charset="0"/>
              </a:rPr>
              <a:t>9. Проведение открытых </a:t>
            </a:r>
          </a:p>
          <a:p>
            <a:pPr marL="0" lvl="0" indent="0" algn="ctr">
              <a:lnSpc>
                <a:spcPct val="93000"/>
              </a:lnSpc>
              <a:spcBef>
                <a:spcPts val="0"/>
              </a:spcBef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4400" b="1" i="1" dirty="0">
                <a:latin typeface="Times New Roman" pitchFamily="18" charset="0"/>
                <a:cs typeface="Times New Roman" pitchFamily="18" charset="0"/>
              </a:rPr>
              <a:t>мастер – классов, занятий, мероприятий  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458686" y="3813406"/>
            <a:ext cx="768531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Уровень образовательной организации – 2</a:t>
            </a:r>
          </a:p>
          <a:p>
            <a:pPr algn="ctr"/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Муниципальный уровень – 1 </a:t>
            </a:r>
          </a:p>
          <a:p>
            <a:pPr algn="ctr"/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Республиканский уровень 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1 </a:t>
            </a:r>
          </a:p>
        </p:txBody>
      </p:sp>
    </p:spTree>
    <p:extLst>
      <p:ext uri="{BB962C8B-B14F-4D97-AF65-F5344CB8AC3E}">
        <p14:creationId xmlns:p14="http://schemas.microsoft.com/office/powerpoint/2010/main" val="333517479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6658" y="236784"/>
            <a:ext cx="4626163" cy="61640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1" name="Picture 3" descr="E:\ннн\Изображение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614" y="236784"/>
            <a:ext cx="4489643" cy="6164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696220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 descr="C:\Users\stvospital\Documents\Аттестация 2020-2021\Аттестация_ Никишова Е.М\IMG_20210527_121824_resized_20210527_12191292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8914" y="2411185"/>
            <a:ext cx="5290458" cy="3967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C:\Users\stvospital\Documents\Аттестация 2020-2021\Аттестация_ Никишова Е.М\IMG_20210527_121810_resized_20210527_12191335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343" y="432707"/>
            <a:ext cx="5486400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427503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2A971675-5CDA-406B-95D0-89CC218F52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7CAECD12-F803-4D3F-82BC-7F2376B7FE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>
            <a:extLst>
              <a:ext uri="{FF2B5EF4-FFF2-40B4-BE49-F238E27FC236}">
                <a16:creationId xmlns="" xmlns:a16="http://schemas.microsoft.com/office/drawing/2014/main" id="{95F8F874-4EFF-4FDB-B663-1B9D9168B3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334" y="626596"/>
            <a:ext cx="3976687" cy="552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 descr="C:\Users\stvospital\Documents\Аттестация 2020-2021\Краснова М.Н\77.png">
            <a:extLst>
              <a:ext uri="{FF2B5EF4-FFF2-40B4-BE49-F238E27FC236}">
                <a16:creationId xmlns="" xmlns:a16="http://schemas.microsoft.com/office/drawing/2014/main" id="{C8EF2577-64C1-4896-A736-3B1921F005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3605" y="602784"/>
            <a:ext cx="3960813" cy="554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68455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00591" y="505961"/>
            <a:ext cx="8596668" cy="3880773"/>
          </a:xfrm>
        </p:spPr>
        <p:txBody>
          <a:bodyPr>
            <a:normAutofit/>
          </a:bodyPr>
          <a:lstStyle/>
          <a:p>
            <a:pPr marL="0" lvl="0" indent="0" algn="ctr">
              <a:lnSpc>
                <a:spcPct val="93000"/>
              </a:lnSpc>
              <a:spcBef>
                <a:spcPts val="0"/>
              </a:spcBef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4400" b="1" i="1" dirty="0">
                <a:latin typeface="Times New Roman" pitchFamily="18" charset="0"/>
                <a:cs typeface="Times New Roman" pitchFamily="18" charset="0"/>
              </a:rPr>
              <a:t>Представление </a:t>
            </a:r>
          </a:p>
          <a:p>
            <a:pPr marL="0" lvl="0" indent="0" algn="ctr">
              <a:lnSpc>
                <a:spcPct val="93000"/>
              </a:lnSpc>
              <a:spcBef>
                <a:spcPts val="0"/>
              </a:spcBef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4400" b="1" i="1" dirty="0">
                <a:latin typeface="Times New Roman" pitchFamily="18" charset="0"/>
                <a:cs typeface="Times New Roman" pitchFamily="18" charset="0"/>
              </a:rPr>
              <a:t>инновационного</a:t>
            </a:r>
          </a:p>
          <a:p>
            <a:pPr marL="0" lvl="0" indent="0" algn="ctr">
              <a:lnSpc>
                <a:spcPct val="93000"/>
              </a:lnSpc>
              <a:spcBef>
                <a:spcPts val="0"/>
              </a:spcBef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4400" b="1" i="1" dirty="0">
                <a:latin typeface="Times New Roman" pitchFamily="18" charset="0"/>
                <a:cs typeface="Times New Roman" pitchFamily="18" charset="0"/>
              </a:rPr>
              <a:t>педагогического </a:t>
            </a:r>
            <a:r>
              <a:rPr lang="ru-RU" sz="4400" b="1" i="1" dirty="0" smtClean="0">
                <a:latin typeface="Times New Roman" pitchFamily="18" charset="0"/>
                <a:cs typeface="Times New Roman" pitchFamily="18" charset="0"/>
              </a:rPr>
              <a:t>опыта</a:t>
            </a:r>
          </a:p>
          <a:p>
            <a:pPr marL="0" lvl="0" indent="0" algn="ctr">
              <a:lnSpc>
                <a:spcPct val="93000"/>
              </a:lnSpc>
              <a:spcBef>
                <a:spcPts val="0"/>
              </a:spcBef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sz="4400" b="1" i="1" dirty="0">
              <a:latin typeface="Times New Roman" pitchFamily="18" charset="0"/>
              <a:cs typeface="Times New Roman" pitchFamily="18" charset="0"/>
            </a:endParaRPr>
          </a:p>
          <a:p>
            <a:pPr marL="0" lvl="0" indent="0" algn="ctr">
              <a:lnSpc>
                <a:spcPct val="93000"/>
              </a:lnSpc>
              <a:spcBef>
                <a:spcPts val="0"/>
              </a:spcBef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2800" b="1" i="1" dirty="0">
                <a:latin typeface="Times New Roman" pitchFamily="18" charset="0"/>
                <a:cs typeface="Times New Roman" pitchFamily="18" charset="0"/>
                <a:hlinkClick r:id="rId2"/>
              </a:rPr>
              <a:t>https://upload2.schoolrm.ru/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  <a:hlinkClick r:id="rId2"/>
              </a:rPr>
              <a:t>iblock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  <a:hlinkClick r:id="rId2"/>
              </a:rPr>
              <a:t>/e9f/e9f32f5c826d3bef997553325e9c4f63/Pedagogicheskiy-opyt-raboty-uchitelya_logopeda-Nikishovoy-E.M..</a:t>
            </a:r>
            <a:r>
              <a:rPr lang="en-US" sz="2800" b="1" i="1" dirty="0" smtClean="0">
                <a:latin typeface="Times New Roman" pitchFamily="18" charset="0"/>
                <a:cs typeface="Times New Roman" pitchFamily="18" charset="0"/>
                <a:hlinkClick r:id="rId2"/>
              </a:rPr>
              <a:t>pdf</a:t>
            </a:r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2800" b="1" i="1" dirty="0">
              <a:latin typeface="Times New Roman" pitchFamily="18" charset="0"/>
              <a:cs typeface="Times New Roman" pitchFamily="18" charset="0"/>
            </a:endParaRPr>
          </a:p>
          <a:p>
            <a:pPr marL="0" lvl="0" indent="0" algn="ctr">
              <a:lnSpc>
                <a:spcPct val="93000"/>
              </a:lnSpc>
              <a:spcBef>
                <a:spcPts val="0"/>
              </a:spcBef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sz="4400" b="1" i="1" dirty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6607401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5245" y="555712"/>
            <a:ext cx="4209840" cy="57802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0098773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319592" y="1681618"/>
            <a:ext cx="8596668" cy="3880773"/>
          </a:xfrm>
        </p:spPr>
        <p:txBody>
          <a:bodyPr/>
          <a:lstStyle/>
          <a:p>
            <a:pPr marL="0" lvl="0" indent="0" algn="ctr">
              <a:lnSpc>
                <a:spcPct val="93000"/>
              </a:lnSpc>
              <a:spcBef>
                <a:spcPts val="0"/>
              </a:spcBef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4400" b="1" i="1" dirty="0">
                <a:latin typeface="Times New Roman" pitchFamily="18" charset="0"/>
                <a:cs typeface="Times New Roman" pitchFamily="18" charset="0"/>
              </a:rPr>
              <a:t>10.</a:t>
            </a:r>
            <a:r>
              <a:rPr kumimoji="0" lang="ru-RU" sz="4400" b="1" i="1" u="none" strike="noStrike" kern="5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/>
                <a:ea typeface="Times New Roman"/>
              </a:rPr>
              <a:t> </a:t>
            </a:r>
            <a:r>
              <a:rPr lang="ru-RU" sz="4400" b="1" i="1" kern="50" dirty="0">
                <a:latin typeface="Times New Roman"/>
                <a:ea typeface="Times New Roman"/>
              </a:rPr>
              <a:t>Э</a:t>
            </a:r>
            <a:r>
              <a:rPr kumimoji="0" lang="ru-RU" sz="4400" b="1" i="1" u="none" strike="noStrike" kern="5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/>
                <a:ea typeface="Times New Roman"/>
              </a:rPr>
              <a:t>кспертная</a:t>
            </a:r>
            <a:r>
              <a:rPr kumimoji="0" lang="ru-RU" sz="4400" b="1" i="1" u="none" strike="noStrike" kern="5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/>
                <a:ea typeface="Times New Roman"/>
              </a:rPr>
              <a:t> деятельность</a:t>
            </a:r>
            <a:endParaRPr lang="ru-RU" sz="4400" b="1" i="1" dirty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8493240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E:\Аттестация_ Никишова Е.М\эксперт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9604" y="141513"/>
            <a:ext cx="4392016" cy="6204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035734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6D838152-2F38-4484-9B3B-98F3E2D538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r>
              <a:rPr lang="ru-RU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11.Наставничество</a:t>
            </a:r>
          </a:p>
        </p:txBody>
      </p:sp>
    </p:spTree>
    <p:extLst>
      <p:ext uri="{BB962C8B-B14F-4D97-AF65-F5344CB8AC3E}">
        <p14:creationId xmlns:p14="http://schemas.microsoft.com/office/powerpoint/2010/main" val="428727936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tvospital\Documents\Аттестация 2020-2021\Аттестация_ Никишова Е.М\IMG_20210527_083515_resized_20210527_09575508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2420" y="326571"/>
            <a:ext cx="4444093" cy="5925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stvospital\Documents\Аттестация 2020-2021\Аттестация_ Никишова Е.М\IMG_20210527_083530_resized_20210527_09582611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936" y="333829"/>
            <a:ext cx="4433207" cy="591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716639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6030B18B-32D3-42A2-A3D6-F9430C7121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7448" y="1442131"/>
            <a:ext cx="8596668" cy="3880773"/>
          </a:xfrm>
        </p:spPr>
        <p:txBody>
          <a:bodyPr/>
          <a:lstStyle/>
          <a:p>
            <a:pPr marL="0" indent="0" algn="ctr">
              <a:buNone/>
            </a:pPr>
            <a:r>
              <a:rPr lang="ru-RU" sz="4000" b="1" i="1" dirty="0">
                <a:latin typeface="Times New Roman" pitchFamily="18" charset="0"/>
                <a:cs typeface="Times New Roman" pitchFamily="18" charset="0"/>
              </a:rPr>
              <a:t> 12. </a:t>
            </a:r>
            <a:r>
              <a:rPr lang="ru-RU" sz="4000" b="1" i="1" kern="50" dirty="0">
                <a:latin typeface="Times New Roman"/>
                <a:ea typeface="Times New Roman"/>
              </a:rPr>
              <a:t>Общественно-педагогическая активность педагога: участие в работе педагогических сообществ, комиссиях, в жюри конкурсов</a:t>
            </a:r>
            <a:endParaRPr lang="ru-RU" sz="4000" b="1" i="1" dirty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7890136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stvospital\Documents\Аттестация 2020-2021\Аттестация_ Никишова Е.М\Изображение (2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1736" y="359228"/>
            <a:ext cx="4566963" cy="6270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stvospital\Documents\Аттестация 2020-2021\Аттестация_ Никишова Е.М\Изображение (3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842" y="359228"/>
            <a:ext cx="4566962" cy="6270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762278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03312" y="1840676"/>
            <a:ext cx="8946541" cy="1588324"/>
          </a:xfrm>
        </p:spPr>
        <p:txBody>
          <a:bodyPr/>
          <a:lstStyle/>
          <a:p>
            <a:pPr marL="0" lvl="0" indent="0" algn="ctr">
              <a:lnSpc>
                <a:spcPct val="93000"/>
              </a:lnSpc>
              <a:spcBef>
                <a:spcPts val="0"/>
              </a:spcBef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4400" b="1" i="1" dirty="0">
                <a:latin typeface="Times New Roman" pitchFamily="18" charset="0"/>
                <a:cs typeface="Times New Roman" pitchFamily="18" charset="0"/>
              </a:rPr>
              <a:t>13. </a:t>
            </a:r>
            <a:r>
              <a:rPr kumimoji="0" lang="ru-RU" sz="4400" b="1" i="1" u="none" strike="noStrike" kern="5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/>
                <a:ea typeface="Times New Roman"/>
              </a:rPr>
              <a:t>Участие педагога в профессиональных конкурсах</a:t>
            </a:r>
            <a:endParaRPr lang="ru-RU" sz="4400" b="1" i="1" dirty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2162768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="" xmlns:a16="http://schemas.microsoft.com/office/drawing/2014/main" id="{E9694CF7-76BA-4CB3-934D-2A561A789BD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159" y="598714"/>
            <a:ext cx="3785366" cy="5348844"/>
          </a:xfr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8287" y="794018"/>
            <a:ext cx="3737655" cy="49536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 descr="C:\Users\stvospital\Documents\Аттестация 2020-2021\Аттестация_ Никишова Е.М\справка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3850" y="794018"/>
            <a:ext cx="3715230" cy="4953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611307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61FDF397-662A-4FF7-A8A9-1B3841099A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2A416FCA-2C53-4638-B254-270C6F3D9B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ru-RU" sz="4000" b="1" i="1" dirty="0">
                <a:latin typeface="Times New Roman" pitchFamily="18" charset="0"/>
                <a:cs typeface="Times New Roman" pitchFamily="18" charset="0"/>
              </a:rPr>
              <a:t>14. </a:t>
            </a:r>
            <a:r>
              <a:rPr lang="ru-RU" sz="4000" b="1" i="1" kern="50" dirty="0">
                <a:latin typeface="Times New Roman"/>
                <a:ea typeface="Times New Roman"/>
              </a:rPr>
              <a:t>Награды и поощрения </a:t>
            </a:r>
            <a:endParaRPr lang="ru-RU" sz="4000" b="1" i="1" dirty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117347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62689" y="1245395"/>
            <a:ext cx="8946541" cy="4195481"/>
          </a:xfrm>
        </p:spPr>
        <p:txBody>
          <a:bodyPr/>
          <a:lstStyle/>
          <a:p>
            <a:pPr marL="0" lvl="0" indent="0" algn="ctr">
              <a:lnSpc>
                <a:spcPct val="93000"/>
              </a:lnSpc>
              <a:spcBef>
                <a:spcPts val="0"/>
              </a:spcBef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4400" b="1" i="1" dirty="0">
                <a:latin typeface="Times New Roman" pitchFamily="18" charset="0"/>
                <a:cs typeface="Times New Roman" pitchFamily="18" charset="0"/>
              </a:rPr>
              <a:t>1. Соответствие данных первичного обследования и диагноза перспективному плану индивидуальной или групповой коррекции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7013290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E:\Аттестация_ Никишова Е.М\благод.росток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0279" y="348340"/>
            <a:ext cx="4285299" cy="6074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44647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stvospital\Documents\Аттестация 2020-2021\Аттестация_ Никишова Е.М\IMG_20210527_083616_resized_20210527_09585236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4249" y="250371"/>
            <a:ext cx="4767943" cy="6357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4694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27062" y="1292898"/>
            <a:ext cx="8946541" cy="4195481"/>
          </a:xfrm>
        </p:spPr>
        <p:txBody>
          <a:bodyPr/>
          <a:lstStyle/>
          <a:p>
            <a:pPr marL="0" lvl="0" indent="0" algn="ctr">
              <a:lnSpc>
                <a:spcPct val="93000"/>
              </a:lnSpc>
              <a:spcBef>
                <a:spcPts val="0"/>
              </a:spcBef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4400" b="1" i="1" dirty="0">
                <a:latin typeface="Times New Roman" pitchFamily="18" charset="0"/>
                <a:cs typeface="Times New Roman" pitchFamily="18" charset="0"/>
              </a:rPr>
              <a:t>2. Динамика продвижения воспитанников в соответствии с перспективным планом коррекционной работы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442939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stvospital\Documents\Аттестация 2020-2021\Аттестация_ Никишова Е.М\IMG_20210527_083626_resized_20210527_09591853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679" y="261256"/>
            <a:ext cx="4596493" cy="6128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stvospital\Documents\Аттестация 2020-2021\Аттестация_ Никишова Е.М\IMG_20210527_083639_resized_20210527_09591902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8621" y="261256"/>
            <a:ext cx="4555672" cy="6074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7701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 algn="ctr">
              <a:lnSpc>
                <a:spcPct val="93000"/>
              </a:lnSpc>
              <a:spcBef>
                <a:spcPts val="0"/>
              </a:spcBef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4400" b="1" i="1" dirty="0">
                <a:latin typeface="Times New Roman" pitchFamily="18" charset="0"/>
                <a:cs typeface="Times New Roman" pitchFamily="18" charset="0"/>
              </a:rPr>
              <a:t>3. Взаимодействие с родителями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672137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stvospital\Documents\Аттестация 2020-2021\Аттестация_ Никишова Е.М\IMG_20210527_083542_resized_20210527_09582651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9621" y="322944"/>
            <a:ext cx="4686300" cy="624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stvospital\Documents\Аттестация 2020-2021\Аттестация_ Никишова Е.М\IMG_20210527_083554_resized_20210527_09585276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478" y="322944"/>
            <a:ext cx="4686300" cy="624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2141732"/>
      </p:ext>
    </p:extLst>
  </p:cSld>
  <p:clrMapOvr>
    <a:masterClrMapping/>
  </p:clrMapOvr>
</p:sld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Аспект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1268</TotalTime>
  <Words>281</Words>
  <Application>Microsoft Office PowerPoint</Application>
  <PresentationFormat>Произвольный</PresentationFormat>
  <Paragraphs>43</Paragraphs>
  <Slides>40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40</vt:i4>
      </vt:variant>
    </vt:vector>
  </HeadingPairs>
  <TitlesOfParts>
    <vt:vector size="41" baseType="lpstr">
      <vt:lpstr>Аспект</vt:lpstr>
      <vt:lpstr>Министерство образования РМ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Министерство образования РМ</dc:title>
  <dc:creator>Вадим Иванов</dc:creator>
  <cp:lastModifiedBy>Старший воспитатель</cp:lastModifiedBy>
  <cp:revision>167</cp:revision>
  <dcterms:created xsi:type="dcterms:W3CDTF">2016-05-14T09:18:16Z</dcterms:created>
  <dcterms:modified xsi:type="dcterms:W3CDTF">2021-06-11T09:58:11Z</dcterms:modified>
</cp:coreProperties>
</file>