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77"/>
  </p:notesMasterIdLst>
  <p:sldIdLst>
    <p:sldId id="256" r:id="rId2"/>
    <p:sldId id="510" r:id="rId3"/>
    <p:sldId id="258" r:id="rId4"/>
    <p:sldId id="458" r:id="rId5"/>
    <p:sldId id="259" r:id="rId6"/>
    <p:sldId id="482" r:id="rId7"/>
    <p:sldId id="463" r:id="rId8"/>
    <p:sldId id="511" r:id="rId9"/>
    <p:sldId id="512" r:id="rId10"/>
    <p:sldId id="513" r:id="rId11"/>
    <p:sldId id="514" r:id="rId12"/>
    <p:sldId id="515" r:id="rId13"/>
    <p:sldId id="362" r:id="rId14"/>
    <p:sldId id="437" r:id="rId15"/>
    <p:sldId id="523" r:id="rId16"/>
    <p:sldId id="364" r:id="rId17"/>
    <p:sldId id="366" r:id="rId18"/>
    <p:sldId id="483" r:id="rId19"/>
    <p:sldId id="516" r:id="rId20"/>
    <p:sldId id="367" r:id="rId21"/>
    <p:sldId id="371" r:id="rId22"/>
    <p:sldId id="372" r:id="rId23"/>
    <p:sldId id="518" r:id="rId24"/>
    <p:sldId id="519" r:id="rId25"/>
    <p:sldId id="479" r:id="rId26"/>
    <p:sldId id="375" r:id="rId27"/>
    <p:sldId id="484" r:id="rId28"/>
    <p:sldId id="485" r:id="rId29"/>
    <p:sldId id="487" r:id="rId30"/>
    <p:sldId id="506" r:id="rId31"/>
    <p:sldId id="381" r:id="rId32"/>
    <p:sldId id="477" r:id="rId33"/>
    <p:sldId id="469" r:id="rId34"/>
    <p:sldId id="528" r:id="rId35"/>
    <p:sldId id="529" r:id="rId36"/>
    <p:sldId id="382" r:id="rId37"/>
    <p:sldId id="383" r:id="rId38"/>
    <p:sldId id="504" r:id="rId39"/>
    <p:sldId id="456" r:id="rId40"/>
    <p:sldId id="420" r:id="rId41"/>
    <p:sldId id="517" r:id="rId42"/>
    <p:sldId id="392" r:id="rId43"/>
    <p:sldId id="423" r:id="rId44"/>
    <p:sldId id="395" r:id="rId45"/>
    <p:sldId id="424" r:id="rId46"/>
    <p:sldId id="396" r:id="rId47"/>
    <p:sldId id="397" r:id="rId48"/>
    <p:sldId id="429" r:id="rId49"/>
    <p:sldId id="524" r:id="rId50"/>
    <p:sldId id="530" r:id="rId51"/>
    <p:sldId id="402" r:id="rId52"/>
    <p:sldId id="403" r:id="rId53"/>
    <p:sldId id="404" r:id="rId54"/>
    <p:sldId id="505" r:id="rId55"/>
    <p:sldId id="405" r:id="rId56"/>
    <p:sldId id="406" r:id="rId57"/>
    <p:sldId id="522" r:id="rId58"/>
    <p:sldId id="520" r:id="rId59"/>
    <p:sldId id="407" r:id="rId60"/>
    <p:sldId id="521" r:id="rId61"/>
    <p:sldId id="409" r:id="rId62"/>
    <p:sldId id="500" r:id="rId63"/>
    <p:sldId id="508" r:id="rId64"/>
    <p:sldId id="509" r:id="rId65"/>
    <p:sldId id="525" r:id="rId66"/>
    <p:sldId id="526" r:id="rId67"/>
    <p:sldId id="527" r:id="rId68"/>
    <p:sldId id="440" r:id="rId69"/>
    <p:sldId id="441" r:id="rId70"/>
    <p:sldId id="473" r:id="rId71"/>
    <p:sldId id="443" r:id="rId72"/>
    <p:sldId id="472" r:id="rId73"/>
    <p:sldId id="445" r:id="rId74"/>
    <p:sldId id="446" r:id="rId75"/>
    <p:sldId id="448" r:id="rId7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593" autoAdjust="0"/>
    <p:restoredTop sz="94683" autoAdjust="0"/>
  </p:normalViewPr>
  <p:slideViewPr>
    <p:cSldViewPr>
      <p:cViewPr>
        <p:scale>
          <a:sx n="60" d="100"/>
          <a:sy n="60" d="100"/>
        </p:scale>
        <p:origin x="-1308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68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412522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odlenka.org/metodicheskie-razrabotki/viewprofile/211211.html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0"/>
            <a:ext cx="8208963" cy="3779837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CC0000"/>
                </a:solidFill>
                <a:ea typeface="Lucida Sans Unicode" pitchFamily="34" charset="0"/>
              </a:rPr>
              <a:t>Министерство образования</a:t>
            </a:r>
            <a:r>
              <a:rPr lang="ru-RU" sz="4000" i="1" dirty="0" smtClean="0">
                <a:solidFill>
                  <a:srgbClr val="CC0000"/>
                </a:solidFill>
                <a:ea typeface="Lucida Sans Unicode" pitchFamily="34" charset="0"/>
              </a:rPr>
              <a:t> РМ</a:t>
            </a:r>
            <a:r>
              <a:rPr lang="en-US" sz="4000" i="1" dirty="0">
                <a:solidFill>
                  <a:srgbClr val="CC0000"/>
                </a:solidFill>
                <a:ea typeface="Lucida Sans Unicode" pitchFamily="34" charset="0"/>
              </a:rPr>
              <a:t/>
            </a:r>
            <a:br>
              <a:rPr lang="en-US" sz="4000" i="1" dirty="0">
                <a:solidFill>
                  <a:srgbClr val="CC0000"/>
                </a:solidFill>
                <a:ea typeface="Lucida Sans Unicode" pitchFamily="34" charset="0"/>
              </a:rPr>
            </a:br>
            <a:r>
              <a:rPr lang="ru-RU" sz="4000" i="1" dirty="0" smtClean="0">
                <a:solidFill>
                  <a:srgbClr val="CC0000"/>
                </a:solidFill>
                <a:ea typeface="Lucida Sans Unicode" pitchFamily="34" charset="0"/>
              </a:rPr>
              <a:t/>
            </a:r>
            <a:br>
              <a:rPr lang="ru-RU" sz="4000" i="1" dirty="0" smtClean="0">
                <a:solidFill>
                  <a:srgbClr val="CC0000"/>
                </a:solidFill>
                <a:ea typeface="Lucida Sans Unicode" pitchFamily="34" charset="0"/>
              </a:rPr>
            </a:br>
            <a:r>
              <a:rPr lang="ru-RU" sz="4000" i="1" dirty="0" smtClean="0">
                <a:solidFill>
                  <a:srgbClr val="CC0000"/>
                </a:solidFill>
                <a:ea typeface="Lucida Sans Unicode" pitchFamily="34" charset="0"/>
              </a:rPr>
              <a:t>Портфолио</a:t>
            </a:r>
            <a:r>
              <a:rPr lang="ru-RU" sz="3200" i="1" dirty="0" smtClean="0">
                <a:solidFill>
                  <a:srgbClr val="000099"/>
                </a:solidFill>
                <a:ea typeface="Lucida Sans Unicode" pitchFamily="34" charset="0"/>
              </a:rPr>
              <a:t> </a:t>
            </a:r>
            <a: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  <a:t>Прохоровой Светланы Леонидовны, </a:t>
            </a:r>
            <a:b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  <a:t>воспитателя МДОУ «Детский сад №82 комбинированного вида», </a:t>
            </a:r>
            <a:r>
              <a:rPr lang="ru-RU" sz="2800" i="1" dirty="0" err="1" smtClean="0">
                <a:solidFill>
                  <a:srgbClr val="000099"/>
                </a:solidFill>
                <a:ea typeface="Lucida Sans Unicode" pitchFamily="34" charset="0"/>
              </a:rPr>
              <a:t>г.о</a:t>
            </a:r>
            <a: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  <a:t>. Саранск</a:t>
            </a:r>
            <a:b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</a:br>
            <a:endParaRPr lang="ru-RU" sz="2800" i="1" dirty="0" smtClean="0">
              <a:solidFill>
                <a:srgbClr val="000099"/>
              </a:solidFill>
              <a:ea typeface="Lucida Sans Unicode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771800" y="3068960"/>
            <a:ext cx="6372200" cy="3024188"/>
          </a:xfrm>
        </p:spPr>
        <p:txBody>
          <a:bodyPr lIns="90000" tIns="46800" rIns="90000" bIns="46800"/>
          <a:lstStyle/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 Дата рождения: 17.12.1992 г.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 Профессиональное образование: высшее,  2015г, МГПИ   им.М.   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Е.Евсевьева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    по специальности  «Математика», с дополнительной  специальностью «Информатика», квалификация «Учитель математики, учитель информатики»</a:t>
            </a:r>
            <a:endParaRPr lang="en-US" sz="1600" b="1" dirty="0" smtClean="0">
              <a:solidFill>
                <a:srgbClr val="7030A0"/>
              </a:solidFill>
              <a:latin typeface="Times New Roman" pitchFamily="18" charset="0"/>
              <a:ea typeface="Lucida Sans Unicode" pitchFamily="34" charset="0"/>
            </a:endParaRPr>
          </a:p>
          <a:p>
            <a:pPr marL="0" indent="0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переподготовка: ГБПОУ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РМ «</a:t>
            </a:r>
            <a:r>
              <a:rPr lang="ru-RU" sz="1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Ичалковский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педагогический колледж» по программе «Дошкольное образование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«Воспитатель детей дошкольного возраста»,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2017г. 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ea typeface="Lucida Sans Unicode" pitchFamily="34" charset="0"/>
              <a:cs typeface="Times New Roman" panose="02020603050405020304" pitchFamily="18" charset="0"/>
            </a:endParaRP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Стаж педагогической работы: 2 года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Общий трудовой стаж: 2 года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Квалификационная категория: соответствие занимаемой должности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Дата последней аттестации: Приказ № 163/1 от 05.10.2016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Занимаемая должность: воспитатель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" b="24689"/>
          <a:stretch/>
        </p:blipFill>
        <p:spPr>
          <a:xfrm>
            <a:off x="539552" y="3068959"/>
            <a:ext cx="1982932" cy="35609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5928"/>
            <a:ext cx="4644008" cy="64994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52" y="335927"/>
            <a:ext cx="4676848" cy="654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4788024" cy="6253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44" y="332656"/>
            <a:ext cx="4514547" cy="62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89" y="0"/>
            <a:ext cx="5093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1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" y="825205"/>
            <a:ext cx="4303452" cy="5764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83" y="824061"/>
            <a:ext cx="4894517" cy="5188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31" y="836712"/>
            <a:ext cx="4285868" cy="54898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" y="584684"/>
            <a:ext cx="4836797" cy="5993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4704"/>
            <a:ext cx="6722855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2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0"/>
            <a:ext cx="5105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2" y="764704"/>
            <a:ext cx="4158982" cy="57830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42834"/>
            <a:ext cx="4176464" cy="5804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2" y="553396"/>
            <a:ext cx="4114366" cy="5777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3396"/>
            <a:ext cx="4110778" cy="5772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87755"/>
            <a:ext cx="4404053" cy="632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6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2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122864" cy="60866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4664"/>
            <a:ext cx="4182767" cy="608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4138"/>
            <a:ext cx="8424862" cy="5792787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 </a:t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РАЗДЕЛ3.</a:t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Наличие публикаций, включая интернет - публикации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>
              <a:ea typeface="Lucida Sans Unicode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379202" cy="61926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44" y="188640"/>
            <a:ext cx="4382553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3" y="332656"/>
            <a:ext cx="4283967" cy="60580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283969" cy="60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315140" cy="61020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330774" cy="612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11560" y="620688"/>
            <a:ext cx="8136904" cy="5760640"/>
          </a:xfrm>
        </p:spPr>
        <p:txBody>
          <a:bodyPr/>
          <a:lstStyle/>
          <a:p>
            <a:r>
              <a:rPr lang="en-US" sz="2400" dirty="0" smtClean="0">
                <a:ea typeface="Lucida Sans Unicode" pitchFamily="34" charset="0"/>
              </a:rPr>
              <a:t>MAAM.RU</a:t>
            </a:r>
            <a:r>
              <a:rPr lang="en-US" sz="2400" dirty="0" smtClean="0">
                <a:solidFill>
                  <a:srgbClr val="CC00FF"/>
                </a:solidFill>
                <a:ea typeface="Lucida Sans Unicode" pitchFamily="34" charset="0"/>
              </a:rPr>
              <a:t/>
            </a:r>
            <a:br>
              <a:rPr lang="en-US" sz="2400" dirty="0" smtClean="0">
                <a:solidFill>
                  <a:srgbClr val="CC00FF"/>
                </a:solidFill>
                <a:ea typeface="Lucida Sans Unicode" pitchFamily="34" charset="0"/>
              </a:rPr>
            </a:br>
            <a:r>
              <a:rPr lang="en-US" sz="2400" dirty="0">
                <a:solidFill>
                  <a:srgbClr val="CC00FF"/>
                </a:solidFill>
                <a:ea typeface="Lucida Sans Unicode" pitchFamily="34" charset="0"/>
              </a:rPr>
              <a:t>http://www.maam.ru/users/484783</a:t>
            </a:r>
            <a:r>
              <a:rPr lang="ru-RU" sz="2400" u="sng" dirty="0" smtClean="0">
                <a:solidFill>
                  <a:srgbClr val="C00000"/>
                </a:solidFill>
                <a:ea typeface="Lucida Sans Unicode" pitchFamily="34" charset="0"/>
              </a:rPr>
              <a:t/>
            </a:r>
            <a:br>
              <a:rPr lang="ru-RU" sz="2400" u="sng" dirty="0" smtClean="0">
                <a:solidFill>
                  <a:srgbClr val="C00000"/>
                </a:solidFill>
                <a:ea typeface="Lucida Sans Unicode" pitchFamily="34" charset="0"/>
              </a:rPr>
            </a:br>
            <a:r>
              <a:rPr lang="en-US" sz="2400" dirty="0" smtClean="0">
                <a:ea typeface="Lucida Sans Unicode" pitchFamily="34" charset="0"/>
              </a:rPr>
              <a:t/>
            </a:r>
            <a:br>
              <a:rPr lang="en-US" sz="2400" dirty="0" smtClean="0">
                <a:ea typeface="Lucida Sans Unicode" pitchFamily="34" charset="0"/>
              </a:rPr>
            </a:br>
            <a:r>
              <a:rPr lang="ru-RU" sz="2400" i="1" dirty="0" smtClean="0">
                <a:ea typeface="Lucida Sans Unicode" pitchFamily="34" charset="0"/>
              </a:rPr>
              <a:t>Сайт МДОУ «Детский сад № 82 комбинированного вида»</a:t>
            </a:r>
            <a:r>
              <a:rPr lang="en-US" sz="2400" dirty="0" smtClean="0">
                <a:ea typeface="Lucida Sans Unicode" pitchFamily="34" charset="0"/>
              </a:rPr>
              <a:t/>
            </a:r>
            <a:br>
              <a:rPr lang="en-US" sz="2400" dirty="0" smtClean="0">
                <a:ea typeface="Lucida Sans Unicode" pitchFamily="34" charset="0"/>
              </a:rPr>
            </a:br>
            <a:r>
              <a:rPr lang="en-US" sz="2400" dirty="0" smtClean="0">
                <a:ea typeface="Lucida Sans Unicode" pitchFamily="34" charset="0"/>
              </a:rPr>
              <a:t/>
            </a:r>
            <a:br>
              <a:rPr lang="en-US" sz="2400" dirty="0" smtClean="0">
                <a:ea typeface="Lucida Sans Unicode" pitchFamily="34" charset="0"/>
              </a:rPr>
            </a:br>
            <a:r>
              <a:rPr lang="ru-RU" sz="2400" dirty="0" smtClean="0">
                <a:solidFill>
                  <a:srgbClr val="CC00FF"/>
                </a:solidFill>
              </a:rPr>
              <a:t>http://ds82sar.schoolrm.ru/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Prodlenka.org</a:t>
            </a:r>
            <a:r>
              <a:rPr lang="ru-RU" sz="2000" dirty="0" smtClean="0">
                <a:solidFill>
                  <a:srgbClr val="CC00FF"/>
                </a:solidFill>
              </a:rPr>
              <a:t/>
            </a:r>
            <a:br>
              <a:rPr lang="ru-RU" sz="2000" dirty="0" smtClean="0">
                <a:solidFill>
                  <a:srgbClr val="CC00FF"/>
                </a:solidFill>
              </a:rPr>
            </a:br>
            <a:r>
              <a:rPr lang="en-US" sz="2000" dirty="0">
                <a:solidFill>
                  <a:srgbClr val="CC00FF"/>
                </a:solidFill>
                <a:hlinkClick r:id="rId2"/>
              </a:rPr>
              <a:t>https://</a:t>
            </a:r>
            <a:r>
              <a:rPr lang="en-US" sz="2000" dirty="0" smtClean="0">
                <a:solidFill>
                  <a:srgbClr val="CC00FF"/>
                </a:solidFill>
                <a:hlinkClick r:id="rId2"/>
              </a:rPr>
              <a:t>www.prodlenka.org/metodicheskie-razrabotki/viewprofile/211211.html</a:t>
            </a:r>
            <a:r>
              <a:rPr lang="en-US" sz="2000" dirty="0" smtClean="0">
                <a:solidFill>
                  <a:srgbClr val="CC00FF"/>
                </a:solidFill>
              </a:rPr>
              <a:t/>
            </a:r>
            <a:br>
              <a:rPr lang="en-US" sz="2000" dirty="0" smtClean="0">
                <a:solidFill>
                  <a:srgbClr val="CC00FF"/>
                </a:solidFill>
              </a:rPr>
            </a:br>
            <a:r>
              <a:rPr lang="en-US" sz="2000" dirty="0">
                <a:solidFill>
                  <a:srgbClr val="CC00FF"/>
                </a:solidFill>
              </a:rPr>
              <a:t/>
            </a:r>
            <a:br>
              <a:rPr lang="en-US" sz="2000" dirty="0">
                <a:solidFill>
                  <a:srgbClr val="CC00FF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Art-talant.org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rgbClr val="CC00FF"/>
                </a:solidFill>
              </a:rPr>
              <a:t>https://www.art-talant.org/raboty/publish/171604.html</a:t>
            </a:r>
            <a:endParaRPr lang="ru-RU" sz="2000" dirty="0">
              <a:solidFill>
                <a:srgbClr val="CC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4138"/>
            <a:ext cx="8424862" cy="5792787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РАЗДЕЛ 4. </a:t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B80047"/>
                </a:solidFill>
                <a:ea typeface="Lucida Sans Unicode" pitchFamily="34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3200" i="1" dirty="0" smtClean="0">
              <a:solidFill>
                <a:srgbClr val="C00000"/>
              </a:solidFill>
              <a:ea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44" y="-27384"/>
            <a:ext cx="522111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35" y="252424"/>
            <a:ext cx="4623293" cy="6416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424"/>
            <a:ext cx="4716015" cy="6416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8640"/>
            <a:ext cx="4535943" cy="6698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18" y="188640"/>
            <a:ext cx="4855540" cy="669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404813"/>
            <a:ext cx="8569325" cy="3744912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 РАЗДЕЛ 1.</a:t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Применение информационно-коммуникационных технологий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" y="260647"/>
            <a:ext cx="4872640" cy="6576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45" y="260648"/>
            <a:ext cx="4691771" cy="662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4138"/>
            <a:ext cx="8424862" cy="5792787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  <a:t>РАЗДЕЛ5.</a:t>
            </a:r>
            <a:b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  <a:t>Наличие авторских программ, методических пособий</a:t>
            </a:r>
            <a:endParaRPr lang="ru-RU" sz="3200" i="1" dirty="0" smtClean="0">
              <a:solidFill>
                <a:srgbClr val="A50021"/>
              </a:solidFill>
              <a:ea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17" y="-27384"/>
            <a:ext cx="47397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90" y="0"/>
            <a:ext cx="511861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953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34" y="0"/>
            <a:ext cx="4553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5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3" y="0"/>
            <a:ext cx="451693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2"/>
            <a:ext cx="4398130" cy="68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9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4138"/>
            <a:ext cx="8424862" cy="5792787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 РАЗДЕЛ6.</a:t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 Выступления на научно-практических конференциях, </a:t>
            </a:r>
            <a:r>
              <a:rPr lang="ru-RU" sz="3200" i="1" dirty="0" err="1" smtClean="0">
                <a:solidFill>
                  <a:srgbClr val="A50021"/>
                </a:solidFill>
                <a:ea typeface="Lucida Sans Unicode" pitchFamily="34" charset="0"/>
              </a:rPr>
              <a:t>педчтениях</a:t>
            </a: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, семинарах, секциях, методических объединений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11" y="0"/>
            <a:ext cx="51697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49951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13834" r="10957" b="19019"/>
          <a:stretch/>
        </p:blipFill>
        <p:spPr>
          <a:xfrm>
            <a:off x="5427240" y="-1"/>
            <a:ext cx="3257262" cy="42167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4" y="4216710"/>
            <a:ext cx="3521719" cy="2641289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 bwMode="auto">
          <a:xfrm>
            <a:off x="5868144" y="5445224"/>
            <a:ext cx="100811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3" y="312867"/>
            <a:ext cx="4441545" cy="5975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3"/>
          <a:stretch/>
        </p:blipFill>
        <p:spPr>
          <a:xfrm>
            <a:off x="4737279" y="286288"/>
            <a:ext cx="4201769" cy="6073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240511"/>
            <a:ext cx="4301930" cy="60851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10"/>
            <a:ext cx="4786809" cy="6085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1"/>
            <a:ext cx="4210443" cy="58487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" y="3279311"/>
            <a:ext cx="6787601" cy="3578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6"/>
          <a:stretch/>
        </p:blipFill>
        <p:spPr>
          <a:xfrm>
            <a:off x="4442064" y="0"/>
            <a:ext cx="470193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" y="3244334"/>
            <a:ext cx="5584288" cy="36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4138"/>
            <a:ext cx="8424862" cy="5792787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 РАЗДЕЛ7.</a:t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Проведение открытых занятий,  мастер-классов, мероприятий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07" y="0"/>
            <a:ext cx="55043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4104456" cy="5941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"/>
          <a:stretch/>
        </p:blipFill>
        <p:spPr>
          <a:xfrm>
            <a:off x="4737744" y="534859"/>
            <a:ext cx="4083686" cy="5921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>
              <a:ea typeface="Lucida Sans Unicode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"/>
          <a:stretch/>
        </p:blipFill>
        <p:spPr>
          <a:xfrm>
            <a:off x="2339752" y="20459"/>
            <a:ext cx="4721073" cy="68407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4138"/>
            <a:ext cx="8424862" cy="5792787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РАЗДЕЛ8.</a:t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Общественная активность педагога: участие в экспертных комиссиях, в жюри конкурсов, депутатская деятельность и т.д.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190"/>
            <a:ext cx="5544616" cy="6871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640"/>
            <a:ext cx="5832648" cy="6827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41140"/>
            <a:ext cx="6513152" cy="50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2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139700"/>
            <a:ext cx="7920880" cy="3505324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endParaRPr lang="ru-RU" sz="3200" i="1" dirty="0" smtClean="0">
              <a:solidFill>
                <a:srgbClr val="A50021"/>
              </a:solidFill>
              <a:ea typeface="Lucida Sans Unicode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1043608" y="1772816"/>
            <a:ext cx="6746255" cy="2664296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A50021"/>
                </a:solidFill>
                <a:ea typeface="Lucida Sans Unicode" pitchFamily="34" charset="0"/>
              </a:rPr>
              <a:t>         РАЗДЕЛ 2.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A50021"/>
                </a:solidFill>
                <a:ea typeface="Lucida Sans Unicode" pitchFamily="34" charset="0"/>
              </a:rPr>
              <a:t>Участие в инновационной деятельности </a:t>
            </a:r>
            <a:endParaRPr lang="ru-RU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67" y="264148"/>
            <a:ext cx="4696557" cy="6448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1832"/>
          <a:stretch/>
        </p:blipFill>
        <p:spPr>
          <a:xfrm>
            <a:off x="4450492" y="289558"/>
            <a:ext cx="4662781" cy="644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8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4138"/>
            <a:ext cx="8424862" cy="5792787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 РАЗДЕЛ9.</a:t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Позитивные результаты работы с воспитанниками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Мой\Desktop\док\img0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3021" r="3763" b="2469"/>
          <a:stretch/>
        </p:blipFill>
        <p:spPr bwMode="auto">
          <a:xfrm>
            <a:off x="2301766" y="110360"/>
            <a:ext cx="4603531" cy="657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915044" cy="55869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80" y="548679"/>
            <a:ext cx="4204609" cy="558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74" y="0"/>
            <a:ext cx="48112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ea typeface="Lucida Sans Unicode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8325"/>
            <a:ext cx="4219105" cy="547260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4704"/>
            <a:ext cx="4449334" cy="494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>
              <a:ea typeface="Lucida Sans Unicode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2026"/>
            <a:ext cx="4329135" cy="561662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52" y="620688"/>
            <a:ext cx="4052194" cy="5580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6341946" cy="6858000"/>
          </a:xfrm>
        </p:spPr>
      </p:pic>
    </p:spTree>
    <p:extLst>
      <p:ext uri="{BB962C8B-B14F-4D97-AF65-F5344CB8AC3E}">
        <p14:creationId xmlns:p14="http://schemas.microsoft.com/office/powerpoint/2010/main" val="8909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3" y="836712"/>
            <a:ext cx="4119131" cy="521837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44824"/>
            <a:ext cx="5004048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3" y="404664"/>
            <a:ext cx="4795648" cy="61525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36" y="404664"/>
            <a:ext cx="4221173" cy="6152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2" y="0"/>
            <a:ext cx="4995116" cy="68580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 bwMode="auto">
          <a:xfrm>
            <a:off x="3131840" y="5157192"/>
            <a:ext cx="72008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79" y="0"/>
            <a:ext cx="5185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4138"/>
            <a:ext cx="8424862" cy="5792787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 РАЗДЕЛ10.</a:t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>Участие педагога в профессиональных конкурсах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3" y="980728"/>
            <a:ext cx="9298196" cy="52232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3" y="0"/>
            <a:ext cx="4853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54" y="0"/>
            <a:ext cx="4848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706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82" y="1052736"/>
            <a:ext cx="4762318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971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971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8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4138"/>
            <a:ext cx="8424862" cy="5792787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  <a:t> РАЗДЕЛ11.</a:t>
            </a:r>
            <a:b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  <a:t>Награды и поощрения педагога в </a:t>
            </a:r>
            <a:r>
              <a:rPr lang="ru-RU" sz="3200" i="1" dirty="0" err="1" smtClean="0">
                <a:solidFill>
                  <a:srgbClr val="C00000"/>
                </a:solidFill>
                <a:ea typeface="Lucida Sans Unicode" pitchFamily="34" charset="0"/>
              </a:rPr>
              <a:t>межаттестационный</a:t>
            </a:r>
            <a: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  <a:t> период органами государственной власти, МО РМ, муниципальными отделами управления образованием, общественными организациями, педагогическими сообществами, родительской общественностью </a:t>
            </a: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endParaRPr lang="ru-RU" sz="3200" i="1" dirty="0" smtClean="0">
              <a:solidFill>
                <a:srgbClr val="A50021"/>
              </a:solidFill>
              <a:ea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4197867" cy="5663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1840"/>
          <a:stretch/>
        </p:blipFill>
        <p:spPr>
          <a:xfrm>
            <a:off x="4833800" y="623072"/>
            <a:ext cx="4075630" cy="5660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4716016" cy="61155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41" y="260647"/>
            <a:ext cx="4369721" cy="6115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97" y="188640"/>
            <a:ext cx="4647926" cy="63813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14" y="188640"/>
            <a:ext cx="4647926" cy="638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4138"/>
            <a:ext cx="8424862" cy="5792787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  <a:t> РАЗДЕЛ12.</a:t>
            </a:r>
            <a:b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  <a:t>Повышение квалификации,</a:t>
            </a:r>
            <a:b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C00000"/>
                </a:solidFill>
                <a:ea typeface="Lucida Sans Unicode" pitchFamily="34" charset="0"/>
              </a:rPr>
              <a:t> профессиональная переподготовка </a:t>
            </a: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endParaRPr lang="ru-RU" sz="3200" i="1" dirty="0" smtClean="0">
              <a:solidFill>
                <a:srgbClr val="A50021"/>
              </a:solidFill>
              <a:ea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482"/>
            <a:ext cx="7272808" cy="6559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23"/>
            <a:ext cx="9144000" cy="66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>
              <a:ea typeface="Lucida Sans Unicode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8640"/>
            <a:ext cx="9156639" cy="6669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4138"/>
            <a:ext cx="8424862" cy="5792787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i="1" smtClean="0">
                <a:solidFill>
                  <a:srgbClr val="C00000"/>
                </a:solidFill>
                <a:ea typeface="Lucida Sans Unicode" pitchFamily="34" charset="0"/>
              </a:rPr>
              <a:t>Спасибо за внимание! </a:t>
            </a:r>
            <a:r>
              <a:rPr lang="ru-RU" sz="3200" i="1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smtClean="0">
                <a:solidFill>
                  <a:srgbClr val="A50021"/>
                </a:solidFill>
                <a:ea typeface="Lucida Sans Unicode" pitchFamily="34" charset="0"/>
              </a:rPr>
            </a:br>
            <a:endParaRPr lang="ru-RU" sz="3200" i="1" smtClean="0">
              <a:solidFill>
                <a:srgbClr val="A50021"/>
              </a:solidFill>
              <a:ea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649"/>
            <a:ext cx="4644008" cy="65340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66" y="311649"/>
            <a:ext cx="4665029" cy="653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4582959" cy="6453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87" y="404664"/>
            <a:ext cx="4576001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Портфолио  Аттестация Федаева Н.К. Атемарский детский сад №1 Теремок Лямбирский район - копия</Template>
  <TotalTime>2774</TotalTime>
  <Words>112</Words>
  <Application>Microsoft Office PowerPoint</Application>
  <PresentationFormat>Экран (4:3)</PresentationFormat>
  <Paragraphs>26</Paragraphs>
  <Slides>75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1_Тема Office</vt:lpstr>
      <vt:lpstr>Министерство образования РМ  Портфолио  Прохоровой Светланы Леонидовны,  воспитателя МДОУ «Детский сад №82 комбинированного вида», г.о. Саранск  </vt:lpstr>
      <vt:lpstr>Презентация PowerPoint</vt:lpstr>
      <vt:lpstr>  РАЗДЕЛ 1. Применение информационно-коммуникационных технологий</vt:lpstr>
      <vt:lpstr>Презентация PowerPoint</vt:lpstr>
      <vt:lpstr>    </vt:lpstr>
      <vt:lpstr>Презентация PowerPoint</vt:lpstr>
      <vt:lpstr>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РАЗДЕЛ3. Наличие публикаций, включая интернет - публикации</vt:lpstr>
      <vt:lpstr>Презентация PowerPoint</vt:lpstr>
      <vt:lpstr>Презентация PowerPoint</vt:lpstr>
      <vt:lpstr>Презентация PowerPoint</vt:lpstr>
      <vt:lpstr>MAAM.RU http://www.maam.ru/users/484783  Сайт МДОУ «Детский сад № 82 комбинированного вида»  http://ds82sar.schoolrm.ru/  Prodlenka.org https://www.prodlenka.org/metodicheskie-razrabotki/viewprofile/211211.html  Art-talant.org https://www.art-talant.org/raboty/publish/171604.html</vt:lpstr>
      <vt:lpstr> РАЗДЕЛ 4.  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РАЗДЕЛ5. Наличие авторских программ, методических пособий</vt:lpstr>
      <vt:lpstr>Презентация PowerPoint</vt:lpstr>
      <vt:lpstr>Презентация PowerPoint</vt:lpstr>
      <vt:lpstr>Презентация PowerPoint</vt:lpstr>
      <vt:lpstr>Презентация PowerPoint</vt:lpstr>
      <vt:lpstr>  РАЗДЕЛ6.  Выступления на научно-практических конференциях, педчтениях, семинарах, секциях, методических объединений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РАЗДЕЛ7. Проведение открытых занятий,  мастер-классов, мероприятий</vt:lpstr>
      <vt:lpstr>Презентация PowerPoint</vt:lpstr>
      <vt:lpstr>Презентация PowerPoint</vt:lpstr>
      <vt:lpstr>Презентация PowerPoint</vt:lpstr>
      <vt:lpstr> РАЗДЕЛ8. Общественная активность педагога: участие в экспертных комиссиях, в жюри конкурсов, депутатская деятельность и т.д.</vt:lpstr>
      <vt:lpstr>Презентация PowerPoint</vt:lpstr>
      <vt:lpstr>Презентация PowerPoint</vt:lpstr>
      <vt:lpstr>Презентация PowerPoint</vt:lpstr>
      <vt:lpstr>Презентация PowerPoint</vt:lpstr>
      <vt:lpstr>  РАЗДЕЛ9. Позитивные результаты работы с воспитанниками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РАЗДЕЛ10.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РАЗДЕЛ11. Награды и поощрения педагога в межаттестационный период органами государственной власти, МО РМ, муниципальными отделами управления образованием, общественными организациями, педагогическими сообществами, родительской общественностью  </vt:lpstr>
      <vt:lpstr>Презентация PowerPoint</vt:lpstr>
      <vt:lpstr>Презентация PowerPoint</vt:lpstr>
      <vt:lpstr>  РАЗДЕЛ12. Повышение квалификации,  профессиональная переподготовка  </vt:lpstr>
      <vt:lpstr>Презентация PowerPoint</vt:lpstr>
      <vt:lpstr>Презентация PowerPoint</vt:lpstr>
      <vt:lpstr>Презентация PowerPoint</vt:lpstr>
      <vt:lpstr>Спасибо за внимание!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Федаевой Натальи Константиновны,  воспитателя МБДОУ «Атемарский детский сад №1 «Теремок»,  Лямбирский муниципальный район РМ</dc:title>
  <dc:creator>Пользователь</dc:creator>
  <cp:lastModifiedBy>Света</cp:lastModifiedBy>
  <cp:revision>253</cp:revision>
  <cp:lastPrinted>1601-01-01T00:00:00Z</cp:lastPrinted>
  <dcterms:created xsi:type="dcterms:W3CDTF">2013-01-28T11:22:51Z</dcterms:created>
  <dcterms:modified xsi:type="dcterms:W3CDTF">2017-10-08T19:55:21Z</dcterms:modified>
</cp:coreProperties>
</file>