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256" r:id="rId2"/>
    <p:sldId id="259" r:id="rId3"/>
    <p:sldId id="257" r:id="rId4"/>
    <p:sldId id="258" r:id="rId5"/>
    <p:sldId id="304" r:id="rId6"/>
    <p:sldId id="260" r:id="rId7"/>
    <p:sldId id="325" r:id="rId8"/>
    <p:sldId id="261" r:id="rId9"/>
    <p:sldId id="329" r:id="rId10"/>
    <p:sldId id="262" r:id="rId11"/>
    <p:sldId id="305" r:id="rId12"/>
    <p:sldId id="263" r:id="rId13"/>
    <p:sldId id="286" r:id="rId14"/>
    <p:sldId id="265" r:id="rId15"/>
    <p:sldId id="306" r:id="rId16"/>
    <p:sldId id="323" r:id="rId17"/>
    <p:sldId id="310" r:id="rId18"/>
    <p:sldId id="299" r:id="rId19"/>
    <p:sldId id="300" r:id="rId20"/>
    <p:sldId id="291" r:id="rId21"/>
    <p:sldId id="287" r:id="rId22"/>
    <p:sldId id="330" r:id="rId23"/>
    <p:sldId id="271" r:id="rId24"/>
    <p:sldId id="303" r:id="rId25"/>
    <p:sldId id="311" r:id="rId26"/>
    <p:sldId id="297" r:id="rId27"/>
    <p:sldId id="324" r:id="rId28"/>
    <p:sldId id="320" r:id="rId29"/>
    <p:sldId id="318" r:id="rId30"/>
    <p:sldId id="312" r:id="rId31"/>
    <p:sldId id="301" r:id="rId32"/>
    <p:sldId id="273" r:id="rId33"/>
    <p:sldId id="274" r:id="rId34"/>
    <p:sldId id="275" r:id="rId35"/>
    <p:sldId id="313" r:id="rId36"/>
    <p:sldId id="276" r:id="rId37"/>
    <p:sldId id="314" r:id="rId38"/>
    <p:sldId id="294" r:id="rId39"/>
    <p:sldId id="277" r:id="rId40"/>
    <p:sldId id="315" r:id="rId41"/>
    <p:sldId id="293" r:id="rId42"/>
    <p:sldId id="278" r:id="rId43"/>
    <p:sldId id="328" r:id="rId44"/>
    <p:sldId id="326" r:id="rId45"/>
    <p:sldId id="280" r:id="rId46"/>
    <p:sldId id="316" r:id="rId47"/>
    <p:sldId id="302" r:id="rId48"/>
    <p:sldId id="317" r:id="rId49"/>
    <p:sldId id="322" r:id="rId50"/>
    <p:sldId id="327" r:id="rId51"/>
    <p:sldId id="283" r:id="rId52"/>
    <p:sldId id="321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A018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594" y="-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oleObject" Target="../embeddings/_________Microsoft_Word_97-20031.do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504056"/>
          </a:xfrm>
        </p:spPr>
        <p:txBody>
          <a:bodyPr/>
          <a:lstStyle/>
          <a:p>
            <a:pPr algn="ctr"/>
            <a:r>
              <a:rPr lang="ru-RU" sz="32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endParaRPr lang="ru-RU" sz="32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4101" y="836712"/>
            <a:ext cx="4680520" cy="5832648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ru-RU" b="1" u="sng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u="sng" dirty="0" smtClean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Гориной Светланы Анатольевны</a:t>
            </a: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воспитателя МАДОУ</a:t>
            </a: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«Детский сад №82 комбинированного вида» городского округа Саранск</a:t>
            </a:r>
          </a:p>
          <a:p>
            <a:pPr lvl="0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1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10.06.1982</a:t>
            </a:r>
          </a:p>
          <a:p>
            <a:pPr lvl="0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1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высшее, МГПИ им. М.Е. </a:t>
            </a:r>
            <a:r>
              <a:rPr lang="ru-RU" sz="2100" dirty="0" err="1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1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по специальности «биология» с доп. спец. «химия» 2004г.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Профессиональная переподготовка: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dirty="0" smtClean="0">
                <a:solidFill>
                  <a:srgbClr val="0A0185"/>
                </a:solidFill>
                <a:latin typeface="Times New Roman"/>
                <a:ea typeface="Times New Roman"/>
              </a:rPr>
              <a:t>ГБУ  ДПО «Мордовский республиканский институт образования»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dirty="0" smtClean="0">
                <a:solidFill>
                  <a:srgbClr val="0A0185"/>
                </a:solidFill>
                <a:latin typeface="Times New Roman"/>
                <a:ea typeface="Times New Roman"/>
              </a:rPr>
              <a:t>«Педагогика и методика дошкольного образования», 2016 г 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Стаж педагогической работы: </a:t>
            </a:r>
            <a:r>
              <a:rPr lang="ru-RU" sz="2100" dirty="0" smtClean="0">
                <a:solidFill>
                  <a:srgbClr val="0A0185"/>
                </a:solidFill>
                <a:latin typeface="Times New Roman"/>
                <a:ea typeface="Times New Roman"/>
              </a:rPr>
              <a:t>19 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2100" b="1" dirty="0" smtClean="0">
                <a:solidFill>
                  <a:srgbClr val="0A0185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2100" dirty="0" smtClean="0">
                <a:solidFill>
                  <a:srgbClr val="0A0185"/>
                </a:solidFill>
                <a:latin typeface="Times New Roman" pitchFamily="18" charset="0"/>
              </a:rPr>
              <a:t>19 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2100" b="1" dirty="0" smtClean="0">
                <a:solidFill>
                  <a:srgbClr val="0A0185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2100" dirty="0" smtClean="0">
                <a:solidFill>
                  <a:srgbClr val="0A0185"/>
                </a:solidFill>
                <a:latin typeface="Times New Roman" pitchFamily="18" charset="0"/>
              </a:rPr>
              <a:t>высшая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2100" b="1" dirty="0" smtClean="0">
                <a:solidFill>
                  <a:srgbClr val="0A0185"/>
                </a:solidFill>
                <a:latin typeface="Times New Roman" pitchFamily="18" charset="0"/>
              </a:rPr>
              <a:t>Дата последней аттестации: 22.10.2018г.</a:t>
            </a:r>
            <a:endParaRPr lang="ru-RU" sz="2100" dirty="0" smtClean="0">
              <a:solidFill>
                <a:srgbClr val="6E08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7105" name="Picture 1" descr="D:\Светлана\Света\фото2.jpg"/>
          <p:cNvPicPr>
            <a:picLocks noChangeAspect="1" noChangeArrowheads="1"/>
          </p:cNvPicPr>
          <p:nvPr/>
        </p:nvPicPr>
        <p:blipFill>
          <a:blip r:embed="rId2" cstate="print"/>
          <a:srcRect r="2860" b="21686"/>
          <a:stretch>
            <a:fillRect/>
          </a:stretch>
        </p:blipFill>
        <p:spPr bwMode="auto">
          <a:xfrm>
            <a:off x="5000627" y="1071546"/>
            <a:ext cx="3972773" cy="49292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F:\ГОРИНА 2023\2023-05-29\001.jpg"/>
          <p:cNvPicPr>
            <a:picLocks noChangeAspect="1" noChangeArrowheads="1"/>
          </p:cNvPicPr>
          <p:nvPr/>
        </p:nvPicPr>
        <p:blipFill>
          <a:blip r:embed="rId2" cstate="print"/>
          <a:srcRect r="3793"/>
          <a:stretch>
            <a:fillRect/>
          </a:stretch>
        </p:blipFill>
        <p:spPr bwMode="auto">
          <a:xfrm>
            <a:off x="285720" y="571480"/>
            <a:ext cx="4179289" cy="5974383"/>
          </a:xfrm>
          <a:prstGeom prst="rect">
            <a:avLst/>
          </a:prstGeom>
          <a:noFill/>
        </p:spPr>
      </p:pic>
      <p:pic>
        <p:nvPicPr>
          <p:cNvPr id="99330" name="Picture 2" descr="F:\ГОРИНА 2023\2023-05-29\002.jpg"/>
          <p:cNvPicPr>
            <a:picLocks noChangeAspect="1" noChangeArrowheads="1"/>
          </p:cNvPicPr>
          <p:nvPr/>
        </p:nvPicPr>
        <p:blipFill>
          <a:blip r:embed="rId3" cstate="print"/>
          <a:srcRect l="6637" b="-135"/>
          <a:stretch>
            <a:fillRect/>
          </a:stretch>
        </p:blipFill>
        <p:spPr bwMode="auto">
          <a:xfrm>
            <a:off x="4572000" y="637329"/>
            <a:ext cx="4071966" cy="6006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7851648" cy="71438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990033"/>
                </a:solidFill>
                <a:effectLst/>
                <a:latin typeface="Times New Roman" pitchFamily="18" charset="0"/>
                <a:cs typeface="Times New Roman" pitchFamily="18" charset="0"/>
              </a:rPr>
              <a:t>  Наличие публикаций</a:t>
            </a:r>
            <a:endParaRPr lang="ru-RU" sz="4800" dirty="0">
              <a:solidFill>
                <a:srgbClr val="9900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214420"/>
          <a:ext cx="8501122" cy="5214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49498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2594">
                <a:tc>
                  <a:txBody>
                    <a:bodyPr/>
                    <a:lstStyle/>
                    <a:p>
                      <a:r>
                        <a:rPr lang="ru-RU" dirty="0" smtClean="0"/>
                        <a:t>Центр непрерывного повышения профессионального мастерства педагогических работников – «Педагог 13.ру» статья «Поликультурное воспитание детей дошкольного возраста  через </a:t>
                      </a:r>
                      <a:r>
                        <a:rPr lang="ru-RU" dirty="0" err="1" smtClean="0"/>
                        <a:t>культурно-досуговую</a:t>
                      </a:r>
                      <a:r>
                        <a:rPr lang="ru-RU" dirty="0" smtClean="0"/>
                        <a:t> деятельность»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0289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  <a:endParaRPr lang="ru-RU" sz="2000" b="1" u="sng" dirty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22594">
                <a:tc>
                  <a:txBody>
                    <a:bodyPr/>
                    <a:lstStyle/>
                    <a:p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Образовательный</a:t>
                      </a:r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портал </a:t>
                      </a: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maam</a:t>
                      </a:r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000" b="0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НООД по аппликации «Снегирь на ветке рябины» в подготовительной группе</a:t>
                      </a:r>
                      <a:endParaRPr lang="ru-RU" sz="2000" b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F:\ГОРИНА 2023\печатание\по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214422"/>
            <a:ext cx="2906811" cy="4212904"/>
          </a:xfrm>
          <a:prstGeom prst="rect">
            <a:avLst/>
          </a:prstGeom>
          <a:noFill/>
        </p:spPr>
      </p:pic>
      <p:pic>
        <p:nvPicPr>
          <p:cNvPr id="21506" name="Picture 2" descr="F:\ГОРИНА 2023\печатание\поли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878956" cy="4071966"/>
          </a:xfrm>
          <a:prstGeom prst="rect">
            <a:avLst/>
          </a:prstGeom>
          <a:noFill/>
        </p:spPr>
      </p:pic>
      <p:pic>
        <p:nvPicPr>
          <p:cNvPr id="21507" name="Picture 3" descr="F:\ГОРИНА 2023\печатание\поли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3119" y="1214423"/>
            <a:ext cx="3170881" cy="43577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571480"/>
            <a:ext cx="452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Республиканский уровень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Светлана\Downloads\1596010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642918"/>
            <a:ext cx="4145636" cy="58579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500042"/>
            <a:ext cx="2500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42918"/>
            <a:ext cx="8784976" cy="4000528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</a:t>
            </a:r>
            <a:b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-конкурсах, </a:t>
            </a:r>
            <a:b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-турнирах, </a:t>
            </a:r>
            <a:b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-выставках, </a:t>
            </a:r>
            <a:b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-соревнованиях,</a:t>
            </a:r>
            <a:b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-акциях,</a:t>
            </a:r>
            <a:b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фестивалях</a:t>
            </a:r>
            <a:endParaRPr lang="ru-RU" sz="3600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2"/>
          <a:ext cx="8715436" cy="6725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54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9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2000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0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3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2023г 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степени,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Исланкина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Дарья,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онлайн-конкурс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прикладного творчества «Пасхальное чудо»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8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51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20.12.2022г.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Грамота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Пашин Роман, в конкурсе «Новогодний венок – 2023» 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Сертификат , </a:t>
                      </a:r>
                      <a:r>
                        <a:rPr lang="ru-RU" sz="18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Исланкина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Дарья, конкурс рисунков «Финансовый мир глазами детей »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9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 уровень</a:t>
                      </a:r>
                      <a:endParaRPr lang="en-US" sz="1800" b="1" u="sng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5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76лет»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77лет»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9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Интернет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28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Пиксаева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Кира, в конкурсе рисунков и декоративно –прикладного творчества «Путь к звёздам»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Акчурина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Мария, в конкурсе рисунков и декоративно –прикладного творчества «Безопасная дорога»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14290"/>
            <a:ext cx="4500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0728"/>
            <a:ext cx="3844747" cy="5421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14290"/>
            <a:ext cx="4500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8372" name="Object 45"/>
          <p:cNvGraphicFramePr>
            <a:graphicFrameLocks noChangeAspect="1"/>
          </p:cNvGraphicFramePr>
          <p:nvPr/>
        </p:nvGraphicFramePr>
        <p:xfrm>
          <a:off x="571472" y="785794"/>
          <a:ext cx="3987925" cy="564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Acrobat Document" r:id="rId3" imgW="5667037" imgH="8019809" progId="Acrobat.Document.DC">
                  <p:embed/>
                </p:oleObj>
              </mc:Choice>
              <mc:Fallback>
                <p:oleObj name="Acrobat Document" r:id="rId3" imgW="5667037" imgH="8019809" progId="Acrobat.Document.DC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785794"/>
                        <a:ext cx="3987925" cy="5643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50" name="Picture 10" descr="C:\Users\Светлана\Pictures\7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1" y="785794"/>
            <a:ext cx="4012000" cy="5656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597724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user\Pictures\2023-01-24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/>
          <a:stretch/>
        </p:blipFill>
        <p:spPr bwMode="auto">
          <a:xfrm>
            <a:off x="642910" y="928670"/>
            <a:ext cx="3955821" cy="56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89" name="Picture 1" descr="C:\Users\Светлана\Pictures\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70"/>
            <a:ext cx="4286280" cy="545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195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Pictures\2023-01-24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857232"/>
            <a:ext cx="4143404" cy="56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858282"/>
            <a:ext cx="4143045" cy="56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28604"/>
            <a:ext cx="8305800" cy="4286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78849" name="Picture 1" descr="F:\ГОРИНА 2023\2023-05-29\019.jpg"/>
          <p:cNvPicPr>
            <a:picLocks noChangeAspect="1" noChangeArrowheads="1"/>
          </p:cNvPicPr>
          <p:nvPr/>
        </p:nvPicPr>
        <p:blipFill>
          <a:blip r:embed="rId2" cstate="print"/>
          <a:srcRect r="3978" b="597"/>
          <a:stretch>
            <a:fillRect/>
          </a:stretch>
        </p:blipFill>
        <p:spPr bwMode="auto">
          <a:xfrm>
            <a:off x="571471" y="928670"/>
            <a:ext cx="3743691" cy="5330001"/>
          </a:xfrm>
          <a:prstGeom prst="rect">
            <a:avLst/>
          </a:prstGeom>
          <a:noFill/>
        </p:spPr>
      </p:pic>
      <p:pic>
        <p:nvPicPr>
          <p:cNvPr id="78850" name="Picture 2" descr="F:\ГОРИНА 2023\2023-05-29\020.jpg"/>
          <p:cNvPicPr>
            <a:picLocks noChangeAspect="1" noChangeArrowheads="1"/>
          </p:cNvPicPr>
          <p:nvPr/>
        </p:nvPicPr>
        <p:blipFill>
          <a:blip r:embed="rId3" cstate="print"/>
          <a:srcRect r="4917" b="4938"/>
          <a:stretch>
            <a:fillRect/>
          </a:stretch>
        </p:blipFill>
        <p:spPr bwMode="auto">
          <a:xfrm>
            <a:off x="4429124" y="928670"/>
            <a:ext cx="3844664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6480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F:\ГОРИНА 2023\дети дипломы\44302455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5092920" cy="3603794"/>
          </a:xfrm>
          <a:prstGeom prst="rect">
            <a:avLst/>
          </a:prstGeom>
          <a:noFill/>
        </p:spPr>
      </p:pic>
      <p:pic>
        <p:nvPicPr>
          <p:cNvPr id="6" name="Picture 41" descr="F:\ГОРИНА 2023\дети дипломы\44316003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500174"/>
            <a:ext cx="3361512" cy="4758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857232"/>
            <a:ext cx="8784976" cy="26432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:\ГОРИНА 2023\2023-05-29\017.jpg"/>
          <p:cNvPicPr>
            <a:picLocks noChangeAspect="1" noChangeArrowheads="1"/>
          </p:cNvPicPr>
          <p:nvPr/>
        </p:nvPicPr>
        <p:blipFill>
          <a:blip r:embed="rId2" cstate="print"/>
          <a:srcRect r="4545" b="1011"/>
          <a:stretch>
            <a:fillRect/>
          </a:stretch>
        </p:blipFill>
        <p:spPr bwMode="auto">
          <a:xfrm>
            <a:off x="357158" y="785794"/>
            <a:ext cx="4071966" cy="5807558"/>
          </a:xfrm>
          <a:prstGeom prst="rect">
            <a:avLst/>
          </a:prstGeom>
          <a:noFill/>
        </p:spPr>
      </p:pic>
      <p:pic>
        <p:nvPicPr>
          <p:cNvPr id="131075" name="Picture 3" descr="F:\ГОРИНА 2023\2023-05-29\018.jpg"/>
          <p:cNvPicPr>
            <a:picLocks noChangeAspect="1" noChangeArrowheads="1"/>
          </p:cNvPicPr>
          <p:nvPr/>
        </p:nvPicPr>
        <p:blipFill>
          <a:blip r:embed="rId3" cstate="print"/>
          <a:srcRect r="4115" b="-142"/>
          <a:stretch>
            <a:fillRect/>
          </a:stretch>
        </p:blipFill>
        <p:spPr bwMode="auto">
          <a:xfrm>
            <a:off x="4429124" y="785793"/>
            <a:ext cx="4000528" cy="5746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309805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250289"/>
              </p:ext>
            </p:extLst>
          </p:nvPr>
        </p:nvGraphicFramePr>
        <p:xfrm>
          <a:off x="0" y="0"/>
          <a:ext cx="9144000" cy="6534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71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30612"/>
                <a:gridCol w="2928926"/>
              </a:tblGrid>
              <a:tr h="657577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1757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665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24.10.2020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«Современные технологии для развития речи дошкольников»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Педсовет №1 «Использование современный педагогических технологий в обучении дошкольников»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757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8980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11.02.2019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университет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Психолого-педагогическое сопровождение лиц с ограниченными возможностями здоровья в условиях инклюзивного образования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Межрегиональный научно-практический семинар «Психолого-педагогическое сопровождение лиц с ограниченными возможностями здоровья в условиях инклюзивного образования»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175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46466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09.12.2020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учебно-методический портал «Педсовет»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Использование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здоровьесберегающих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технологий в образовательном учреждении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Всероссийская педагогическая конференция 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2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6632"/>
            <a:ext cx="8929718" cy="1008112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b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8545" name="Picture 1" descr="F:\ГОРИНА 2023\2023-05-29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48237"/>
            <a:ext cx="4071966" cy="560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357166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521" name="Picture 1" descr="C:\Users\Светлана\Pictures\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000108"/>
            <a:ext cx="3929090" cy="5576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26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357166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 уровень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018027" cy="546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20264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Проведение  открытых занятий, мастер – классов, мероприятий.</a:t>
            </a:r>
            <a:endParaRPr lang="ru-RU" sz="36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9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6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89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113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8602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тем 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326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9253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04.03.2021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«Интересные опыты с детьми»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форме открытого просмотра для родителей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895">
                <a:tc gridSpan="5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892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институт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предпосылок функциональной грамотности дошкольников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– класс  «Педагог поколения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Альфа-2022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6034">
                <a:tc gridSpan="5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r>
                        <a:rPr lang="ru-RU" sz="20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12968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15.03.2019 г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институт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«Умные пальчики»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55-е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Евсевьевские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чтения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Международная научно-практическая конференция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26642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размещено на сайте МАДОУ «Детский сад №82 комбинированного вида»</a:t>
            </a:r>
            <a:b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«Ознакомление детей младшего дошкольного возраста с правилами безопасного поведения на улицах города»</a:t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https://upload2.schoolrm.ru/iblock/771/771cf9e3160573eafc9a99e5faa13715/opyt2023-novyy.pdf</a:t>
            </a:r>
            <a:endParaRPr lang="ru-RU" sz="2400" b="1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792088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800" b="1" u="sng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5" name="Picture 1" descr="F:\ГОРИНА 2023\2023-05-29\010.jpg"/>
          <p:cNvPicPr>
            <a:picLocks noChangeAspect="1" noChangeArrowheads="1"/>
          </p:cNvPicPr>
          <p:nvPr/>
        </p:nvPicPr>
        <p:blipFill>
          <a:blip r:embed="rId2" cstate="print"/>
          <a:srcRect l="5730"/>
          <a:stretch>
            <a:fillRect/>
          </a:stretch>
        </p:blipFill>
        <p:spPr bwMode="auto">
          <a:xfrm>
            <a:off x="785786" y="1428736"/>
            <a:ext cx="3525589" cy="5143512"/>
          </a:xfrm>
          <a:prstGeom prst="rect">
            <a:avLst/>
          </a:prstGeom>
          <a:noFill/>
        </p:spPr>
      </p:pic>
      <p:pic>
        <p:nvPicPr>
          <p:cNvPr id="103426" name="Picture 2" descr="F:\ГОРИНА 2023\2023-05-29\011.jpg"/>
          <p:cNvPicPr>
            <a:picLocks noChangeAspect="1" noChangeArrowheads="1"/>
          </p:cNvPicPr>
          <p:nvPr/>
        </p:nvPicPr>
        <p:blipFill>
          <a:blip r:embed="rId3" cstate="print"/>
          <a:srcRect r="5882" b="200"/>
          <a:stretch>
            <a:fillRect/>
          </a:stretch>
        </p:blipFill>
        <p:spPr bwMode="auto">
          <a:xfrm>
            <a:off x="4714876" y="1395994"/>
            <a:ext cx="3500462" cy="5104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792088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u="sng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000100" y="1142984"/>
          <a:ext cx="7215210" cy="5110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Acrobat Document" r:id="rId3" imgW="8000723" imgH="5667195" progId="Acrobat.Document.DC">
                  <p:embed/>
                </p:oleObj>
              </mc:Choice>
              <mc:Fallback>
                <p:oleObj name="Acrobat Document" r:id="rId3" imgW="8000723" imgH="5667195" progId="Acrobat.Document.DC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1142984"/>
                        <a:ext cx="7215210" cy="5110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838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792088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800" b="1" u="sng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1" name="Picture 1" descr="F:\ГОРИНА 2023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3889952" cy="5349875"/>
          </a:xfrm>
          <a:prstGeom prst="rect">
            <a:avLst/>
          </a:prstGeom>
          <a:noFill/>
        </p:spPr>
      </p:pic>
      <p:pic>
        <p:nvPicPr>
          <p:cNvPr id="35842" name="Picture 2" descr="F:\ГОРИНА 2023\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3942826" cy="5162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166"/>
            <a:ext cx="8305800" cy="10001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6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6182" y="1785926"/>
            <a:ext cx="17281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не имею 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2525980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Общественно педагогическая активность</a:t>
            </a:r>
            <a:r>
              <a:rPr lang="en-US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жюри, в конкурсах</a:t>
            </a:r>
            <a:endParaRPr lang="ru-RU" sz="36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571480"/>
            <a:ext cx="4091916" cy="5629561"/>
          </a:xfrm>
          <a:prstGeom prst="rect">
            <a:avLst/>
          </a:prstGeom>
        </p:spPr>
      </p:pic>
      <p:pic>
        <p:nvPicPr>
          <p:cNvPr id="124929" name="Picture 1" descr="F:\ГОРИНА 2023\жю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3857653" cy="5452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245454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36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 descr="F:\ГОРИНА 2023\2023-05-29\006.jpg"/>
          <p:cNvPicPr>
            <a:picLocks noChangeAspect="1" noChangeArrowheads="1"/>
          </p:cNvPicPr>
          <p:nvPr/>
        </p:nvPicPr>
        <p:blipFill>
          <a:blip r:embed="rId2" cstate="print"/>
          <a:srcRect l="3365" b="-301"/>
          <a:stretch>
            <a:fillRect/>
          </a:stretch>
        </p:blipFill>
        <p:spPr bwMode="auto">
          <a:xfrm>
            <a:off x="571472" y="428604"/>
            <a:ext cx="4103689" cy="5857916"/>
          </a:xfrm>
          <a:prstGeom prst="rect">
            <a:avLst/>
          </a:prstGeom>
          <a:noFill/>
        </p:spPr>
      </p:pic>
      <p:pic>
        <p:nvPicPr>
          <p:cNvPr id="123906" name="Picture 2" descr="F:\ГОРИНА 2023\2023-05-29\007.jpg"/>
          <p:cNvPicPr>
            <a:picLocks noChangeAspect="1" noChangeArrowheads="1"/>
          </p:cNvPicPr>
          <p:nvPr/>
        </p:nvPicPr>
        <p:blipFill>
          <a:blip r:embed="rId3" cstate="print"/>
          <a:srcRect r="10830" b="-126"/>
          <a:stretch>
            <a:fillRect/>
          </a:stretch>
        </p:blipFill>
        <p:spPr bwMode="auto">
          <a:xfrm>
            <a:off x="4643438" y="428604"/>
            <a:ext cx="3793306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 descr="F:\ГОРИНА 2023\2023-05-29\008.jpg"/>
          <p:cNvPicPr>
            <a:picLocks noChangeAspect="1" noChangeArrowheads="1"/>
          </p:cNvPicPr>
          <p:nvPr/>
        </p:nvPicPr>
        <p:blipFill>
          <a:blip r:embed="rId2" cstate="print"/>
          <a:srcRect l="4963" b="155"/>
          <a:stretch>
            <a:fillRect/>
          </a:stretch>
        </p:blipFill>
        <p:spPr bwMode="auto">
          <a:xfrm>
            <a:off x="500034" y="428604"/>
            <a:ext cx="4103689" cy="5929354"/>
          </a:xfrm>
          <a:prstGeom prst="rect">
            <a:avLst/>
          </a:prstGeom>
          <a:noFill/>
        </p:spPr>
      </p:pic>
      <p:pic>
        <p:nvPicPr>
          <p:cNvPr id="122882" name="Picture 2" descr="F:\ГОРИНА 2023\2023-05-29\009.jpg"/>
          <p:cNvPicPr>
            <a:picLocks noChangeAspect="1" noChangeArrowheads="1"/>
          </p:cNvPicPr>
          <p:nvPr/>
        </p:nvPicPr>
        <p:blipFill>
          <a:blip r:embed="rId3" cstate="print"/>
          <a:srcRect r="5199" b="-145"/>
          <a:stretch>
            <a:fillRect/>
          </a:stretch>
        </p:blipFill>
        <p:spPr bwMode="auto">
          <a:xfrm>
            <a:off x="4643438" y="428604"/>
            <a:ext cx="4125777" cy="5994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85860"/>
            <a:ext cx="8964488" cy="1928826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  <a:br>
              <a:rPr lang="ru-RU" altLang="ru-RU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4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28736"/>
            <a:ext cx="8079432" cy="1928826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40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F:\ГОРИНА 2023\2023-05-29\004.jpg"/>
          <p:cNvPicPr>
            <a:picLocks noChangeAspect="1" noChangeArrowheads="1"/>
          </p:cNvPicPr>
          <p:nvPr/>
        </p:nvPicPr>
        <p:blipFill>
          <a:blip r:embed="rId2" cstate="print"/>
          <a:srcRect l="5206" t="1163" r="442"/>
          <a:stretch>
            <a:fillRect/>
          </a:stretch>
        </p:blipFill>
        <p:spPr bwMode="auto">
          <a:xfrm>
            <a:off x="428596" y="500042"/>
            <a:ext cx="4214842" cy="6072230"/>
          </a:xfrm>
          <a:prstGeom prst="rect">
            <a:avLst/>
          </a:prstGeom>
          <a:noFill/>
        </p:spPr>
      </p:pic>
      <p:pic>
        <p:nvPicPr>
          <p:cNvPr id="120834" name="Picture 2" descr="F:\ГОРИНА 2023\2023-05-29\005.jpg"/>
          <p:cNvPicPr>
            <a:picLocks noChangeAspect="1" noChangeArrowheads="1"/>
          </p:cNvPicPr>
          <p:nvPr/>
        </p:nvPicPr>
        <p:blipFill>
          <a:blip r:embed="rId3" cstate="print"/>
          <a:srcRect r="5263"/>
          <a:stretch>
            <a:fillRect/>
          </a:stretch>
        </p:blipFill>
        <p:spPr bwMode="auto">
          <a:xfrm>
            <a:off x="4643438" y="500042"/>
            <a:ext cx="4231981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9809" name="Picture 1" descr="F:\ГОРИНА 2023\2023-05-29\014.jpg"/>
          <p:cNvPicPr>
            <a:picLocks noChangeAspect="1" noChangeArrowheads="1"/>
          </p:cNvPicPr>
          <p:nvPr/>
        </p:nvPicPr>
        <p:blipFill>
          <a:blip r:embed="rId2" cstate="print"/>
          <a:srcRect r="3914" b="1024"/>
          <a:stretch>
            <a:fillRect/>
          </a:stretch>
        </p:blipFill>
        <p:spPr bwMode="auto">
          <a:xfrm>
            <a:off x="285720" y="500042"/>
            <a:ext cx="4286280" cy="6072230"/>
          </a:xfrm>
          <a:prstGeom prst="rect">
            <a:avLst/>
          </a:prstGeom>
          <a:noFill/>
        </p:spPr>
      </p:pic>
      <p:pic>
        <p:nvPicPr>
          <p:cNvPr id="119810" name="Picture 2" descr="F:\ГОРИНА 2023\2023-05-29\015.jpg"/>
          <p:cNvPicPr>
            <a:picLocks noChangeAspect="1" noChangeArrowheads="1"/>
          </p:cNvPicPr>
          <p:nvPr/>
        </p:nvPicPr>
        <p:blipFill>
          <a:blip r:embed="rId3" cstate="print"/>
          <a:srcRect r="6612"/>
          <a:stretch>
            <a:fillRect/>
          </a:stretch>
        </p:blipFill>
        <p:spPr bwMode="auto">
          <a:xfrm>
            <a:off x="4572000" y="500042"/>
            <a:ext cx="4171733" cy="6143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3955310"/>
          </a:xfrm>
        </p:spPr>
        <p:txBody>
          <a:bodyPr>
            <a:noAutofit/>
          </a:bodyPr>
          <a:lstStyle/>
          <a:p>
            <a:pPr algn="ctr"/>
            <a:r>
              <a:rPr lang="ru-RU" altLang="ru-RU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br>
              <a:rPr lang="ru-RU" altLang="ru-RU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Таких семей нет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F:\ГОРИНА 2023\2023-05-29\003.jpg"/>
          <p:cNvPicPr>
            <a:picLocks noChangeAspect="1" noChangeArrowheads="1"/>
          </p:cNvPicPr>
          <p:nvPr/>
        </p:nvPicPr>
        <p:blipFill>
          <a:blip r:embed="rId2" cstate="print"/>
          <a:srcRect r="5424" b="1072"/>
          <a:stretch>
            <a:fillRect/>
          </a:stretch>
        </p:blipFill>
        <p:spPr bwMode="auto">
          <a:xfrm>
            <a:off x="2143108" y="500042"/>
            <a:ext cx="4071966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305800" cy="2232248"/>
          </a:xfrm>
        </p:spPr>
        <p:txBody>
          <a:bodyPr>
            <a:noAutofit/>
          </a:bodyPr>
          <a:lstStyle/>
          <a:p>
            <a:pPr algn="ctr"/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</a:t>
            </a:r>
            <a:r>
              <a:rPr lang="ru-RU" altLang="ru-RU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6581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88" y="260648"/>
            <a:ext cx="8746299" cy="504056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142852"/>
          <a:ext cx="8786874" cy="6500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68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8390">
                <a:tc>
                  <a:txBody>
                    <a:bodyPr/>
                    <a:lstStyle/>
                    <a:p>
                      <a:r>
                        <a:rPr lang="ru-RU" sz="2400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400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152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2022г. Диплом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степени республиканский конкурс профессионального мастерства «Педагог поколения –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Альфа- 2022»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3642">
                <a:tc>
                  <a:txBody>
                    <a:bodyPr/>
                    <a:lstStyle/>
                    <a:p>
                      <a:r>
                        <a:rPr lang="ru-RU" sz="24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sz="24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4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730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25.06.2022г. Диплом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в конкурсе профессионального мастерства  работников образования «Простые правила»</a:t>
                      </a:r>
                    </a:p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2022г. Диплом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в конкурсе на лучшую методическую разработку «Цифровая среда педагога» в номинации «Дошкольное образование»</a:t>
                      </a:r>
                    </a:p>
                    <a:p>
                      <a:endParaRPr lang="ru-RU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 Диплом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в конкурсе педагогических работников «Всё может педагог -2022»</a:t>
                      </a:r>
                    </a:p>
                    <a:p>
                      <a:endParaRPr lang="ru-RU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2023г. Призёр, конкурс учебно-методических разработок среди студентов 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спо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во, педагогов дошкольных образовательных организаций и учителей начальной школы «Педагогическое мастерство и творчество»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88" y="260648"/>
            <a:ext cx="8746299" cy="504056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1" y="1142984"/>
          <a:ext cx="4572000" cy="323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2" name="Acrobat Document" r:id="rId3" imgW="8010178" imgH="5667195" progId="Acrobat.Document.DC">
                  <p:embed/>
                </p:oleObj>
              </mc:Choice>
              <mc:Fallback>
                <p:oleObj name="Acrobat Document" r:id="rId3" imgW="8010178" imgH="5667195" progId="Acrobat.Document.DC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142984"/>
                        <a:ext cx="4572000" cy="323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4643438" y="1166110"/>
          <a:ext cx="4500562" cy="318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3" name="Acrobat Document" r:id="rId5" imgW="8000723" imgH="5667195" progId="Acrobat.Document.DC">
                  <p:embed/>
                </p:oleObj>
              </mc:Choice>
              <mc:Fallback>
                <p:oleObj name="Acrobat Document" r:id="rId5" imgW="8000723" imgH="5667195" progId="Acrobat.Document.DC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166110"/>
                        <a:ext cx="4500562" cy="318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432048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800" b="1" u="sng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user\Pictures\2023-01-24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/>
        </p:blipFill>
        <p:spPr bwMode="auto">
          <a:xfrm>
            <a:off x="285720" y="642918"/>
            <a:ext cx="4143372" cy="600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91" y="642918"/>
            <a:ext cx="4343011" cy="59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ГОРИНА 2023\кокурс воспитателя\пед.мастерст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30" y="3143248"/>
            <a:ext cx="4643470" cy="3244325"/>
          </a:xfrm>
          <a:prstGeom prst="rect">
            <a:avLst/>
          </a:prstGeom>
          <a:noFill/>
        </p:spPr>
      </p:pic>
      <p:pic>
        <p:nvPicPr>
          <p:cNvPr id="7" name="Picture 1" descr="F:\ГОРИНА 2023\кокурс воспитателя\4437202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4520676" cy="3198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0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:\Дипломы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85794"/>
            <a:ext cx="6858048" cy="4916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0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30017"/>
            <a:ext cx="506936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285860"/>
            <a:ext cx="3767209" cy="50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2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/>
          </a:bodyPr>
          <a:lstStyle/>
          <a:p>
            <a:pPr algn="ctr"/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58955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F:\ГОРИНА 2023\благодарственность\144302231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85794"/>
            <a:ext cx="7215238" cy="5105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8" name="Picture 30" descr="F:\ГОРИНА 2023\благодарственность\14431600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95873"/>
            <a:ext cx="3820263" cy="5404275"/>
          </a:xfrm>
          <a:prstGeom prst="rect">
            <a:avLst/>
          </a:prstGeom>
          <a:noFill/>
        </p:spPr>
      </p:pic>
      <p:pic>
        <p:nvPicPr>
          <p:cNvPr id="7199" name="Picture 31" descr="F:\ГОРИНА 2023\благодарственность\a1596a3713ac21360856eed3ae8a9db7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47816"/>
            <a:ext cx="3857652" cy="5452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144689"/>
              </p:ext>
            </p:extLst>
          </p:nvPr>
        </p:nvGraphicFramePr>
        <p:xfrm>
          <a:off x="514434" y="764704"/>
          <a:ext cx="4248472" cy="5982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5" name="Document" r:id="rId4" imgW="7601644" imgH="10703737" progId="Word.Document.8">
                  <p:embed/>
                </p:oleObj>
              </mc:Choice>
              <mc:Fallback>
                <p:oleObj name="Document" r:id="rId4" imgW="7601644" imgH="10703737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434" y="764704"/>
                        <a:ext cx="4248472" cy="59824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5" name="Picture 3" descr="F:\ГОРИНА 2023\2023-05-29\012.jpg"/>
          <p:cNvPicPr>
            <a:picLocks noChangeAspect="1" noChangeArrowheads="1"/>
          </p:cNvPicPr>
          <p:nvPr/>
        </p:nvPicPr>
        <p:blipFill>
          <a:blip r:embed="rId6" cstate="print"/>
          <a:srcRect r="5949" b="-136"/>
          <a:stretch>
            <a:fillRect/>
          </a:stretch>
        </p:blipFill>
        <p:spPr bwMode="auto">
          <a:xfrm>
            <a:off x="4714876" y="785794"/>
            <a:ext cx="4000528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"/>
          <a:stretch>
            <a:fillRect/>
          </a:stretch>
        </p:blipFill>
        <p:spPr bwMode="auto">
          <a:xfrm>
            <a:off x="4714876" y="714356"/>
            <a:ext cx="4224649" cy="593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1268"/>
          <a:stretch>
            <a:fillRect/>
          </a:stretch>
        </p:blipFill>
        <p:spPr>
          <a:xfrm>
            <a:off x="506829" y="665109"/>
            <a:ext cx="4065171" cy="59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1428736"/>
            <a:ext cx="7816382" cy="142876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:\ГОРИНА 2023\2023-05-29\016.jpg"/>
          <p:cNvPicPr>
            <a:picLocks noChangeAspect="1" noChangeArrowheads="1"/>
          </p:cNvPicPr>
          <p:nvPr/>
        </p:nvPicPr>
        <p:blipFill>
          <a:blip r:embed="rId2" cstate="print"/>
          <a:srcRect r="3333" b="1077"/>
          <a:stretch>
            <a:fillRect/>
          </a:stretch>
        </p:blipFill>
        <p:spPr bwMode="auto">
          <a:xfrm>
            <a:off x="2428860" y="597912"/>
            <a:ext cx="4143404" cy="5831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6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F8D1D3"/>
      </a:accent2>
      <a:accent3>
        <a:srgbClr val="F7C1A3"/>
      </a:accent3>
      <a:accent4>
        <a:srgbClr val="39639D"/>
      </a:accent4>
      <a:accent5>
        <a:srgbClr val="474B78"/>
      </a:accent5>
      <a:accent6>
        <a:srgbClr val="7D3C4A"/>
      </a:accent6>
      <a:hlink>
        <a:srgbClr val="2A4A75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2187</TotalTime>
  <Words>704</Words>
  <Application>Microsoft Office PowerPoint</Application>
  <PresentationFormat>Экран (4:3)</PresentationFormat>
  <Paragraphs>114</Paragraphs>
  <Slides>52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55" baseType="lpstr">
      <vt:lpstr>Поток</vt:lpstr>
      <vt:lpstr>Document</vt:lpstr>
      <vt:lpstr>Acrobat Document</vt:lpstr>
      <vt:lpstr>Министерство образования РМ</vt:lpstr>
      <vt:lpstr>    Представление к аттестации</vt:lpstr>
      <vt:lpstr>       Представление педагогического опыта размещено на сайте МАДОУ «Детский сад №82 комбинированного вида»  «Ознакомление детей младшего дошкольного возраста с правилами безопасного поведения на улицах города»  https://upload2.schoolrm.ru/iblock/771/771cf9e3160573eafc9a99e5faa13715/opyt2023-novyy.pdf</vt:lpstr>
      <vt:lpstr>1.Участие в инновационной  (экспериментальной) деятельности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Презентация PowerPoint</vt:lpstr>
      <vt:lpstr>  Наличие публикаций</vt:lpstr>
      <vt:lpstr>Презентация PowerPoint</vt:lpstr>
      <vt:lpstr>Презентация PowerPoint</vt:lpstr>
      <vt:lpstr>4.Результат участия воспитанников в  -конкурсах,  -турнирах,  -выставках,  -соревнованиях, -акциях, - фестивалях</vt:lpstr>
      <vt:lpstr>Презентация PowerPoint</vt:lpstr>
      <vt:lpstr>Презентация PowerPoint</vt:lpstr>
      <vt:lpstr>Презентация PowerPoint</vt:lpstr>
      <vt:lpstr>Всероссийский уровень</vt:lpstr>
      <vt:lpstr>Презентация PowerPoint</vt:lpstr>
      <vt:lpstr>Интернет</vt:lpstr>
      <vt:lpstr>Наличие авторских программ, методических пособий </vt:lpstr>
      <vt:lpstr>Презентация PowerPoint</vt:lpstr>
      <vt:lpstr>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Презентация PowerPoint</vt:lpstr>
      <vt:lpstr>Уровень образовательной организации </vt:lpstr>
      <vt:lpstr>Презентация PowerPoint</vt:lpstr>
      <vt:lpstr>Презентация PowerPoint</vt:lpstr>
      <vt:lpstr>Проведение  открытых занятий, мастер – классов, мероприятий.</vt:lpstr>
      <vt:lpstr>Презентация PowerPoint</vt:lpstr>
      <vt:lpstr>Уровень образовательной организации</vt:lpstr>
      <vt:lpstr>Республиканский уровень</vt:lpstr>
      <vt:lpstr>Международный уровень</vt:lpstr>
      <vt:lpstr>Экспертная деятельность</vt:lpstr>
      <vt:lpstr>Общественно педагогическая активность: участие в комиссиях, педагогических сообществах, в жюри, в конкурсах</vt:lpstr>
      <vt:lpstr>Презентация PowerPoint</vt:lpstr>
      <vt:lpstr> Позитивные результаты работы с воспитанниками</vt:lpstr>
      <vt:lpstr>Презентация PowerPoint</vt:lpstr>
      <vt:lpstr>Презентация PowerPoint</vt:lpstr>
      <vt:lpstr> Качество взаимодействия с родителями</vt:lpstr>
      <vt:lpstr>Презентация PowerPoint</vt:lpstr>
      <vt:lpstr>Презентация PowerPoint</vt:lpstr>
      <vt:lpstr>Работа с детьми из социально-неблагополучных семей  Таких семей нет</vt:lpstr>
      <vt:lpstr>Презентация PowerPoint</vt:lpstr>
      <vt:lpstr>Участие педагога в профессиональных  конкурсах</vt:lpstr>
      <vt:lpstr> </vt:lpstr>
      <vt:lpstr> Республиканский уровень</vt:lpstr>
      <vt:lpstr>Всероссийский уровень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Лида</dc:creator>
  <cp:lastModifiedBy>Customer</cp:lastModifiedBy>
  <cp:revision>250</cp:revision>
  <dcterms:created xsi:type="dcterms:W3CDTF">2021-01-31T20:39:46Z</dcterms:created>
  <dcterms:modified xsi:type="dcterms:W3CDTF">2023-06-26T10:59:01Z</dcterms:modified>
</cp:coreProperties>
</file>