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322" r:id="rId3"/>
    <p:sldId id="319" r:id="rId4"/>
    <p:sldId id="305" r:id="rId5"/>
    <p:sldId id="362" r:id="rId6"/>
    <p:sldId id="292" r:id="rId7"/>
    <p:sldId id="350" r:id="rId8"/>
    <p:sldId id="306" r:id="rId9"/>
    <p:sldId id="299" r:id="rId10"/>
    <p:sldId id="363" r:id="rId11"/>
    <p:sldId id="307" r:id="rId12"/>
    <p:sldId id="263" r:id="rId13"/>
    <p:sldId id="302" r:id="rId14"/>
    <p:sldId id="303" r:id="rId15"/>
    <p:sldId id="326" r:id="rId16"/>
    <p:sldId id="327" r:id="rId17"/>
    <p:sldId id="330" r:id="rId18"/>
    <p:sldId id="331" r:id="rId19"/>
    <p:sldId id="308" r:id="rId20"/>
    <p:sldId id="324" r:id="rId21"/>
    <p:sldId id="337" r:id="rId22"/>
    <p:sldId id="309" r:id="rId23"/>
    <p:sldId id="297" r:id="rId24"/>
    <p:sldId id="296" r:id="rId25"/>
    <p:sldId id="310" r:id="rId26"/>
    <p:sldId id="268" r:id="rId27"/>
    <p:sldId id="318" r:id="rId28"/>
    <p:sldId id="312" r:id="rId29"/>
    <p:sldId id="269" r:id="rId30"/>
    <p:sldId id="364" r:id="rId31"/>
    <p:sldId id="313" r:id="rId32"/>
    <p:sldId id="270" r:id="rId33"/>
    <p:sldId id="286" r:id="rId34"/>
    <p:sldId id="314" r:id="rId35"/>
    <p:sldId id="285" r:id="rId36"/>
    <p:sldId id="281" r:id="rId37"/>
    <p:sldId id="315" r:id="rId38"/>
    <p:sldId id="276" r:id="rId3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2A5A06"/>
    <a:srgbClr val="327235"/>
    <a:srgbClr val="7ABC32"/>
    <a:srgbClr val="FF9E1D"/>
    <a:srgbClr val="D68B1C"/>
    <a:srgbClr val="D09622"/>
    <a:srgbClr val="CC99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8429" autoAdjust="0"/>
    <p:restoredTop sz="94483" autoAdjust="0"/>
  </p:normalViewPr>
  <p:slideViewPr>
    <p:cSldViewPr>
      <p:cViewPr>
        <p:scale>
          <a:sx n="100" d="100"/>
          <a:sy n="100" d="100"/>
        </p:scale>
        <p:origin x="-258" y="10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156370338" cy="15637033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B13E89A-D89E-4672-A0A9-28DDEF384350}" type="datetimeFigureOut">
              <a:rPr lang="ru-RU"/>
              <a:pPr>
                <a:defRPr/>
              </a:pPr>
              <a:t>05.04.2018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1C5000A-ACD5-483A-94FD-3812E95AEA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560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CCBC02-D58B-4CB3-8D26-D8F930535BF8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969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C1C572C-A922-423E-A8EE-BA4443339A5B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789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FCDD059-252D-41DA-89B7-A518B6587B2E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915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8F9B86D-C2D0-4DDB-A66D-D669D324D50F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5222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73C46E1-FC32-4F42-B09D-0715EAE8569D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5427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7F3BAA2-9341-4575-8BD3-1F310B36FEEB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5734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9A9C702-2D60-42CC-8498-4A3D0B15CEEB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6144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B67BAB2-47AE-4FFA-869C-BED75B2FD60F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65195" y="4650640"/>
            <a:ext cx="7329840" cy="859205"/>
          </a:xfrm>
          <a:effectLst/>
        </p:spPr>
        <p:txBody>
          <a:bodyPr>
            <a:normAutofit/>
          </a:bodyPr>
          <a:lstStyle>
            <a:lvl1pPr algn="l">
              <a:defRPr sz="3600">
                <a:solidFill>
                  <a:srgbClr val="2A5A0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5195" y="5566870"/>
            <a:ext cx="7329840" cy="458115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7ABC3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9950F1-6F09-49A7-97BF-98E7FF6DB102}" type="datetimeFigureOut">
              <a:rPr lang="en-US"/>
              <a:pPr>
                <a:defRPr/>
              </a:pPr>
              <a:t>4/5/2018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D73B80-8CD9-47D1-ABED-98BEDB0BE8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BCC05-380A-444C-A0DF-ACB06B4F5EF9}" type="datetimeFigureOut">
              <a:rPr lang="en-US"/>
              <a:pPr>
                <a:defRPr/>
              </a:pPr>
              <a:t>4/5/2018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83B75F-811B-438A-92D8-E69740780D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3DC44D-F963-43CF-A11F-3489A1BD24DE}" type="datetimeFigureOut">
              <a:rPr lang="en-US"/>
              <a:pPr>
                <a:defRPr/>
              </a:pPr>
              <a:t>4/5/2018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7B264D-BBCD-45D9-8186-E29DB12E03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FD968-3FC4-42B3-AEDB-39DF68D67432}" type="datetimeFigureOut">
              <a:rPr lang="en-US"/>
              <a:pPr>
                <a:defRPr/>
              </a:pPr>
              <a:t>4/5/2018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D7BAB2-9000-48C0-A4DA-2B27B72F11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1443835"/>
            <a:ext cx="8229600" cy="458115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2A5A0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5" y="2054655"/>
            <a:ext cx="8229600" cy="3918803"/>
          </a:xfrm>
        </p:spPr>
        <p:txBody>
          <a:bodyPr/>
          <a:lstStyle>
            <a:lvl1pPr>
              <a:defRPr sz="28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2170B2-739F-4104-86DD-9820D3DD45A5}" type="datetimeFigureOut">
              <a:rPr lang="en-US"/>
              <a:pPr>
                <a:defRPr/>
              </a:pPr>
              <a:t>4/5/2018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B9CA2D-EA87-4253-B71C-F986E74E53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014" y="374900"/>
            <a:ext cx="6558080" cy="763525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7ABC3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6015" y="1291130"/>
            <a:ext cx="6558080" cy="4275740"/>
          </a:xfrm>
        </p:spPr>
        <p:txBody>
          <a:bodyPr/>
          <a:lstStyle>
            <a:lvl1pPr>
              <a:defRPr sz="28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4DE812-A0DA-4510-9A7D-E41D4ED00C17}" type="datetimeFigureOut">
              <a:rPr lang="en-US"/>
              <a:pPr>
                <a:defRPr/>
              </a:pPr>
              <a:t>4/5/2018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9C9E3F-C329-43D1-B3DF-E6DAAB8646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3E6FDF-08D5-4927-9373-48CD27164F6E}" type="datetimeFigureOut">
              <a:rPr lang="en-US"/>
              <a:pPr>
                <a:defRPr/>
              </a:pPr>
              <a:t>4/5/2018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3DD6B7-CDB5-4995-9B6D-F8FDF6897B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3014"/>
            <a:ext cx="8229600" cy="58462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505C7D-21F8-4F9A-A6D1-7290031644DD}" type="datetimeFigureOut">
              <a:rPr lang="en-US"/>
              <a:pPr>
                <a:defRPr/>
              </a:pPr>
              <a:t>4/5/2018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7850C4-C3D0-451A-BABA-96BDB1C0BA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1291130"/>
            <a:ext cx="8229600" cy="53218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8965" y="1882907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7ABC3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8965" y="2512770"/>
            <a:ext cx="4040188" cy="3035058"/>
          </a:xfrm>
        </p:spPr>
        <p:txBody>
          <a:bodyPr/>
          <a:lstStyle>
            <a:lvl1pPr>
              <a:defRPr sz="24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accent3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6790" y="1882907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7ABC3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6790" y="2512770"/>
            <a:ext cx="4041775" cy="3035058"/>
          </a:xfrm>
        </p:spPr>
        <p:txBody>
          <a:bodyPr/>
          <a:lstStyle>
            <a:lvl1pPr>
              <a:defRPr sz="24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accent3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687BF4-7DE0-47D7-B797-446A30CA2841}" type="datetimeFigureOut">
              <a:rPr lang="en-US"/>
              <a:pPr>
                <a:defRPr/>
              </a:pPr>
              <a:t>4/5/2018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1E14DE-5FFB-4D2B-863A-6083F152BD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AF812D-B932-4357-A4F7-9EE3158D4F08}" type="datetimeFigureOut">
              <a:rPr lang="en-US"/>
              <a:pPr>
                <a:defRPr/>
              </a:pPr>
              <a:t>4/5/2018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043A00-38FB-40F5-BDE6-E8605D5DFB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33F984-6E01-496C-9486-8EA7CD6B1CF9}" type="datetimeFigureOut">
              <a:rPr lang="en-US"/>
              <a:pPr>
                <a:defRPr/>
              </a:pPr>
              <a:t>4/5/2018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FF2B6C-155C-415B-B4B3-9394C845DE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341690-93AA-4583-B70E-5674D69E3966}" type="datetimeFigureOut">
              <a:rPr lang="en-US"/>
              <a:pPr>
                <a:defRPr/>
              </a:pPr>
              <a:t>4/5/2018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A50BD9-88FD-4E19-80AF-AE4AD7FF17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896ACB5-48F7-4BEC-BC28-8CEF36F658E4}" type="datetimeFigureOut">
              <a:rPr lang="en-US"/>
              <a:pPr>
                <a:defRPr/>
              </a:pPr>
              <a:t>4/5/2018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5A0E147-4419-4199-A456-AF4666C317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  <p:sldLayoutId id="214748364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ds117sar.schoolrm.ru/" TargetMode="Externa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9738" y="222250"/>
            <a:ext cx="8561387" cy="1679575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3200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i="1" dirty="0" smtClean="0">
                <a:solidFill>
                  <a:srgbClr val="0070C0"/>
                </a:solidFill>
                <a:latin typeface="Monotype Corsiva" pitchFamily="66" charset="0"/>
              </a:rPr>
              <a:t>Министерство образования  </a:t>
            </a:r>
            <a:r>
              <a:rPr lang="ru-RU" i="1" dirty="0">
                <a:solidFill>
                  <a:srgbClr val="0070C0"/>
                </a:solidFill>
                <a:latin typeface="Monotype Corsiva" pitchFamily="66" charset="0"/>
              </a:rPr>
              <a:t>Р</a:t>
            </a:r>
            <a:r>
              <a:rPr lang="ru-RU" i="1" dirty="0" smtClean="0">
                <a:solidFill>
                  <a:srgbClr val="0070C0"/>
                </a:solidFill>
                <a:latin typeface="Monotype Corsiva" pitchFamily="66" charset="0"/>
              </a:rPr>
              <a:t>еспублики Мордовия</a:t>
            </a:r>
            <a:br>
              <a:rPr lang="ru-RU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6600" b="1" dirty="0" smtClean="0">
                <a:latin typeface="Segoe UI Semibold" pitchFamily="34" charset="0"/>
              </a:rPr>
              <a:t>Портфолио</a:t>
            </a:r>
            <a:r>
              <a:rPr lang="ru-RU" sz="3200" b="1" dirty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3200" b="1" dirty="0">
                <a:solidFill>
                  <a:srgbClr val="0070C0"/>
                </a:solidFill>
                <a:latin typeface="Monotype Corsiva" pitchFamily="66" charset="0"/>
              </a:rPr>
            </a:br>
            <a:endParaRPr lang="en-US" sz="3200" dirty="0">
              <a:latin typeface="Monotype Corsiva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2054225"/>
            <a:ext cx="5343525" cy="4270375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342900" indent="-342900" algn="ctr" eaLnBrk="1" hangingPunct="1"/>
            <a:r>
              <a:rPr lang="ru-RU" b="1" smtClean="0">
                <a:solidFill>
                  <a:srgbClr val="0070C0"/>
                </a:solidFill>
                <a:latin typeface="Monotype Corsiva" pitchFamily="66" charset="0"/>
              </a:rPr>
              <a:t>Прытковой  Ирины  Викторовны, </a:t>
            </a:r>
            <a:br>
              <a:rPr lang="ru-RU" b="1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b="1" smtClean="0">
                <a:solidFill>
                  <a:srgbClr val="0070C0"/>
                </a:solidFill>
                <a:latin typeface="Monotype Corsiva" pitchFamily="66" charset="0"/>
              </a:rPr>
              <a:t>воспитателя </a:t>
            </a:r>
          </a:p>
          <a:p>
            <a:pPr marL="342900" indent="-342900" algn="ctr" eaLnBrk="1" hangingPunct="1"/>
            <a:r>
              <a:rPr lang="ru-RU" b="1" smtClean="0">
                <a:solidFill>
                  <a:srgbClr val="0070C0"/>
                </a:solidFill>
                <a:latin typeface="Monotype Corsiva" pitchFamily="66" charset="0"/>
              </a:rPr>
              <a:t>МДОУ «Детский сад №117»</a:t>
            </a:r>
            <a:r>
              <a:rPr lang="ru-RU" b="1" smtClean="0">
                <a:latin typeface="Monotype Corsiva" pitchFamily="66" charset="0"/>
              </a:rPr>
              <a:t/>
            </a:r>
            <a:br>
              <a:rPr lang="ru-RU" b="1" smtClean="0">
                <a:latin typeface="Monotype Corsiva" pitchFamily="66" charset="0"/>
              </a:rPr>
            </a:br>
            <a:r>
              <a:rPr lang="ru-RU" sz="1600" b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Дата рождения</a:t>
            </a:r>
            <a:r>
              <a:rPr lang="ru-RU" sz="160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26.10.1967 год.</a:t>
            </a:r>
          </a:p>
          <a:p>
            <a:pPr marL="342900" indent="-342900" eaLnBrk="1" hangingPunct="1"/>
            <a:r>
              <a:rPr lang="ru-RU" sz="1600" b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Профессиональное образование </a:t>
            </a:r>
            <a:r>
              <a:rPr lang="ru-RU" sz="160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 средне-специальное, Зубово-Полянское педагогическое  училище, </a:t>
            </a:r>
            <a:r>
              <a:rPr lang="ru-RU" sz="1600" i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1987г.,</a:t>
            </a:r>
          </a:p>
          <a:p>
            <a:pPr marL="342900" indent="-342900" eaLnBrk="1" hangingPunct="1"/>
            <a:r>
              <a:rPr lang="ru-RU" sz="1600" i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диплом ИП  №769910 , дата выдачи -4.07.1987 г.</a:t>
            </a:r>
          </a:p>
          <a:p>
            <a:pPr marL="342900" indent="-342900" eaLnBrk="1" hangingPunct="1"/>
            <a:r>
              <a:rPr lang="ru-RU" sz="1600" b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Специальность</a:t>
            </a:r>
            <a:r>
              <a:rPr lang="ru-RU" sz="1600" b="1" i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600" i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«Дошкольное воспитание».</a:t>
            </a:r>
          </a:p>
          <a:p>
            <a:pPr marL="342900" indent="-342900" eaLnBrk="1" hangingPunct="1"/>
            <a:r>
              <a:rPr lang="ru-RU" sz="1600" b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Квалификация</a:t>
            </a:r>
            <a:r>
              <a:rPr lang="ru-RU" sz="1600" b="1" i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600" i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воспитатель детского сада</a:t>
            </a:r>
          </a:p>
          <a:p>
            <a:pPr marL="342900" indent="-342900" eaLnBrk="1" hangingPunct="1"/>
            <a:r>
              <a:rPr lang="ru-RU" sz="1600" b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 </a:t>
            </a:r>
            <a:r>
              <a:rPr lang="ru-RU" sz="160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600" i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31 год</a:t>
            </a:r>
          </a:p>
          <a:p>
            <a:pPr marL="342900" indent="-342900" eaLnBrk="1" hangingPunct="1"/>
            <a:r>
              <a:rPr lang="ru-RU" sz="1600" b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Общий трудовой стаж -</a:t>
            </a:r>
            <a:r>
              <a:rPr lang="ru-RU" sz="1600" i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31год</a:t>
            </a:r>
          </a:p>
          <a:p>
            <a:pPr marL="342900" indent="-342900" eaLnBrk="1" hangingPunct="1"/>
            <a:r>
              <a:rPr lang="ru-RU" sz="1600" b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Наличие квалификационной категории</a:t>
            </a:r>
            <a:r>
              <a:rPr lang="ru-RU" sz="160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600" i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первая</a:t>
            </a:r>
          </a:p>
          <a:p>
            <a:pPr marL="342900" indent="-342900" eaLnBrk="1" hangingPunct="1"/>
            <a:r>
              <a:rPr lang="ru-RU" sz="1600" b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Дата последней аттестации</a:t>
            </a:r>
            <a:r>
              <a:rPr lang="ru-RU" sz="160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19.11.2015г.</a:t>
            </a:r>
            <a:endParaRPr lang="ru-RU" sz="1600" i="1" smtClean="0">
              <a:solidFill>
                <a:srgbClr val="7030A0"/>
              </a:solidFill>
            </a:endParaRPr>
          </a:p>
          <a:p>
            <a:pPr marL="342900" indent="-342900" algn="ctr" eaLnBrk="1" hangingPunct="1"/>
            <a:endParaRPr lang="en-US" smtClean="0">
              <a:latin typeface="Monotype Corsiva" pitchFamily="66" charset="0"/>
            </a:endParaRPr>
          </a:p>
          <a:p>
            <a:pPr marL="342900" indent="-342900" algn="ctr" eaLnBrk="1" hangingPunct="1"/>
            <a:endParaRPr lang="ru-RU" sz="3600" b="1" smtClean="0">
              <a:latin typeface="Monotype Corsiva" pitchFamily="66" charset="0"/>
            </a:endParaRPr>
          </a:p>
        </p:txBody>
      </p:sp>
      <p:pic>
        <p:nvPicPr>
          <p:cNvPr id="15363" name="Picture 2" descr="C:\Documents and Settings\1\Мои документы\Прыткова И.В.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338" y="2054225"/>
            <a:ext cx="3090862" cy="427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349625" cy="4803775"/>
          </a:xfrm>
          <a:prstGeom prst="rect">
            <a:avLst/>
          </a:prstGeom>
          <a:noFill/>
          <a:ln w="28575">
            <a:solidFill>
              <a:srgbClr val="2A5A06"/>
            </a:solidFill>
            <a:miter lim="800000"/>
            <a:headEnd/>
            <a:tailEnd/>
          </a:ln>
        </p:spPr>
      </p:pic>
      <p:pic>
        <p:nvPicPr>
          <p:cNvPr id="25602" name="Рисунок 5"/>
          <p:cNvPicPr>
            <a:picLocks noChangeAspect="1"/>
          </p:cNvPicPr>
          <p:nvPr/>
        </p:nvPicPr>
        <p:blipFill>
          <a:blip r:embed="rId3"/>
          <a:srcRect r="5389" b="3056"/>
          <a:stretch>
            <a:fillRect/>
          </a:stretch>
        </p:blipFill>
        <p:spPr bwMode="auto">
          <a:xfrm>
            <a:off x="3044825" y="681038"/>
            <a:ext cx="3054350" cy="5191125"/>
          </a:xfrm>
          <a:prstGeom prst="rect">
            <a:avLst/>
          </a:prstGeom>
          <a:noFill/>
          <a:ln w="28575">
            <a:solidFill>
              <a:srgbClr val="2A5A06"/>
            </a:solidFill>
            <a:miter lim="800000"/>
            <a:headEnd/>
            <a:tailEnd/>
          </a:ln>
        </p:spPr>
      </p:pic>
      <p:pic>
        <p:nvPicPr>
          <p:cNvPr id="25603" name="Рисунок 1"/>
          <p:cNvPicPr>
            <a:picLocks noChangeAspect="1"/>
          </p:cNvPicPr>
          <p:nvPr/>
        </p:nvPicPr>
        <p:blipFill>
          <a:blip r:embed="rId4"/>
          <a:srcRect l="19304"/>
          <a:stretch>
            <a:fillRect/>
          </a:stretch>
        </p:blipFill>
        <p:spPr bwMode="auto">
          <a:xfrm>
            <a:off x="5946775" y="1290638"/>
            <a:ext cx="3197225" cy="5192712"/>
          </a:xfrm>
          <a:prstGeom prst="rect">
            <a:avLst/>
          </a:prstGeom>
          <a:noFill/>
          <a:ln w="28575">
            <a:solidFill>
              <a:srgbClr val="2A5A06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ctrTitle"/>
          </p:nvPr>
        </p:nvSpPr>
        <p:spPr>
          <a:xfrm>
            <a:off x="449263" y="833438"/>
            <a:ext cx="8245475" cy="564991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4000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4000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4000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4000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b="1" i="1" dirty="0" smtClean="0">
                <a:latin typeface="Monotype Corsiva" pitchFamily="66" charset="0"/>
              </a:rPr>
              <a:t>4. Результаты участия воспитанников </a:t>
            </a:r>
            <a:br>
              <a:rPr lang="ru-RU" b="1" i="1" dirty="0" smtClean="0">
                <a:latin typeface="Monotype Corsiva" pitchFamily="66" charset="0"/>
              </a:rPr>
            </a:br>
            <a:r>
              <a:rPr lang="ru-RU" b="1" i="1" dirty="0" smtClean="0">
                <a:latin typeface="Monotype Corsiva" pitchFamily="66" charset="0"/>
              </a:rPr>
              <a:t>- в конкурсах, </a:t>
            </a:r>
            <a:br>
              <a:rPr lang="ru-RU" b="1" i="1" dirty="0" smtClean="0">
                <a:latin typeface="Monotype Corsiva" pitchFamily="66" charset="0"/>
              </a:rPr>
            </a:br>
            <a:r>
              <a:rPr lang="ru-RU" b="1" i="1" dirty="0" smtClean="0">
                <a:latin typeface="Monotype Corsiva" pitchFamily="66" charset="0"/>
              </a:rPr>
              <a:t>- выставках, </a:t>
            </a:r>
            <a:br>
              <a:rPr lang="ru-RU" b="1" i="1" dirty="0" smtClean="0">
                <a:latin typeface="Monotype Corsiva" pitchFamily="66" charset="0"/>
              </a:rPr>
            </a:br>
            <a:r>
              <a:rPr lang="ru-RU" b="1" i="1" dirty="0" smtClean="0">
                <a:latin typeface="Monotype Corsiva" pitchFamily="66" charset="0"/>
              </a:rPr>
              <a:t>- турнирах, </a:t>
            </a:r>
            <a:br>
              <a:rPr lang="ru-RU" b="1" i="1" dirty="0" smtClean="0">
                <a:latin typeface="Monotype Corsiva" pitchFamily="66" charset="0"/>
              </a:rPr>
            </a:br>
            <a:r>
              <a:rPr lang="ru-RU" b="1" i="1" dirty="0" smtClean="0">
                <a:latin typeface="Monotype Corsiva" pitchFamily="66" charset="0"/>
              </a:rPr>
              <a:t>- соревнованиях, </a:t>
            </a:r>
            <a:br>
              <a:rPr lang="ru-RU" b="1" i="1" dirty="0" smtClean="0">
                <a:latin typeface="Monotype Corsiva" pitchFamily="66" charset="0"/>
              </a:rPr>
            </a:br>
            <a:r>
              <a:rPr lang="ru-RU" b="1" i="1" dirty="0" smtClean="0">
                <a:latin typeface="Monotype Corsiva" pitchFamily="66" charset="0"/>
              </a:rPr>
              <a:t>- акциях, </a:t>
            </a:r>
            <a:br>
              <a:rPr lang="ru-RU" b="1" i="1" dirty="0" smtClean="0">
                <a:latin typeface="Monotype Corsiva" pitchFamily="66" charset="0"/>
              </a:rPr>
            </a:br>
            <a:r>
              <a:rPr lang="ru-RU" b="1" i="1" dirty="0" smtClean="0">
                <a:latin typeface="Monotype Corsiva" pitchFamily="66" charset="0"/>
              </a:rPr>
              <a:t>- фестивалях</a:t>
            </a:r>
            <a:br>
              <a:rPr lang="ru-RU" b="1" i="1" dirty="0" smtClean="0">
                <a:latin typeface="Monotype Corsiva" pitchFamily="66" charset="0"/>
              </a:rPr>
            </a:br>
            <a:r>
              <a:rPr lang="ru-RU" sz="4000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4000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4000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4000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4000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4000" i="1" dirty="0" smtClean="0">
                <a:solidFill>
                  <a:srgbClr val="0070C0"/>
                </a:solidFill>
                <a:latin typeface="Monotype Corsiva" pitchFamily="66" charset="0"/>
              </a:rPr>
            </a:br>
            <a:endParaRPr lang="en-US" sz="4000" dirty="0" smtClean="0">
              <a:solidFill>
                <a:srgbClr val="0070C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527050"/>
            <a:ext cx="4429125" cy="6108700"/>
          </a:xfrm>
          <a:prstGeom prst="rect">
            <a:avLst/>
          </a:prstGeom>
          <a:noFill/>
          <a:ln w="28575">
            <a:solidFill>
              <a:srgbClr val="2A5A06"/>
            </a:solidFill>
            <a:miter lim="800000"/>
            <a:headEnd/>
            <a:tailEnd/>
          </a:ln>
        </p:spPr>
      </p:pic>
      <p:pic>
        <p:nvPicPr>
          <p:cNvPr id="27650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527050"/>
            <a:ext cx="4276725" cy="6108700"/>
          </a:xfrm>
          <a:prstGeom prst="rect">
            <a:avLst/>
          </a:prstGeom>
          <a:noFill/>
          <a:ln w="28575">
            <a:solidFill>
              <a:srgbClr val="2A5A06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Рисунок 1"/>
          <p:cNvPicPr>
            <a:picLocks noChangeAspect="1"/>
          </p:cNvPicPr>
          <p:nvPr/>
        </p:nvPicPr>
        <p:blipFill>
          <a:blip r:embed="rId3"/>
          <a:srcRect r="3030" b="3221"/>
          <a:stretch>
            <a:fillRect/>
          </a:stretch>
        </p:blipFill>
        <p:spPr bwMode="auto">
          <a:xfrm>
            <a:off x="142875" y="222250"/>
            <a:ext cx="4276725" cy="6413500"/>
          </a:xfrm>
          <a:prstGeom prst="rect">
            <a:avLst/>
          </a:prstGeom>
          <a:noFill/>
          <a:ln w="28575">
            <a:solidFill>
              <a:srgbClr val="2A5A06"/>
            </a:solidFill>
            <a:miter lim="800000"/>
            <a:headEnd/>
            <a:tailEnd/>
          </a:ln>
        </p:spPr>
      </p:pic>
      <p:pic>
        <p:nvPicPr>
          <p:cNvPr id="28674" name="Рисунок 2"/>
          <p:cNvPicPr>
            <a:picLocks noChangeAspect="1"/>
          </p:cNvPicPr>
          <p:nvPr/>
        </p:nvPicPr>
        <p:blipFill>
          <a:blip r:embed="rId4"/>
          <a:srcRect r="1660" b="1073"/>
          <a:stretch>
            <a:fillRect/>
          </a:stretch>
        </p:blipFill>
        <p:spPr bwMode="auto">
          <a:xfrm>
            <a:off x="4572000" y="222250"/>
            <a:ext cx="4429125" cy="6413500"/>
          </a:xfrm>
          <a:prstGeom prst="rect">
            <a:avLst/>
          </a:prstGeom>
          <a:noFill/>
          <a:ln w="28575">
            <a:solidFill>
              <a:srgbClr val="2A5A06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2250"/>
            <a:ext cx="3656013" cy="5345113"/>
          </a:xfrm>
          <a:prstGeom prst="rect">
            <a:avLst/>
          </a:prstGeom>
          <a:noFill/>
          <a:ln w="28575">
            <a:solidFill>
              <a:srgbClr val="2A5A06"/>
            </a:solidFill>
            <a:miter lim="800000"/>
            <a:headEnd/>
            <a:tailEnd/>
          </a:ln>
        </p:spPr>
      </p:pic>
      <p:pic>
        <p:nvPicPr>
          <p:cNvPr id="30722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4825" y="681038"/>
            <a:ext cx="3359150" cy="5038725"/>
          </a:xfrm>
          <a:prstGeom prst="rect">
            <a:avLst/>
          </a:prstGeom>
          <a:noFill/>
          <a:ln w="28575">
            <a:solidFill>
              <a:srgbClr val="2A5A06"/>
            </a:solidFill>
            <a:miter lim="800000"/>
            <a:headEnd/>
            <a:tailEnd/>
          </a:ln>
        </p:spPr>
      </p:pic>
      <p:pic>
        <p:nvPicPr>
          <p:cNvPr id="30723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4375" y="1290638"/>
            <a:ext cx="3349625" cy="4733925"/>
          </a:xfrm>
          <a:prstGeom prst="rect">
            <a:avLst/>
          </a:prstGeom>
          <a:noFill/>
          <a:ln w="28575">
            <a:solidFill>
              <a:srgbClr val="2A5A06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2250"/>
            <a:ext cx="3349625" cy="5038725"/>
          </a:xfrm>
          <a:prstGeom prst="rect">
            <a:avLst/>
          </a:prstGeom>
          <a:noFill/>
          <a:ln w="28575">
            <a:solidFill>
              <a:srgbClr val="2A5A06"/>
            </a:solidFill>
            <a:miter lim="800000"/>
            <a:headEnd/>
            <a:tailEnd/>
          </a:ln>
        </p:spPr>
      </p:pic>
      <p:pic>
        <p:nvPicPr>
          <p:cNvPr id="31746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40025" y="681038"/>
            <a:ext cx="3359150" cy="5038725"/>
          </a:xfrm>
          <a:prstGeom prst="rect">
            <a:avLst/>
          </a:prstGeom>
          <a:noFill/>
          <a:ln w="28575">
            <a:solidFill>
              <a:srgbClr val="2A5A06"/>
            </a:solidFill>
            <a:miter lim="800000"/>
            <a:headEnd/>
            <a:tailEnd/>
          </a:ln>
        </p:spPr>
      </p:pic>
      <p:pic>
        <p:nvPicPr>
          <p:cNvPr id="31747" name="Рисунок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87988" y="1138238"/>
            <a:ext cx="3656012" cy="4886325"/>
          </a:xfrm>
          <a:prstGeom prst="rect">
            <a:avLst/>
          </a:prstGeom>
          <a:noFill/>
          <a:ln w="28575">
            <a:solidFill>
              <a:srgbClr val="2A5A06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222250"/>
            <a:ext cx="4429125" cy="6108700"/>
          </a:xfrm>
          <a:prstGeom prst="rect">
            <a:avLst/>
          </a:prstGeom>
          <a:noFill/>
          <a:ln w="28575">
            <a:solidFill>
              <a:srgbClr val="2A5A06"/>
            </a:solidFill>
            <a:miter lim="800000"/>
            <a:headEnd/>
            <a:tailEnd/>
          </a:ln>
        </p:spPr>
      </p:pic>
      <p:pic>
        <p:nvPicPr>
          <p:cNvPr id="32770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222250"/>
            <a:ext cx="4276725" cy="6108700"/>
          </a:xfrm>
          <a:prstGeom prst="rect">
            <a:avLst/>
          </a:prstGeom>
          <a:noFill/>
          <a:ln w="28575">
            <a:solidFill>
              <a:srgbClr val="2A5A06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Рисунок 2"/>
          <p:cNvPicPr>
            <a:picLocks noChangeAspect="1"/>
          </p:cNvPicPr>
          <p:nvPr/>
        </p:nvPicPr>
        <p:blipFill>
          <a:blip r:embed="rId2"/>
          <a:srcRect r="2376" b="3085"/>
          <a:stretch>
            <a:fillRect/>
          </a:stretch>
        </p:blipFill>
        <p:spPr bwMode="auto">
          <a:xfrm>
            <a:off x="0" y="222250"/>
            <a:ext cx="3349625" cy="5191125"/>
          </a:xfrm>
          <a:prstGeom prst="rect">
            <a:avLst/>
          </a:prstGeom>
          <a:noFill/>
          <a:ln w="19050">
            <a:solidFill>
              <a:srgbClr val="2A5A06"/>
            </a:solidFill>
            <a:miter lim="800000"/>
            <a:headEnd/>
            <a:tailEnd/>
          </a:ln>
        </p:spPr>
      </p:pic>
      <p:pic>
        <p:nvPicPr>
          <p:cNvPr id="33794" name="Рисунок 3"/>
          <p:cNvPicPr>
            <a:picLocks noChangeAspect="1"/>
          </p:cNvPicPr>
          <p:nvPr/>
        </p:nvPicPr>
        <p:blipFill>
          <a:blip r:embed="rId3"/>
          <a:srcRect r="2547" b="2927"/>
          <a:stretch>
            <a:fillRect/>
          </a:stretch>
        </p:blipFill>
        <p:spPr bwMode="auto">
          <a:xfrm>
            <a:off x="5946775" y="222250"/>
            <a:ext cx="3197225" cy="5191125"/>
          </a:xfrm>
          <a:prstGeom prst="rect">
            <a:avLst/>
          </a:prstGeom>
          <a:noFill/>
          <a:ln w="19050">
            <a:solidFill>
              <a:srgbClr val="2A5A06"/>
            </a:solidFill>
            <a:miter lim="800000"/>
            <a:headEnd/>
            <a:tailEnd/>
          </a:ln>
        </p:spPr>
      </p:pic>
      <p:pic>
        <p:nvPicPr>
          <p:cNvPr id="33795" name="Рисунок 1"/>
          <p:cNvPicPr>
            <a:picLocks noChangeAspect="1"/>
          </p:cNvPicPr>
          <p:nvPr/>
        </p:nvPicPr>
        <p:blipFill>
          <a:blip r:embed="rId4"/>
          <a:srcRect r="2376" b="977"/>
          <a:stretch>
            <a:fillRect/>
          </a:stretch>
        </p:blipFill>
        <p:spPr bwMode="auto">
          <a:xfrm>
            <a:off x="3044825" y="833438"/>
            <a:ext cx="3359150" cy="5038725"/>
          </a:xfrm>
          <a:prstGeom prst="rect">
            <a:avLst/>
          </a:prstGeom>
          <a:noFill/>
          <a:ln w="19050">
            <a:solidFill>
              <a:srgbClr val="2A5A06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Рисунок 1"/>
          <p:cNvPicPr>
            <a:picLocks noChangeAspect="1"/>
          </p:cNvPicPr>
          <p:nvPr/>
        </p:nvPicPr>
        <p:blipFill>
          <a:blip r:embed="rId2"/>
          <a:srcRect r="2003" b="1234"/>
          <a:stretch>
            <a:fillRect/>
          </a:stretch>
        </p:blipFill>
        <p:spPr bwMode="auto">
          <a:xfrm>
            <a:off x="-9525" y="222250"/>
            <a:ext cx="3359150" cy="4886325"/>
          </a:xfrm>
          <a:prstGeom prst="rect">
            <a:avLst/>
          </a:prstGeom>
          <a:noFill/>
          <a:ln w="19050">
            <a:solidFill>
              <a:srgbClr val="2A5A06"/>
            </a:solidFill>
            <a:miter lim="800000"/>
            <a:headEnd/>
            <a:tailEnd/>
          </a:ln>
        </p:spPr>
      </p:pic>
      <p:pic>
        <p:nvPicPr>
          <p:cNvPr id="34818" name="Рисунок 2"/>
          <p:cNvPicPr>
            <a:picLocks noChangeAspect="1"/>
          </p:cNvPicPr>
          <p:nvPr/>
        </p:nvPicPr>
        <p:blipFill>
          <a:blip r:embed="rId3"/>
          <a:srcRect r="2003" b="987"/>
          <a:stretch>
            <a:fillRect/>
          </a:stretch>
        </p:blipFill>
        <p:spPr bwMode="auto">
          <a:xfrm>
            <a:off x="2892425" y="833438"/>
            <a:ext cx="3511550" cy="4886325"/>
          </a:xfrm>
          <a:prstGeom prst="rect">
            <a:avLst/>
          </a:prstGeom>
          <a:noFill/>
          <a:ln w="19050">
            <a:solidFill>
              <a:srgbClr val="2A5A06"/>
            </a:solidFill>
            <a:miter lim="800000"/>
            <a:headEnd/>
            <a:tailEnd/>
          </a:ln>
        </p:spPr>
      </p:pic>
      <p:pic>
        <p:nvPicPr>
          <p:cNvPr id="34819" name="Рисунок 3"/>
          <p:cNvPicPr>
            <a:picLocks noChangeAspect="1"/>
          </p:cNvPicPr>
          <p:nvPr/>
        </p:nvPicPr>
        <p:blipFill>
          <a:blip r:embed="rId4"/>
          <a:srcRect r="1836" b="1357"/>
          <a:stretch>
            <a:fillRect/>
          </a:stretch>
        </p:blipFill>
        <p:spPr bwMode="auto">
          <a:xfrm>
            <a:off x="5794375" y="1444625"/>
            <a:ext cx="3349625" cy="4886325"/>
          </a:xfrm>
          <a:prstGeom prst="rect">
            <a:avLst/>
          </a:prstGeom>
          <a:noFill/>
          <a:ln w="19050">
            <a:solidFill>
              <a:srgbClr val="2A5A06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483350"/>
          </a:xfrm>
        </p:spPr>
        <p:txBody>
          <a:bodyPr/>
          <a:lstStyle/>
          <a:p>
            <a:pPr algn="ctr" eaLnBrk="1" hangingPunct="1"/>
            <a:r>
              <a:rPr lang="ru-RU" sz="3200" b="1" i="1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3200" b="1" i="1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3200" b="1" i="1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3200" b="1" i="1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3200" b="1" i="1" smtClean="0">
                <a:latin typeface="Monotype Corsiva" pitchFamily="66" charset="0"/>
              </a:rPr>
              <a:t>5. Наличие авторских программ, методических пособий</a:t>
            </a:r>
            <a:br>
              <a:rPr lang="ru-RU" sz="3200" b="1" i="1" smtClean="0">
                <a:latin typeface="Monotype Corsiva" pitchFamily="66" charset="0"/>
              </a:rPr>
            </a:br>
            <a:r>
              <a:rPr lang="ru-RU" sz="3200" b="1" i="1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3200" b="1" i="1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3200" b="1" i="1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3200" b="1" i="1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3200" b="1" i="1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3200" b="1" i="1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2800" b="1" i="1" smtClean="0">
                <a:solidFill>
                  <a:srgbClr val="327235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уровень:</a:t>
            </a:r>
            <a:br>
              <a:rPr lang="ru-RU" sz="2800" b="1" i="1" smtClean="0">
                <a:solidFill>
                  <a:srgbClr val="327235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smtClean="0">
                <a:solidFill>
                  <a:srgbClr val="37609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smtClean="0">
                <a:solidFill>
                  <a:srgbClr val="37609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smtClean="0">
                <a:solidFill>
                  <a:srgbClr val="002060"/>
                </a:solidFill>
                <a:latin typeface="Georgia" pitchFamily="18" charset="0"/>
                <a:cs typeface="Arial" charset="0"/>
              </a:rPr>
              <a:t>    </a:t>
            </a:r>
            <a:r>
              <a:rPr lang="ru-RU" sz="2000" b="1" smtClean="0">
                <a:solidFill>
                  <a:srgbClr val="00B050"/>
                </a:solidFill>
                <a:latin typeface="Georgia" pitchFamily="18" charset="0"/>
                <a:cs typeface="Arial" charset="0"/>
              </a:rPr>
              <a:t>Рабочая программа  дополнительного образования </a:t>
            </a:r>
            <a:br>
              <a:rPr lang="ru-RU" sz="2000" b="1" smtClean="0">
                <a:solidFill>
                  <a:srgbClr val="00B050"/>
                </a:solidFill>
                <a:latin typeface="Georgia" pitchFamily="18" charset="0"/>
                <a:cs typeface="Arial" charset="0"/>
              </a:rPr>
            </a:br>
            <a:r>
              <a:rPr lang="ru-RU" sz="2000" b="1" smtClean="0">
                <a:solidFill>
                  <a:srgbClr val="00B050"/>
                </a:solidFill>
                <a:latin typeface="Georgia" pitchFamily="18" charset="0"/>
                <a:cs typeface="Arial" charset="0"/>
              </a:rPr>
              <a:t>по художественно - эстетическому</a:t>
            </a:r>
            <a:br>
              <a:rPr lang="ru-RU" sz="2000" b="1" smtClean="0">
                <a:solidFill>
                  <a:srgbClr val="00B050"/>
                </a:solidFill>
                <a:latin typeface="Georgia" pitchFamily="18" charset="0"/>
                <a:cs typeface="Arial" charset="0"/>
              </a:rPr>
            </a:br>
            <a:r>
              <a:rPr lang="ru-RU" sz="2000" b="1" smtClean="0">
                <a:solidFill>
                  <a:srgbClr val="00B050"/>
                </a:solidFill>
                <a:latin typeface="Georgia" pitchFamily="18" charset="0"/>
                <a:cs typeface="Arial" charset="0"/>
              </a:rPr>
              <a:t>для детей старшего дошкольного возраста</a:t>
            </a:r>
            <a:r>
              <a:rPr lang="ru-RU" sz="2400" b="1" smtClean="0">
                <a:solidFill>
                  <a:srgbClr val="00B050"/>
                </a:solidFill>
                <a:latin typeface="Georgia" pitchFamily="18" charset="0"/>
                <a:cs typeface="Arial" charset="0"/>
              </a:rPr>
              <a:t/>
            </a:r>
            <a:br>
              <a:rPr lang="ru-RU" sz="2400" b="1" smtClean="0">
                <a:solidFill>
                  <a:srgbClr val="00B050"/>
                </a:solidFill>
                <a:latin typeface="Georgia" pitchFamily="18" charset="0"/>
                <a:cs typeface="Arial" charset="0"/>
              </a:rPr>
            </a:br>
            <a:r>
              <a:rPr lang="ru-RU" sz="2400" b="1" smtClean="0">
                <a:latin typeface="Georgia" pitchFamily="18" charset="0"/>
                <a:cs typeface="Arial" charset="0"/>
              </a:rPr>
              <a:t/>
            </a:r>
            <a:br>
              <a:rPr lang="ru-RU" sz="2400" b="1" smtClean="0">
                <a:latin typeface="Georgia" pitchFamily="18" charset="0"/>
                <a:cs typeface="Arial" charset="0"/>
              </a:rPr>
            </a:br>
            <a:r>
              <a:rPr lang="ru-RU" sz="2400" b="1" i="1" smtClean="0">
                <a:solidFill>
                  <a:srgbClr val="327235"/>
                </a:solidFill>
                <a:latin typeface="Georgia" pitchFamily="18" charset="0"/>
                <a:cs typeface="Arial" charset="0"/>
              </a:rPr>
              <a:t>«ПРИРОДА И ФАНТАЗИЯ»</a:t>
            </a:r>
            <a:br>
              <a:rPr lang="ru-RU" sz="2400" b="1" i="1" smtClean="0">
                <a:solidFill>
                  <a:srgbClr val="327235"/>
                </a:solidFill>
                <a:latin typeface="Georgia" pitchFamily="18" charset="0"/>
                <a:cs typeface="Arial" charset="0"/>
              </a:rPr>
            </a:br>
            <a:r>
              <a:rPr lang="ru-RU" sz="4000" i="1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4000" i="1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4000" i="1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4000" i="1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4000" i="1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4000" i="1" smtClean="0">
                <a:solidFill>
                  <a:srgbClr val="0070C0"/>
                </a:solidFill>
                <a:latin typeface="Monotype Corsiva" pitchFamily="66" charset="0"/>
              </a:rPr>
            </a:br>
            <a:endParaRPr lang="en-US" sz="4000" smtClean="0">
              <a:solidFill>
                <a:srgbClr val="0070C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875" y="527050"/>
            <a:ext cx="8858250" cy="5956300"/>
          </a:xfrm>
        </p:spPr>
        <p:txBody>
          <a:bodyPr rtlCol="0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Представление инновационного педагогического опыта</a:t>
            </a:r>
            <a:br>
              <a:rPr lang="ru-RU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на сайте МДОУ «Детский сад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№ 117»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i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Lucida Sans Unicode" pitchFamily="34" charset="0"/>
              </a:rPr>
              <a:t/>
            </a:r>
            <a:br>
              <a:rPr lang="ru-RU" sz="2800" i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Lucida Sans Unicode" pitchFamily="34" charset="0"/>
              </a:rPr>
            </a:br>
            <a:r>
              <a:rPr lang="en-GB" sz="4000" i="1" u="sng" dirty="0" smtClean="0">
                <a:solidFill>
                  <a:srgbClr val="327235"/>
                </a:solidFill>
                <a:latin typeface="Monotype Corsiva" pitchFamily="66" charset="0"/>
                <a:hlinkClick r:id="rId2"/>
              </a:rPr>
              <a:t>http</a:t>
            </a:r>
            <a:r>
              <a:rPr lang="en-GB" sz="4000" i="1" u="sng" dirty="0">
                <a:solidFill>
                  <a:srgbClr val="327235"/>
                </a:solidFill>
                <a:latin typeface="Monotype Corsiva" pitchFamily="66" charset="0"/>
                <a:hlinkClick r:id="rId2"/>
              </a:rPr>
              <a:t>://ds117sar.schoolrm.ru/</a:t>
            </a:r>
            <a:r>
              <a:rPr lang="en-GB" sz="4000" i="1" u="sng" dirty="0">
                <a:solidFill>
                  <a:srgbClr val="327235"/>
                </a:solidFill>
                <a:latin typeface="Monotype Corsiva" pitchFamily="66" charset="0"/>
              </a:rPr>
              <a:t>sveden/employees/10047/182457</a:t>
            </a:r>
            <a:r>
              <a:rPr lang="en-GB" sz="4000" i="1" dirty="0">
                <a:solidFill>
                  <a:srgbClr val="327235"/>
                </a:solidFill>
                <a:latin typeface="Monotype Corsiva" pitchFamily="66" charset="0"/>
              </a:rPr>
              <a:t>/</a:t>
            </a:r>
            <a:r>
              <a:rPr lang="en-GB" sz="4000" dirty="0">
                <a:solidFill>
                  <a:srgbClr val="327235"/>
                </a:solidFill>
                <a:latin typeface="Monotype Corsiva" pitchFamily="66" charset="0"/>
              </a:rPr>
              <a:t> </a:t>
            </a:r>
            <a:r>
              <a:rPr lang="ru-RU" sz="4000" dirty="0">
                <a:solidFill>
                  <a:srgbClr val="327235"/>
                </a:solidFill>
                <a:latin typeface="Monotype Corsiva" pitchFamily="66" charset="0"/>
              </a:rPr>
              <a:t/>
            </a:r>
            <a:br>
              <a:rPr lang="ru-RU" sz="4000" dirty="0">
                <a:solidFill>
                  <a:srgbClr val="327235"/>
                </a:solidFill>
                <a:latin typeface="Monotype Corsiva" pitchFamily="66" charset="0"/>
              </a:rPr>
            </a:br>
            <a:endParaRPr lang="en-US" sz="4000" i="1" dirty="0">
              <a:solidFill>
                <a:srgbClr val="327235"/>
              </a:solidFill>
              <a:latin typeface="Monotype Corsiva" pitchFamily="66" charset="0"/>
              <a:ea typeface="Lucida Sans Unicode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5" y="374650"/>
            <a:ext cx="4276725" cy="6261100"/>
          </a:xfrm>
          <a:prstGeom prst="rect">
            <a:avLst/>
          </a:prstGeom>
          <a:noFill/>
          <a:ln w="28575">
            <a:solidFill>
              <a:srgbClr val="2A5A06"/>
            </a:solidFill>
            <a:miter lim="800000"/>
            <a:headEnd/>
            <a:tailEnd/>
          </a:ln>
        </p:spPr>
      </p:pic>
      <p:pic>
        <p:nvPicPr>
          <p:cNvPr id="36866" name="Рисунок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74650"/>
            <a:ext cx="4429125" cy="6261100"/>
          </a:xfrm>
          <a:prstGeom prst="rect">
            <a:avLst/>
          </a:prstGeom>
          <a:noFill/>
          <a:ln w="28575">
            <a:solidFill>
              <a:srgbClr val="2A5A06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374650"/>
            <a:ext cx="4429125" cy="5956300"/>
          </a:xfrm>
          <a:prstGeom prst="rect">
            <a:avLst/>
          </a:prstGeom>
          <a:noFill/>
          <a:ln w="28575">
            <a:solidFill>
              <a:srgbClr val="2A5A06"/>
            </a:solidFill>
            <a:miter lim="800000"/>
            <a:headEnd/>
            <a:tailEnd/>
          </a:ln>
        </p:spPr>
      </p:pic>
      <p:pic>
        <p:nvPicPr>
          <p:cNvPr id="38914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374650"/>
            <a:ext cx="4276725" cy="5956300"/>
          </a:xfrm>
          <a:prstGeom prst="rect">
            <a:avLst/>
          </a:prstGeom>
          <a:noFill/>
          <a:ln w="28575">
            <a:solidFill>
              <a:srgbClr val="2A5A06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001125" cy="663575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3200" b="1" i="1" dirty="0">
                <a:latin typeface="Monotype Corsiva" pitchFamily="66" charset="0"/>
              </a:rPr>
              <a:t>6. Выступления на научно-практических конференциях, </a:t>
            </a:r>
            <a:r>
              <a:rPr lang="ru-RU" sz="3200" b="1" i="1" dirty="0" err="1">
                <a:latin typeface="Monotype Corsiva" pitchFamily="66" charset="0"/>
              </a:rPr>
              <a:t>педчтениях</a:t>
            </a:r>
            <a:r>
              <a:rPr lang="ru-RU" sz="3200" b="1" i="1" dirty="0">
                <a:latin typeface="Monotype Corsiva" pitchFamily="66" charset="0"/>
              </a:rPr>
              <a:t>, семинарах, секциях, методических объединениях</a:t>
            </a:r>
            <a:br>
              <a:rPr lang="ru-RU" sz="3200" b="1" i="1" dirty="0">
                <a:latin typeface="Monotype Corsiva" pitchFamily="66" charset="0"/>
              </a:rPr>
            </a:br>
            <a:r>
              <a:rPr lang="ru-RU" sz="3200" i="1" dirty="0">
                <a:latin typeface="Monotype Corsiva" pitchFamily="66" charset="0"/>
              </a:rPr>
              <a:t/>
            </a:r>
            <a:br>
              <a:rPr lang="ru-RU" sz="3200" i="1" dirty="0">
                <a:latin typeface="Monotype Corsiva" pitchFamily="66" charset="0"/>
              </a:rPr>
            </a:br>
            <a:r>
              <a:rPr lang="ru-RU" sz="3200" b="1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3200" b="1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4000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4000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4000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4000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4000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4000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4000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4000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4000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4000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4000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4000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4000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4000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4000" i="1" dirty="0" smtClean="0">
                <a:solidFill>
                  <a:srgbClr val="0070C0"/>
                </a:solidFill>
                <a:latin typeface="Monotype Corsiva" pitchFamily="66" charset="0"/>
              </a:rPr>
              <a:t> </a:t>
            </a:r>
            <a:endParaRPr lang="en-US" sz="4000" dirty="0" smtClean="0">
              <a:solidFill>
                <a:srgbClr val="0070C0"/>
              </a:solidFill>
              <a:latin typeface="Monotype Corsiva" pitchFamily="66" charset="0"/>
            </a:endParaRPr>
          </a:p>
        </p:txBody>
      </p:sp>
      <p:pic>
        <p:nvPicPr>
          <p:cNvPr id="2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49625" y="1138238"/>
            <a:ext cx="4276725" cy="5497512"/>
          </a:xfrm>
          <a:prstGeom prst="rect">
            <a:avLst/>
          </a:prstGeom>
          <a:noFill/>
          <a:ln w="28575">
            <a:solidFill>
              <a:srgbClr val="2A5A06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222250"/>
            <a:ext cx="4276725" cy="6108700"/>
          </a:xfrm>
          <a:prstGeom prst="rect">
            <a:avLst/>
          </a:prstGeom>
          <a:noFill/>
          <a:ln w="28575">
            <a:solidFill>
              <a:srgbClr val="2A5A06"/>
            </a:solidFill>
            <a:miter lim="800000"/>
            <a:headEnd/>
            <a:tailEnd/>
          </a:ln>
        </p:spPr>
      </p:pic>
      <p:pic>
        <p:nvPicPr>
          <p:cNvPr id="40962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222250"/>
            <a:ext cx="4276725" cy="6108700"/>
          </a:xfrm>
          <a:prstGeom prst="rect">
            <a:avLst/>
          </a:prstGeom>
          <a:noFill/>
          <a:ln w="28575">
            <a:solidFill>
              <a:srgbClr val="2A5A06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33438"/>
            <a:ext cx="5183188" cy="3663950"/>
          </a:xfrm>
          <a:prstGeom prst="rect">
            <a:avLst/>
          </a:prstGeom>
          <a:noFill/>
          <a:ln w="28575">
            <a:solidFill>
              <a:srgbClr val="2A5A06"/>
            </a:solidFill>
            <a:miter lim="800000"/>
            <a:headEnd/>
            <a:tailEnd/>
          </a:ln>
        </p:spPr>
      </p:pic>
      <p:pic>
        <p:nvPicPr>
          <p:cNvPr id="41986" name="Picture 2" descr="C:\Users\User\Documents\Scanned Documents\ПР ДОК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5588" y="374650"/>
            <a:ext cx="3808412" cy="5192713"/>
          </a:xfrm>
          <a:prstGeom prst="rect">
            <a:avLst/>
          </a:prstGeom>
          <a:noFill/>
          <a:ln w="28575">
            <a:solidFill>
              <a:srgbClr val="2A5A06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/>
          <p:cNvSpPr>
            <a:spLocks noGrp="1"/>
          </p:cNvSpPr>
          <p:nvPr>
            <p:ph type="ctrTitle"/>
          </p:nvPr>
        </p:nvSpPr>
        <p:spPr>
          <a:xfrm>
            <a:off x="142875" y="0"/>
            <a:ext cx="9001125" cy="6635750"/>
          </a:xfrm>
        </p:spPr>
        <p:txBody>
          <a:bodyPr/>
          <a:lstStyle/>
          <a:p>
            <a:pPr eaLnBrk="1" hangingPunct="1"/>
            <a:r>
              <a:rPr lang="ru-RU" sz="3200" b="1" i="1" smtClean="0">
                <a:latin typeface="Monotype Corsiva" pitchFamily="66" charset="0"/>
              </a:rPr>
              <a:t>7. Проведение открытых занятий, мастер-классов, мероприятий</a:t>
            </a:r>
            <a:br>
              <a:rPr lang="ru-RU" sz="3200" b="1" i="1" smtClean="0">
                <a:latin typeface="Monotype Corsiva" pitchFamily="66" charset="0"/>
              </a:rPr>
            </a:br>
            <a:r>
              <a:rPr lang="ru-RU" sz="4000" i="1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4000" i="1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4000" i="1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4000" i="1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4000" i="1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4000" i="1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4000" i="1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4000" i="1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4000" i="1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4000" i="1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4000" i="1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4000" i="1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4000" i="1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4000" i="1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4000" i="1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4000" i="1" smtClean="0">
                <a:solidFill>
                  <a:srgbClr val="0070C0"/>
                </a:solidFill>
                <a:latin typeface="Monotype Corsiva" pitchFamily="66" charset="0"/>
              </a:rPr>
            </a:br>
            <a:endParaRPr lang="en-US" sz="4000" smtClean="0">
              <a:solidFill>
                <a:srgbClr val="0070C0"/>
              </a:solidFill>
              <a:latin typeface="Monotype Corsiva" pitchFamily="66" charset="0"/>
            </a:endParaRPr>
          </a:p>
        </p:txBody>
      </p:sp>
      <p:pic>
        <p:nvPicPr>
          <p:cNvPr id="43010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56013" y="833438"/>
            <a:ext cx="4427537" cy="5802312"/>
          </a:xfrm>
          <a:prstGeom prst="rect">
            <a:avLst/>
          </a:prstGeom>
          <a:noFill/>
          <a:ln w="28575">
            <a:solidFill>
              <a:srgbClr val="2A5A06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1138238"/>
            <a:ext cx="4429125" cy="5649912"/>
          </a:xfrm>
          <a:prstGeom prst="rect">
            <a:avLst/>
          </a:prstGeom>
          <a:noFill/>
          <a:ln w="28575">
            <a:solidFill>
              <a:srgbClr val="2A5A06"/>
            </a:solidFill>
            <a:miter lim="800000"/>
            <a:headEnd/>
            <a:tailEnd/>
          </a:ln>
        </p:spPr>
      </p:pic>
      <p:pic>
        <p:nvPicPr>
          <p:cNvPr id="44034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1138238"/>
            <a:ext cx="4276725" cy="5649912"/>
          </a:xfrm>
          <a:prstGeom prst="rect">
            <a:avLst/>
          </a:prstGeom>
          <a:noFill/>
          <a:ln w="28575">
            <a:solidFill>
              <a:srgbClr val="2A5A06"/>
            </a:solidFill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13843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i="1" dirty="0">
                <a:solidFill>
                  <a:srgbClr val="2A5A06"/>
                </a:solidFill>
                <a:latin typeface="Monotype Corsiva" pitchFamily="66" charset="0"/>
                <a:ea typeface="+mj-ea"/>
                <a:cs typeface="Times New Roman" pitchFamily="18" charset="0"/>
              </a:rPr>
              <a:t>8. Общественная активность педагога: участие в экспертных комиссиях, в жюри конкурсов, депутатская деятельность и т.д.</a:t>
            </a:r>
            <a:br>
              <a:rPr lang="ru-RU" sz="2800" b="1" i="1" dirty="0">
                <a:solidFill>
                  <a:srgbClr val="2A5A06"/>
                </a:solidFill>
                <a:latin typeface="Monotype Corsiva" pitchFamily="66" charset="0"/>
                <a:ea typeface="+mj-ea"/>
                <a:cs typeface="Times New Roman" pitchFamily="18" charset="0"/>
              </a:rPr>
            </a:br>
            <a:endParaRPr lang="ru-RU" sz="28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" y="1"/>
            <a:ext cx="3350360" cy="4192524"/>
          </a:xfrm>
          <a:ln w="28575">
            <a:solidFill>
              <a:srgbClr val="2A5A06"/>
            </a:solidFill>
          </a:ln>
          <a:effectLst>
            <a:innerShdw blurRad="114300">
              <a:prstClr val="black"/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45058" name="Рисунок 2"/>
          <p:cNvPicPr>
            <a:picLocks noChangeAspect="1"/>
          </p:cNvPicPr>
          <p:nvPr/>
        </p:nvPicPr>
        <p:blipFill>
          <a:blip r:embed="rId3"/>
          <a:srcRect r="2174" b="864"/>
          <a:stretch>
            <a:fillRect/>
          </a:stretch>
        </p:blipFill>
        <p:spPr bwMode="auto">
          <a:xfrm>
            <a:off x="2892425" y="222250"/>
            <a:ext cx="3394075" cy="4429125"/>
          </a:xfrm>
          <a:prstGeom prst="rect">
            <a:avLst/>
          </a:prstGeom>
          <a:noFill/>
          <a:ln w="28575">
            <a:solidFill>
              <a:srgbClr val="2A5A06"/>
            </a:solidFill>
            <a:miter lim="800000"/>
            <a:headEnd/>
            <a:tailEnd/>
          </a:ln>
        </p:spPr>
      </p:pic>
      <p:pic>
        <p:nvPicPr>
          <p:cNvPr id="45059" name="Рисунок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9175" y="2206625"/>
            <a:ext cx="3011488" cy="3970338"/>
          </a:xfrm>
          <a:prstGeom prst="rect">
            <a:avLst/>
          </a:prstGeom>
          <a:noFill/>
          <a:ln w="28575">
            <a:solidFill>
              <a:srgbClr val="2A5A06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ctrTitle"/>
          </p:nvPr>
        </p:nvSpPr>
        <p:spPr>
          <a:xfrm>
            <a:off x="142875" y="69850"/>
            <a:ext cx="8858250" cy="65659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3200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3200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3200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3200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3200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3200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3200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3200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3200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3200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3200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3200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3200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3200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3200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3200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3200" b="1" i="1" dirty="0">
                <a:latin typeface="Monotype Corsiva" pitchFamily="66" charset="0"/>
              </a:rPr>
              <a:t>9. Позитивные результаты работы с воспитанниками</a:t>
            </a:r>
            <a:r>
              <a:rPr lang="ru-RU" sz="3200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3200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3200" b="1" i="1" dirty="0" smtClean="0">
                <a:latin typeface="Monotype Corsiva" pitchFamily="66" charset="0"/>
              </a:rPr>
              <a:t/>
            </a:r>
            <a:br>
              <a:rPr lang="ru-RU" sz="3200" b="1" i="1" dirty="0" smtClean="0">
                <a:latin typeface="Monotype Corsiva" pitchFamily="66" charset="0"/>
              </a:rPr>
            </a:br>
            <a:r>
              <a:rPr lang="ru-RU" sz="3200" b="1" i="1" dirty="0" smtClean="0">
                <a:latin typeface="Monotype Corsiva" pitchFamily="66" charset="0"/>
              </a:rPr>
              <a:t/>
            </a:r>
            <a:br>
              <a:rPr lang="ru-RU" sz="3200" b="1" i="1" dirty="0" smtClean="0">
                <a:latin typeface="Monotype Corsiva" pitchFamily="66" charset="0"/>
              </a:rPr>
            </a:br>
            <a:r>
              <a:rPr lang="ru-RU" sz="3200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3200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3200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3200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3200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3200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3200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3200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3200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3200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3200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3200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3200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3200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3200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3200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3200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3200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3200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3200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3200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3200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3200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3200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3200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3200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3200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3200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3200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3200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3200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3200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3200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3200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3200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3200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3200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3200" i="1" dirty="0" smtClean="0">
                <a:solidFill>
                  <a:srgbClr val="0070C0"/>
                </a:solidFill>
                <a:latin typeface="Monotype Corsiva" pitchFamily="66" charset="0"/>
              </a:rPr>
            </a:br>
            <a:endParaRPr lang="en-US" sz="3200" dirty="0" smtClean="0">
              <a:solidFill>
                <a:srgbClr val="0070C0"/>
              </a:solidFill>
              <a:latin typeface="Monotype Corsiva" pitchFamily="66" charset="0"/>
            </a:endParaRPr>
          </a:p>
        </p:txBody>
      </p:sp>
      <p:pic>
        <p:nvPicPr>
          <p:cNvPr id="46082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5" y="527050"/>
            <a:ext cx="4429125" cy="6108700"/>
          </a:xfrm>
          <a:prstGeom prst="rect">
            <a:avLst/>
          </a:prstGeom>
          <a:noFill/>
          <a:ln w="28575">
            <a:solidFill>
              <a:srgbClr val="2A5A06"/>
            </a:solidFill>
            <a:miter lim="800000"/>
            <a:headEnd/>
            <a:tailEnd/>
          </a:ln>
        </p:spPr>
      </p:pic>
      <p:pic>
        <p:nvPicPr>
          <p:cNvPr id="46083" name="Рисунок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527050"/>
            <a:ext cx="4276725" cy="6108700"/>
          </a:xfrm>
          <a:prstGeom prst="rect">
            <a:avLst/>
          </a:prstGeom>
          <a:noFill/>
          <a:ln w="28575">
            <a:solidFill>
              <a:srgbClr val="2A5A06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222250"/>
            <a:ext cx="4429125" cy="6413500"/>
          </a:xfrm>
          <a:prstGeom prst="rect">
            <a:avLst/>
          </a:prstGeom>
          <a:noFill/>
          <a:ln w="28575">
            <a:solidFill>
              <a:srgbClr val="2A5A06"/>
            </a:solidFill>
            <a:miter lim="800000"/>
            <a:headEnd/>
            <a:tailEnd/>
          </a:ln>
        </p:spPr>
      </p:pic>
      <p:pic>
        <p:nvPicPr>
          <p:cNvPr id="48130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203200"/>
            <a:ext cx="4356100" cy="6413500"/>
          </a:xfrm>
          <a:prstGeom prst="rect">
            <a:avLst/>
          </a:prstGeom>
          <a:noFill/>
          <a:ln w="28575">
            <a:solidFill>
              <a:srgbClr val="2A5A06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53150" cy="6330395"/>
          </a:xfrm>
        </p:spPr>
        <p:txBody>
          <a:bodyPr rtlCol="0">
            <a:normAutofit fontScale="90000"/>
          </a:bodyPr>
          <a:lstStyle/>
          <a:p>
            <a:pPr marL="0" lvl="8" fontAlgn="auto">
              <a:spcBef>
                <a:spcPts val="0"/>
              </a:spcBef>
              <a:spcAft>
                <a:spcPts val="0"/>
              </a:spcAft>
              <a:tabLst>
                <a:tab pos="88900" algn="l"/>
              </a:tabLst>
              <a:defRPr/>
            </a:pPr>
            <a:r>
              <a:rPr lang="ru-RU" sz="4000" i="1" dirty="0">
                <a:solidFill>
                  <a:srgbClr val="0070C0"/>
                </a:solidFill>
                <a:latin typeface="Monotype Corsiva" pitchFamily="66" charset="0"/>
                <a:ea typeface="Lucida Sans Unicode" pitchFamily="34" charset="0"/>
              </a:rPr>
              <a:t/>
            </a:r>
            <a:br>
              <a:rPr lang="ru-RU" sz="4000" i="1" dirty="0">
                <a:solidFill>
                  <a:srgbClr val="0070C0"/>
                </a:solidFill>
                <a:latin typeface="Monotype Corsiva" pitchFamily="66" charset="0"/>
                <a:ea typeface="Lucida Sans Unicode" pitchFamily="34" charset="0"/>
              </a:rPr>
            </a:br>
            <a:r>
              <a:rPr lang="ru-RU" sz="4000" i="1" dirty="0">
                <a:solidFill>
                  <a:srgbClr val="0070C0"/>
                </a:solidFill>
                <a:latin typeface="Monotype Corsiva" pitchFamily="66" charset="0"/>
                <a:ea typeface="Lucida Sans Unicode" pitchFamily="34" charset="0"/>
              </a:rPr>
              <a:t/>
            </a:r>
            <a:br>
              <a:rPr lang="ru-RU" sz="4000" i="1" dirty="0">
                <a:solidFill>
                  <a:srgbClr val="0070C0"/>
                </a:solidFill>
                <a:latin typeface="Monotype Corsiva" pitchFamily="66" charset="0"/>
                <a:ea typeface="Lucida Sans Unicode" pitchFamily="34" charset="0"/>
              </a:rPr>
            </a:br>
            <a:r>
              <a:rPr lang="ru-RU" sz="4000" i="1" dirty="0">
                <a:solidFill>
                  <a:srgbClr val="0070C0"/>
                </a:solidFill>
                <a:latin typeface="Monotype Corsiva" pitchFamily="66" charset="0"/>
                <a:ea typeface="Lucida Sans Unicode" pitchFamily="34" charset="0"/>
              </a:rPr>
              <a:t/>
            </a:r>
            <a:br>
              <a:rPr lang="ru-RU" sz="4000" i="1" dirty="0">
                <a:solidFill>
                  <a:srgbClr val="0070C0"/>
                </a:solidFill>
                <a:latin typeface="Monotype Corsiva" pitchFamily="66" charset="0"/>
                <a:ea typeface="Lucida Sans Unicode" pitchFamily="34" charset="0"/>
              </a:rPr>
            </a:br>
            <a:r>
              <a:rPr lang="ru-RU" sz="4000" i="1" dirty="0">
                <a:solidFill>
                  <a:srgbClr val="0070C0"/>
                </a:solidFill>
                <a:latin typeface="Monotype Corsiva" pitchFamily="66" charset="0"/>
                <a:ea typeface="Lucida Sans Unicode" pitchFamily="34" charset="0"/>
              </a:rPr>
              <a:t/>
            </a:r>
            <a:br>
              <a:rPr lang="ru-RU" sz="4000" i="1" dirty="0">
                <a:solidFill>
                  <a:srgbClr val="0070C0"/>
                </a:solidFill>
                <a:latin typeface="Monotype Corsiva" pitchFamily="66" charset="0"/>
                <a:ea typeface="Lucida Sans Unicode" pitchFamily="34" charset="0"/>
              </a:rPr>
            </a:br>
            <a:r>
              <a:rPr lang="ru-RU" sz="4000" i="1" dirty="0">
                <a:solidFill>
                  <a:srgbClr val="0070C0"/>
                </a:solidFill>
                <a:latin typeface="Monotype Corsiva" pitchFamily="66" charset="0"/>
                <a:ea typeface="Lucida Sans Unicode" pitchFamily="34" charset="0"/>
              </a:rPr>
              <a:t/>
            </a:r>
            <a:br>
              <a:rPr lang="ru-RU" sz="4000" i="1" dirty="0">
                <a:solidFill>
                  <a:srgbClr val="0070C0"/>
                </a:solidFill>
                <a:latin typeface="Monotype Corsiva" pitchFamily="66" charset="0"/>
                <a:ea typeface="Lucida Sans Unicode" pitchFamily="34" charset="0"/>
              </a:rPr>
            </a:br>
            <a:r>
              <a:rPr lang="ru-RU" sz="4000" i="1" dirty="0">
                <a:solidFill>
                  <a:srgbClr val="0070C0"/>
                </a:solidFill>
                <a:latin typeface="Monotype Corsiva" pitchFamily="66" charset="0"/>
                <a:ea typeface="Lucida Sans Unicode" pitchFamily="34" charset="0"/>
              </a:rPr>
              <a:t/>
            </a:r>
            <a:br>
              <a:rPr lang="ru-RU" sz="4000" i="1" dirty="0">
                <a:solidFill>
                  <a:srgbClr val="0070C0"/>
                </a:solidFill>
                <a:latin typeface="Monotype Corsiva" pitchFamily="66" charset="0"/>
                <a:ea typeface="Lucida Sans Unicode" pitchFamily="34" charset="0"/>
              </a:rPr>
            </a:br>
            <a:r>
              <a:rPr lang="ru-RU" sz="3600" b="1" i="1" dirty="0">
                <a:solidFill>
                  <a:srgbClr val="2A5A06"/>
                </a:solidFill>
                <a:latin typeface="Monotype Corsiva" pitchFamily="66" charset="0"/>
                <a:ea typeface="Lucida Sans Unicode" pitchFamily="34" charset="0"/>
              </a:rPr>
              <a:t>1.Применение </a:t>
            </a:r>
            <a:r>
              <a:rPr lang="ru-RU" sz="3600" b="1" i="1" dirty="0" smtClean="0">
                <a:solidFill>
                  <a:srgbClr val="2A5A06"/>
                </a:solidFill>
                <a:latin typeface="Monotype Corsiva" pitchFamily="66" charset="0"/>
                <a:ea typeface="Lucida Sans Unicode" pitchFamily="34" charset="0"/>
              </a:rPr>
              <a:t>информационно -  </a:t>
            </a:r>
            <a:r>
              <a:rPr lang="ru-RU" sz="3600" b="1" i="1" dirty="0">
                <a:solidFill>
                  <a:srgbClr val="2A5A06"/>
                </a:solidFill>
                <a:latin typeface="Monotype Corsiva" pitchFamily="66" charset="0"/>
                <a:ea typeface="Lucida Sans Unicode" pitchFamily="34" charset="0"/>
              </a:rPr>
              <a:t>коммуникативных технологий</a:t>
            </a:r>
            <a:br>
              <a:rPr lang="ru-RU" sz="3600" b="1" i="1" dirty="0">
                <a:solidFill>
                  <a:srgbClr val="2A5A06"/>
                </a:solidFill>
                <a:latin typeface="Monotype Corsiva" pitchFamily="66" charset="0"/>
                <a:ea typeface="Lucida Sans Unicode" pitchFamily="34" charset="0"/>
              </a:rPr>
            </a:br>
            <a:r>
              <a:rPr lang="ru-RU" sz="3600" i="1" dirty="0">
                <a:solidFill>
                  <a:srgbClr val="0070C0"/>
                </a:solidFill>
                <a:latin typeface="Monotype Corsiva" pitchFamily="66" charset="0"/>
                <a:ea typeface="Lucida Sans Unicode" pitchFamily="34" charset="0"/>
              </a:rPr>
              <a:t/>
            </a:r>
            <a:br>
              <a:rPr lang="ru-RU" sz="3600" i="1" dirty="0">
                <a:solidFill>
                  <a:srgbClr val="0070C0"/>
                </a:solidFill>
                <a:latin typeface="Monotype Corsiva" pitchFamily="66" charset="0"/>
                <a:ea typeface="Lucida Sans Unicode" pitchFamily="34" charset="0"/>
              </a:rPr>
            </a:br>
            <a:r>
              <a:rPr lang="ru-RU" sz="3600" i="1" dirty="0">
                <a:solidFill>
                  <a:srgbClr val="0070C0"/>
                </a:solidFill>
                <a:latin typeface="Monotype Corsiva" pitchFamily="66" charset="0"/>
                <a:ea typeface="Lucida Sans Unicode" pitchFamily="34" charset="0"/>
              </a:rPr>
              <a:t/>
            </a:r>
            <a:br>
              <a:rPr lang="ru-RU" sz="3600" i="1" dirty="0">
                <a:solidFill>
                  <a:srgbClr val="0070C0"/>
                </a:solidFill>
                <a:latin typeface="Monotype Corsiva" pitchFamily="66" charset="0"/>
                <a:ea typeface="Lucida Sans Unicode" pitchFamily="34" charset="0"/>
              </a:rPr>
            </a:br>
            <a:r>
              <a:rPr lang="ru-RU" sz="3600" i="1" dirty="0">
                <a:solidFill>
                  <a:srgbClr val="0070C0"/>
                </a:solidFill>
                <a:latin typeface="Monotype Corsiva" pitchFamily="66" charset="0"/>
                <a:ea typeface="Lucida Sans Unicode" pitchFamily="34" charset="0"/>
              </a:rPr>
              <a:t/>
            </a:r>
            <a:br>
              <a:rPr lang="ru-RU" sz="3600" i="1" dirty="0">
                <a:solidFill>
                  <a:srgbClr val="0070C0"/>
                </a:solidFill>
                <a:latin typeface="Monotype Corsiva" pitchFamily="66" charset="0"/>
                <a:ea typeface="Lucida Sans Unicode" pitchFamily="34" charset="0"/>
              </a:rPr>
            </a:br>
            <a:r>
              <a:rPr lang="ru-RU" sz="3600" i="1" dirty="0">
                <a:solidFill>
                  <a:srgbClr val="0070C0"/>
                </a:solidFill>
                <a:latin typeface="Monotype Corsiva" pitchFamily="66" charset="0"/>
                <a:ea typeface="Lucida Sans Unicode" pitchFamily="34" charset="0"/>
              </a:rPr>
              <a:t/>
            </a:r>
            <a:br>
              <a:rPr lang="ru-RU" sz="3600" i="1" dirty="0">
                <a:solidFill>
                  <a:srgbClr val="0070C0"/>
                </a:solidFill>
                <a:latin typeface="Monotype Corsiva" pitchFamily="66" charset="0"/>
                <a:ea typeface="Lucida Sans Unicode" pitchFamily="34" charset="0"/>
              </a:rPr>
            </a:br>
            <a:r>
              <a:rPr lang="ru-RU" sz="3600" i="1" dirty="0">
                <a:solidFill>
                  <a:srgbClr val="0070C0"/>
                </a:solidFill>
                <a:latin typeface="Monotype Corsiva" pitchFamily="66" charset="0"/>
                <a:ea typeface="Lucida Sans Unicode" pitchFamily="34" charset="0"/>
              </a:rPr>
              <a:t/>
            </a:r>
            <a:br>
              <a:rPr lang="ru-RU" sz="3600" i="1" dirty="0">
                <a:solidFill>
                  <a:srgbClr val="0070C0"/>
                </a:solidFill>
                <a:latin typeface="Monotype Corsiva" pitchFamily="66" charset="0"/>
                <a:ea typeface="Lucida Sans Unicode" pitchFamily="34" charset="0"/>
              </a:rPr>
            </a:br>
            <a:r>
              <a:rPr lang="ru-RU" sz="3600" i="1" dirty="0">
                <a:solidFill>
                  <a:srgbClr val="0070C0"/>
                </a:solidFill>
                <a:latin typeface="Monotype Corsiva" pitchFamily="66" charset="0"/>
                <a:ea typeface="Lucida Sans Unicode" pitchFamily="34" charset="0"/>
              </a:rPr>
              <a:t/>
            </a:r>
            <a:br>
              <a:rPr lang="ru-RU" sz="3600" i="1" dirty="0">
                <a:solidFill>
                  <a:srgbClr val="0070C0"/>
                </a:solidFill>
                <a:latin typeface="Monotype Corsiva" pitchFamily="66" charset="0"/>
                <a:ea typeface="Lucida Sans Unicode" pitchFamily="34" charset="0"/>
              </a:rPr>
            </a:br>
            <a:r>
              <a:rPr lang="ru-RU" sz="3600" i="1" dirty="0">
                <a:solidFill>
                  <a:srgbClr val="0070C0"/>
                </a:solidFill>
                <a:latin typeface="Monotype Corsiva" pitchFamily="66" charset="0"/>
                <a:ea typeface="Lucida Sans Unicode" pitchFamily="34" charset="0"/>
              </a:rPr>
              <a:t/>
            </a:r>
            <a:br>
              <a:rPr lang="ru-RU" sz="3600" i="1" dirty="0">
                <a:solidFill>
                  <a:srgbClr val="0070C0"/>
                </a:solidFill>
                <a:latin typeface="Monotype Corsiva" pitchFamily="66" charset="0"/>
                <a:ea typeface="Lucida Sans Unicode" pitchFamily="34" charset="0"/>
              </a:rPr>
            </a:br>
            <a:r>
              <a:rPr lang="ru-RU" sz="3600" i="1" dirty="0">
                <a:solidFill>
                  <a:srgbClr val="0070C0"/>
                </a:solidFill>
                <a:latin typeface="Monotype Corsiva" pitchFamily="66" charset="0"/>
                <a:ea typeface="Lucida Sans Unicode" pitchFamily="34" charset="0"/>
              </a:rPr>
              <a:t/>
            </a:r>
            <a:br>
              <a:rPr lang="ru-RU" sz="3600" i="1" dirty="0">
                <a:solidFill>
                  <a:srgbClr val="0070C0"/>
                </a:solidFill>
                <a:latin typeface="Monotype Corsiva" pitchFamily="66" charset="0"/>
                <a:ea typeface="Lucida Sans Unicode" pitchFamily="34" charset="0"/>
              </a:rPr>
            </a:br>
            <a:r>
              <a:rPr lang="ru-RU" sz="3600" i="1" dirty="0">
                <a:solidFill>
                  <a:srgbClr val="0070C0"/>
                </a:solidFill>
                <a:latin typeface="Monotype Corsiva" pitchFamily="66" charset="0"/>
                <a:ea typeface="Lucida Sans Unicode" pitchFamily="34" charset="0"/>
              </a:rPr>
              <a:t/>
            </a:r>
            <a:br>
              <a:rPr lang="ru-RU" sz="3600" i="1" dirty="0">
                <a:solidFill>
                  <a:srgbClr val="0070C0"/>
                </a:solidFill>
                <a:latin typeface="Monotype Corsiva" pitchFamily="66" charset="0"/>
                <a:ea typeface="Lucida Sans Unicode" pitchFamily="34" charset="0"/>
              </a:rPr>
            </a:br>
            <a:r>
              <a:rPr lang="ru-RU" sz="3600" i="1" dirty="0">
                <a:solidFill>
                  <a:srgbClr val="0070C0"/>
                </a:solidFill>
                <a:latin typeface="Monotype Corsiva" pitchFamily="66" charset="0"/>
                <a:ea typeface="Lucida Sans Unicode" pitchFamily="34" charset="0"/>
              </a:rPr>
              <a:t/>
            </a:r>
            <a:br>
              <a:rPr lang="ru-RU" sz="3600" i="1" dirty="0">
                <a:solidFill>
                  <a:srgbClr val="0070C0"/>
                </a:solidFill>
                <a:latin typeface="Monotype Corsiva" pitchFamily="66" charset="0"/>
                <a:ea typeface="Lucida Sans Unicode" pitchFamily="34" charset="0"/>
              </a:rPr>
            </a:br>
            <a:r>
              <a:rPr lang="ru-RU" sz="4000" i="1" dirty="0">
                <a:solidFill>
                  <a:srgbClr val="0070C0"/>
                </a:solidFill>
                <a:latin typeface="Monotype Corsiva" pitchFamily="66" charset="0"/>
                <a:ea typeface="Lucida Sans Unicode" pitchFamily="34" charset="0"/>
              </a:rPr>
              <a:t/>
            </a:r>
            <a:br>
              <a:rPr lang="ru-RU" sz="4000" i="1" dirty="0">
                <a:solidFill>
                  <a:srgbClr val="0070C0"/>
                </a:solidFill>
                <a:latin typeface="Monotype Corsiva" pitchFamily="66" charset="0"/>
                <a:ea typeface="Lucida Sans Unicode" pitchFamily="34" charset="0"/>
              </a:rPr>
            </a:br>
            <a:r>
              <a:rPr lang="ru-RU" sz="4000" i="1" dirty="0">
                <a:solidFill>
                  <a:srgbClr val="0070C0"/>
                </a:solidFill>
                <a:latin typeface="Monotype Corsiva" pitchFamily="66" charset="0"/>
                <a:ea typeface="Lucida Sans Unicode" pitchFamily="34" charset="0"/>
              </a:rPr>
              <a:t/>
            </a:r>
            <a:br>
              <a:rPr lang="ru-RU" sz="4000" i="1" dirty="0">
                <a:solidFill>
                  <a:srgbClr val="0070C0"/>
                </a:solidFill>
                <a:latin typeface="Monotype Corsiva" pitchFamily="66" charset="0"/>
                <a:ea typeface="Lucida Sans Unicode" pitchFamily="34" charset="0"/>
              </a:rPr>
            </a:br>
            <a:r>
              <a:rPr lang="ru-RU" sz="4000" i="1" dirty="0">
                <a:solidFill>
                  <a:srgbClr val="0070C0"/>
                </a:solidFill>
                <a:latin typeface="Monotype Corsiva" pitchFamily="66" charset="0"/>
                <a:ea typeface="Lucida Sans Unicode" pitchFamily="34" charset="0"/>
              </a:rPr>
              <a:t/>
            </a:r>
            <a:br>
              <a:rPr lang="ru-RU" sz="4000" i="1" dirty="0">
                <a:solidFill>
                  <a:srgbClr val="0070C0"/>
                </a:solidFill>
                <a:latin typeface="Monotype Corsiva" pitchFamily="66" charset="0"/>
                <a:ea typeface="Lucida Sans Unicode" pitchFamily="34" charset="0"/>
              </a:rPr>
            </a:br>
            <a:r>
              <a:rPr lang="ru-RU" sz="4000" i="1" dirty="0">
                <a:solidFill>
                  <a:srgbClr val="0070C0"/>
                </a:solidFill>
                <a:latin typeface="Monotype Corsiva" pitchFamily="66" charset="0"/>
                <a:ea typeface="Lucida Sans Unicode" pitchFamily="34" charset="0"/>
              </a:rPr>
              <a:t/>
            </a:r>
            <a:br>
              <a:rPr lang="ru-RU" sz="4000" i="1" dirty="0">
                <a:solidFill>
                  <a:srgbClr val="0070C0"/>
                </a:solidFill>
                <a:latin typeface="Monotype Corsiva" pitchFamily="66" charset="0"/>
                <a:ea typeface="Lucida Sans Unicode" pitchFamily="34" charset="0"/>
              </a:rPr>
            </a:br>
            <a:r>
              <a:rPr lang="ru-RU" sz="4000" i="1" dirty="0">
                <a:solidFill>
                  <a:srgbClr val="0070C0"/>
                </a:solidFill>
                <a:latin typeface="Monotype Corsiva" pitchFamily="66" charset="0"/>
                <a:ea typeface="Lucida Sans Unicode" pitchFamily="34" charset="0"/>
              </a:rPr>
              <a:t/>
            </a:r>
            <a:br>
              <a:rPr lang="ru-RU" sz="4000" i="1" dirty="0">
                <a:solidFill>
                  <a:srgbClr val="0070C0"/>
                </a:solidFill>
                <a:latin typeface="Monotype Corsiva" pitchFamily="66" charset="0"/>
                <a:ea typeface="Lucida Sans Unicode" pitchFamily="34" charset="0"/>
              </a:rPr>
            </a:br>
            <a:r>
              <a:rPr lang="ru-RU" sz="4000" i="1" dirty="0">
                <a:solidFill>
                  <a:srgbClr val="0070C0"/>
                </a:solidFill>
                <a:latin typeface="Monotype Corsiva" pitchFamily="66" charset="0"/>
                <a:ea typeface="Lucida Sans Unicode" pitchFamily="34" charset="0"/>
              </a:rPr>
              <a:t/>
            </a:r>
            <a:br>
              <a:rPr lang="ru-RU" sz="4000" i="1" dirty="0">
                <a:solidFill>
                  <a:srgbClr val="0070C0"/>
                </a:solidFill>
                <a:latin typeface="Monotype Corsiva" pitchFamily="66" charset="0"/>
                <a:ea typeface="Lucida Sans Unicode" pitchFamily="34" charset="0"/>
              </a:rPr>
            </a:br>
            <a:endParaRPr lang="en-US" sz="2800" dirty="0">
              <a:solidFill>
                <a:srgbClr val="2A5A06"/>
              </a:solidFill>
              <a:latin typeface="Monotype Corsiva" pitchFamily="66" charset="0"/>
            </a:endParaRPr>
          </a:p>
        </p:txBody>
      </p:sp>
      <p:pic>
        <p:nvPicPr>
          <p:cNvPr id="17410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08413" y="985838"/>
            <a:ext cx="4275137" cy="5649912"/>
          </a:xfrm>
          <a:prstGeom prst="rect">
            <a:avLst/>
          </a:prstGeom>
          <a:noFill/>
          <a:ln w="28575">
            <a:solidFill>
              <a:srgbClr val="2A5A06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3613" y="222250"/>
            <a:ext cx="4733925" cy="6413500"/>
          </a:xfrm>
          <a:prstGeom prst="rect">
            <a:avLst/>
          </a:prstGeom>
          <a:noFill/>
          <a:ln w="28575">
            <a:solidFill>
              <a:srgbClr val="2A5A06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/>
          <p:cNvSpPr>
            <a:spLocks noGrp="1"/>
          </p:cNvSpPr>
          <p:nvPr>
            <p:ph type="ctrTitle"/>
          </p:nvPr>
        </p:nvSpPr>
        <p:spPr>
          <a:xfrm>
            <a:off x="142875" y="69850"/>
            <a:ext cx="8858250" cy="3359150"/>
          </a:xfrm>
        </p:spPr>
        <p:txBody>
          <a:bodyPr/>
          <a:lstStyle/>
          <a:p>
            <a:pPr algn="ctr" eaLnBrk="1" hangingPunct="1"/>
            <a:r>
              <a:rPr lang="ru-RU" sz="3200" b="1" i="1" smtClean="0">
                <a:latin typeface="Monotype Corsiva" pitchFamily="66" charset="0"/>
              </a:rPr>
              <a:t>10. Участие педагога в профессиональных конкурсах</a:t>
            </a:r>
            <a:br>
              <a:rPr lang="ru-RU" sz="3200" b="1" i="1" smtClean="0">
                <a:latin typeface="Monotype Corsiva" pitchFamily="66" charset="0"/>
              </a:rPr>
            </a:br>
            <a:r>
              <a:rPr lang="ru-RU" sz="3200" b="1" i="1" smtClean="0">
                <a:latin typeface="Monotype Corsiva" pitchFamily="66" charset="0"/>
              </a:rPr>
              <a:t/>
            </a:r>
            <a:br>
              <a:rPr lang="ru-RU" sz="3200" b="1" i="1" smtClean="0">
                <a:latin typeface="Monotype Corsiva" pitchFamily="66" charset="0"/>
              </a:rPr>
            </a:br>
            <a:r>
              <a:rPr lang="ru-RU" sz="3200" i="1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3200" i="1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3200" i="1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3200" i="1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3200" i="1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3200" i="1" smtClean="0">
                <a:solidFill>
                  <a:srgbClr val="0070C0"/>
                </a:solidFill>
                <a:latin typeface="Monotype Corsiva" pitchFamily="66" charset="0"/>
              </a:rPr>
            </a:br>
            <a:endParaRPr lang="en-US" sz="3200" smtClean="0">
              <a:solidFill>
                <a:srgbClr val="0070C0"/>
              </a:solidFill>
              <a:latin typeface="Monotype Corsiva" pitchFamily="66" charset="0"/>
            </a:endParaRPr>
          </a:p>
        </p:txBody>
      </p:sp>
      <p:pic>
        <p:nvPicPr>
          <p:cNvPr id="50178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08413" y="833438"/>
            <a:ext cx="4429125" cy="5802312"/>
          </a:xfrm>
          <a:prstGeom prst="rect">
            <a:avLst/>
          </a:prstGeom>
          <a:noFill/>
          <a:ln w="28575">
            <a:solidFill>
              <a:srgbClr val="2A5A06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5" y="69850"/>
            <a:ext cx="4429125" cy="6718300"/>
          </a:xfrm>
          <a:prstGeom prst="rect">
            <a:avLst/>
          </a:prstGeom>
          <a:noFill/>
          <a:ln w="28575">
            <a:solidFill>
              <a:srgbClr val="2A5A06"/>
            </a:solidFill>
            <a:miter lim="800000"/>
            <a:headEnd/>
            <a:tailEnd/>
          </a:ln>
        </p:spPr>
      </p:pic>
      <p:pic>
        <p:nvPicPr>
          <p:cNvPr id="52226" name="Рисунок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69850"/>
            <a:ext cx="4276725" cy="6718300"/>
          </a:xfrm>
          <a:prstGeom prst="rect">
            <a:avLst/>
          </a:prstGeom>
          <a:noFill/>
          <a:ln w="28575">
            <a:solidFill>
              <a:srgbClr val="2A5A06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2250"/>
            <a:ext cx="3503613" cy="4886325"/>
          </a:xfrm>
          <a:prstGeom prst="rect">
            <a:avLst/>
          </a:prstGeom>
          <a:noFill/>
          <a:ln w="28575">
            <a:solidFill>
              <a:srgbClr val="2A5A06"/>
            </a:solidFill>
            <a:miter lim="800000"/>
            <a:headEnd/>
            <a:tailEnd/>
          </a:ln>
        </p:spPr>
      </p:pic>
      <p:pic>
        <p:nvPicPr>
          <p:cNvPr id="54274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2425" y="374650"/>
            <a:ext cx="3511550" cy="5038725"/>
          </a:xfrm>
          <a:prstGeom prst="rect">
            <a:avLst/>
          </a:prstGeom>
          <a:noFill/>
          <a:ln w="28575">
            <a:solidFill>
              <a:srgbClr val="2A5A06"/>
            </a:solidFill>
            <a:miter lim="800000"/>
            <a:headEnd/>
            <a:tailEnd/>
          </a:ln>
        </p:spPr>
      </p:pic>
      <p:pic>
        <p:nvPicPr>
          <p:cNvPr id="54275" name="Рисунок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40388" y="1138238"/>
            <a:ext cx="3503612" cy="5038725"/>
          </a:xfrm>
          <a:prstGeom prst="rect">
            <a:avLst/>
          </a:prstGeom>
          <a:noFill/>
          <a:ln w="28575">
            <a:solidFill>
              <a:srgbClr val="2A5A06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/>
          <p:cNvSpPr>
            <a:spLocks noGrp="1"/>
          </p:cNvSpPr>
          <p:nvPr>
            <p:ph type="ctrTitle"/>
          </p:nvPr>
        </p:nvSpPr>
        <p:spPr>
          <a:xfrm>
            <a:off x="142875" y="69850"/>
            <a:ext cx="8858250" cy="6565900"/>
          </a:xfrm>
        </p:spPr>
        <p:txBody>
          <a:bodyPr/>
          <a:lstStyle/>
          <a:p>
            <a:pPr algn="ctr" eaLnBrk="1" hangingPunct="1"/>
            <a:r>
              <a:rPr lang="ru-RU" sz="3200" b="1" i="1" smtClean="0">
                <a:solidFill>
                  <a:srgbClr val="0070C0"/>
                </a:solidFill>
                <a:latin typeface="Monotype Corsiva" pitchFamily="66" charset="0"/>
              </a:rPr>
              <a:t>  </a:t>
            </a:r>
            <a:r>
              <a:rPr lang="ru-RU" sz="3200" b="1" i="1" smtClean="0">
                <a:latin typeface="Monotype Corsiva" pitchFamily="66" charset="0"/>
              </a:rPr>
              <a:t>11. Награды и поощрения педагога в  межаттестационный период</a:t>
            </a:r>
            <a:br>
              <a:rPr lang="ru-RU" sz="3200" b="1" i="1" smtClean="0">
                <a:latin typeface="Monotype Corsiva" pitchFamily="66" charset="0"/>
              </a:rPr>
            </a:br>
            <a:r>
              <a:rPr lang="ru-RU" sz="3200" b="1" i="1" smtClean="0">
                <a:latin typeface="Monotype Corsiva" pitchFamily="66" charset="0"/>
              </a:rPr>
              <a:t/>
            </a:r>
            <a:br>
              <a:rPr lang="ru-RU" sz="3200" b="1" i="1" smtClean="0">
                <a:latin typeface="Monotype Corsiva" pitchFamily="66" charset="0"/>
              </a:rPr>
            </a:br>
            <a:r>
              <a:rPr lang="ru-RU" sz="3200" b="1" i="1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3200" b="1" i="1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3200" b="1" i="1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3200" b="1" i="1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3200" b="1" i="1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3200" b="1" i="1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3200" b="1" i="1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3200" b="1" i="1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3200" b="1" i="1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3200" b="1" i="1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3200" b="1" i="1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3200" b="1" i="1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3200" b="1" i="1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3200" b="1" i="1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3200" b="1" i="1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3200" b="1" i="1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3200" b="1" i="1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3200" b="1" i="1" smtClean="0">
                <a:solidFill>
                  <a:srgbClr val="0070C0"/>
                </a:solidFill>
                <a:latin typeface="Monotype Corsiva" pitchFamily="66" charset="0"/>
              </a:rPr>
            </a:br>
            <a:endParaRPr lang="en-US" sz="3200" b="1" smtClean="0">
              <a:solidFill>
                <a:srgbClr val="0070C0"/>
              </a:solidFill>
              <a:latin typeface="Monotype Corsiva" pitchFamily="66" charset="0"/>
            </a:endParaRPr>
          </a:p>
        </p:txBody>
      </p:sp>
      <p:pic>
        <p:nvPicPr>
          <p:cNvPr id="55298" name="Picture 3" descr="C:\Users\User\Desktop\ЖУРНАЛ, КУРСЫ\ПР1.jpeg"/>
          <p:cNvPicPr>
            <a:picLocks noChangeAspect="1" noChangeArrowheads="1"/>
          </p:cNvPicPr>
          <p:nvPr/>
        </p:nvPicPr>
        <p:blipFill>
          <a:blip r:embed="rId3"/>
          <a:srcRect r="28192" b="60678"/>
          <a:stretch>
            <a:fillRect/>
          </a:stretch>
        </p:blipFill>
        <p:spPr bwMode="auto">
          <a:xfrm>
            <a:off x="3197225" y="1290638"/>
            <a:ext cx="5800725" cy="3206750"/>
          </a:xfrm>
          <a:prstGeom prst="rect">
            <a:avLst/>
          </a:prstGeom>
          <a:noFill/>
          <a:ln w="28575">
            <a:solidFill>
              <a:srgbClr val="2A5A06"/>
            </a:solidFill>
            <a:miter lim="800000"/>
            <a:headEnd/>
            <a:tailEnd/>
          </a:ln>
        </p:spPr>
      </p:pic>
      <p:pic>
        <p:nvPicPr>
          <p:cNvPr id="55299" name="Picture 2" descr="C:\Users\User\Desktop\ЖУРНАЛ, КУРСЫ\ПР2.jpeg"/>
          <p:cNvPicPr>
            <a:picLocks noChangeAspect="1" noChangeArrowheads="1"/>
          </p:cNvPicPr>
          <p:nvPr/>
        </p:nvPicPr>
        <p:blipFill>
          <a:blip r:embed="rId4"/>
          <a:srcRect r="27660" b="60368"/>
          <a:stretch>
            <a:fillRect/>
          </a:stretch>
        </p:blipFill>
        <p:spPr bwMode="auto">
          <a:xfrm>
            <a:off x="296863" y="2992438"/>
            <a:ext cx="5343525" cy="3495675"/>
          </a:xfrm>
          <a:prstGeom prst="rect">
            <a:avLst/>
          </a:prstGeom>
          <a:noFill/>
          <a:ln w="28575">
            <a:solidFill>
              <a:srgbClr val="2A5A06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Рисунок 1"/>
          <p:cNvPicPr>
            <a:picLocks noChangeAspect="1"/>
          </p:cNvPicPr>
          <p:nvPr/>
        </p:nvPicPr>
        <p:blipFill>
          <a:blip r:embed="rId2"/>
          <a:srcRect r="2400" b="1288"/>
          <a:stretch>
            <a:fillRect/>
          </a:stretch>
        </p:blipFill>
        <p:spPr bwMode="auto">
          <a:xfrm>
            <a:off x="5794375" y="2054225"/>
            <a:ext cx="3349625" cy="4746625"/>
          </a:xfrm>
          <a:prstGeom prst="rect">
            <a:avLst/>
          </a:prstGeom>
          <a:noFill/>
          <a:ln w="28575">
            <a:solidFill>
              <a:srgbClr val="2A5A06"/>
            </a:solidFill>
            <a:miter lim="800000"/>
            <a:headEnd/>
            <a:tailEnd/>
          </a:ln>
        </p:spPr>
      </p:pic>
      <p:pic>
        <p:nvPicPr>
          <p:cNvPr id="57346" name="Объект 3"/>
          <p:cNvPicPr>
            <a:picLocks noGrp="1"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75" y="0"/>
            <a:ext cx="3346450" cy="4727575"/>
          </a:xfrm>
          <a:prstGeom prst="rect">
            <a:avLst/>
          </a:prstGeom>
          <a:noFill/>
          <a:ln w="28575">
            <a:solidFill>
              <a:srgbClr val="2A5A06"/>
            </a:solidFill>
            <a:miter lim="800000"/>
            <a:headEnd/>
            <a:tailEnd/>
          </a:ln>
        </p:spPr>
      </p:pic>
      <p:pic>
        <p:nvPicPr>
          <p:cNvPr id="5734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4825" y="985838"/>
            <a:ext cx="3308350" cy="4427537"/>
          </a:xfrm>
          <a:prstGeom prst="rect">
            <a:avLst/>
          </a:prstGeom>
          <a:noFill/>
          <a:ln w="28575">
            <a:solidFill>
              <a:srgbClr val="2A5A06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222250"/>
            <a:ext cx="4429125" cy="6108700"/>
          </a:xfrm>
          <a:prstGeom prst="rect">
            <a:avLst/>
          </a:prstGeom>
          <a:noFill/>
          <a:ln w="28575">
            <a:solidFill>
              <a:srgbClr val="2A5A06"/>
            </a:solidFill>
            <a:miter lim="800000"/>
            <a:headEnd/>
            <a:tailEnd/>
          </a:ln>
        </p:spPr>
      </p:pic>
      <p:pic>
        <p:nvPicPr>
          <p:cNvPr id="58370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222250"/>
            <a:ext cx="4276725" cy="6108700"/>
          </a:xfrm>
          <a:prstGeom prst="rect">
            <a:avLst/>
          </a:prstGeom>
          <a:noFill/>
          <a:ln w="28575">
            <a:solidFill>
              <a:srgbClr val="2A5A06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/>
          <p:cNvSpPr>
            <a:spLocks noGrp="1"/>
          </p:cNvSpPr>
          <p:nvPr>
            <p:ph type="ctrTitle"/>
          </p:nvPr>
        </p:nvSpPr>
        <p:spPr>
          <a:xfrm>
            <a:off x="23813" y="9525"/>
            <a:ext cx="9063037" cy="6848475"/>
          </a:xfrm>
        </p:spPr>
        <p:txBody>
          <a:bodyPr/>
          <a:lstStyle/>
          <a:p>
            <a:pPr algn="ctr" eaLnBrk="1" hangingPunct="1"/>
            <a:r>
              <a:rPr lang="ru-RU" sz="2800" b="1" i="1" smtClean="0">
                <a:latin typeface="Monotype Corsiva" pitchFamily="66" charset="0"/>
              </a:rPr>
              <a:t>12. Повышение квалификации, профессиональная переподготовка</a:t>
            </a:r>
            <a:br>
              <a:rPr lang="ru-RU" sz="2800" b="1" i="1" smtClean="0">
                <a:latin typeface="Monotype Corsiva" pitchFamily="66" charset="0"/>
              </a:rPr>
            </a:br>
            <a:r>
              <a:rPr lang="ru-RU" sz="3200" b="1" i="1" smtClean="0">
                <a:latin typeface="Monotype Corsiva" pitchFamily="66" charset="0"/>
              </a:rPr>
              <a:t/>
            </a:r>
            <a:br>
              <a:rPr lang="ru-RU" sz="3200" b="1" i="1" smtClean="0">
                <a:latin typeface="Monotype Corsiva" pitchFamily="66" charset="0"/>
              </a:rPr>
            </a:br>
            <a:r>
              <a:rPr lang="ru-RU" sz="3200" b="1" i="1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3200" b="1" i="1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3200" b="1" i="1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3200" b="1" i="1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3200" b="1" i="1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3200" b="1" i="1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3200" b="1" i="1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3200" b="1" i="1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3200" b="1" i="1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3200" b="1" i="1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3200" b="1" i="1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3200" b="1" i="1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3200" b="1" i="1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3200" b="1" i="1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3200" b="1" i="1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3200" b="1" i="1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3200" b="1" i="1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3200" b="1" i="1" smtClean="0">
                <a:solidFill>
                  <a:srgbClr val="0070C0"/>
                </a:solidFill>
                <a:latin typeface="Monotype Corsiva" pitchFamily="66" charset="0"/>
              </a:rPr>
            </a:br>
            <a:endParaRPr lang="en-US" sz="3200" b="1" smtClean="0">
              <a:solidFill>
                <a:srgbClr val="0070C0"/>
              </a:solidFill>
              <a:latin typeface="Monotype Corsiva" pitchFamily="66" charset="0"/>
            </a:endParaRPr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963" y="985838"/>
            <a:ext cx="4491037" cy="3511550"/>
          </a:xfrm>
          <a:prstGeom prst="rect">
            <a:avLst/>
          </a:prstGeom>
          <a:noFill/>
          <a:ln w="28575">
            <a:solidFill>
              <a:srgbClr val="2A5A06"/>
            </a:solidFill>
            <a:miter lim="800000"/>
            <a:headEnd/>
            <a:tailEnd/>
          </a:ln>
        </p:spPr>
      </p:pic>
      <p:pic>
        <p:nvPicPr>
          <p:cNvPr id="59395" name="Рисунок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985838"/>
            <a:ext cx="4276725" cy="5649912"/>
          </a:xfrm>
          <a:prstGeom prst="rect">
            <a:avLst/>
          </a:prstGeom>
          <a:noFill/>
          <a:ln w="28575">
            <a:solidFill>
              <a:srgbClr val="2A5A06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76738" y="3292475"/>
            <a:ext cx="4733925" cy="3359150"/>
          </a:xfrm>
          <a:prstGeom prst="rect">
            <a:avLst/>
          </a:prstGeom>
          <a:noFill/>
          <a:ln w="28575">
            <a:solidFill>
              <a:srgbClr val="2A5A06"/>
            </a:solidFill>
            <a:miter lim="800000"/>
            <a:headEnd/>
            <a:tailEnd/>
          </a:ln>
        </p:spPr>
      </p:pic>
      <p:pic>
        <p:nvPicPr>
          <p:cNvPr id="61442" name="Рисунок 1"/>
          <p:cNvPicPr>
            <a:picLocks noChangeAspect="1"/>
          </p:cNvPicPr>
          <p:nvPr/>
        </p:nvPicPr>
        <p:blipFill>
          <a:blip r:embed="rId3"/>
          <a:srcRect l="2509" b="4552"/>
          <a:stretch>
            <a:fillRect/>
          </a:stretch>
        </p:blipFill>
        <p:spPr bwMode="auto">
          <a:xfrm>
            <a:off x="3844925" y="69850"/>
            <a:ext cx="5191125" cy="3206750"/>
          </a:xfrm>
          <a:prstGeom prst="rect">
            <a:avLst/>
          </a:prstGeom>
          <a:noFill/>
          <a:ln w="28575">
            <a:solidFill>
              <a:srgbClr val="2A5A06"/>
            </a:solidFill>
            <a:miter lim="800000"/>
            <a:headEnd/>
            <a:tailEnd/>
          </a:ln>
        </p:spPr>
      </p:pic>
      <p:pic>
        <p:nvPicPr>
          <p:cNvPr id="61443" name="Рисунок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50" y="69850"/>
            <a:ext cx="5788025" cy="3359150"/>
          </a:xfrm>
          <a:prstGeom prst="rect">
            <a:avLst/>
          </a:prstGeom>
          <a:noFill/>
          <a:ln w="28575">
            <a:solidFill>
              <a:srgbClr val="2A5A06"/>
            </a:solidFill>
            <a:miter lim="800000"/>
            <a:headEnd/>
            <a:tailEnd/>
          </a:ln>
        </p:spPr>
      </p:pic>
      <p:pic>
        <p:nvPicPr>
          <p:cNvPr id="61444" name="Рисунок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375025"/>
            <a:ext cx="5794375" cy="3276600"/>
          </a:xfrm>
          <a:prstGeom prst="rect">
            <a:avLst/>
          </a:prstGeom>
          <a:noFill/>
          <a:ln w="28575">
            <a:solidFill>
              <a:srgbClr val="2A5A06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ctrTitle"/>
          </p:nvPr>
        </p:nvSpPr>
        <p:spPr>
          <a:xfrm>
            <a:off x="0" y="833438"/>
            <a:ext cx="9144000" cy="244316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4000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4000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4000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4000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4000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4000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4000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4000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4000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4000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4000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4000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4000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4000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3200" b="1" i="1" dirty="0" smtClean="0">
                <a:latin typeface="Monotype Corsiva" pitchFamily="66" charset="0"/>
              </a:rPr>
              <a:t>2.Участие в инновационной (экспериментальной) деятельности</a:t>
            </a:r>
            <a:r>
              <a:rPr lang="ru-RU" sz="3200" b="1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3200" b="1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3200" b="1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3200" b="1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3200" b="1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3200" b="1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3200" b="1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3200" b="1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altLang="ru-RU" sz="2800" b="1" dirty="0" smtClean="0">
                <a:solidFill>
                  <a:srgbClr val="7ABC32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уровень:</a:t>
            </a:r>
            <a:br>
              <a:rPr lang="ru-RU" altLang="ru-RU" sz="2800" b="1" dirty="0" smtClean="0">
                <a:solidFill>
                  <a:srgbClr val="7ABC3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altLang="ru-RU" sz="2800" b="1" i="1" u="sng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инновационная деятельность</a:t>
            </a:r>
            <a:br>
              <a:rPr lang="ru-RU" altLang="ru-RU" sz="2800" b="1" i="1" u="sng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b="1" i="1" u="sng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МДОУ«Детский сад №117»</a:t>
            </a:r>
            <a:br>
              <a:rPr lang="ru-RU" altLang="ru-RU" sz="2800" b="1" i="1" u="sng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b="1" i="1" dirty="0" smtClean="0">
                <a:solidFill>
                  <a:srgbClr val="327235"/>
                </a:solidFill>
                <a:latin typeface="Times New Roman" pitchFamily="18" charset="0"/>
                <a:cs typeface="Times New Roman" pitchFamily="18" charset="0"/>
              </a:rPr>
              <a:t>    «Формирование нравственно-патриотических представлений у детей дошкольного возраста через проектную деятельность» ,2013г.</a:t>
            </a:r>
            <a:br>
              <a:rPr lang="ru-RU" altLang="ru-RU" sz="2800" b="1" i="1" dirty="0" smtClean="0">
                <a:solidFill>
                  <a:srgbClr val="327235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4000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4000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4000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4000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4000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4000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4000" i="1" dirty="0" smtClean="0">
                <a:solidFill>
                  <a:srgbClr val="0070C0"/>
                </a:solidFill>
                <a:latin typeface="Monotype Corsiva" pitchFamily="66" charset="0"/>
              </a:rPr>
            </a:br>
            <a:endParaRPr lang="en-US" sz="4000" dirty="0" smtClean="0">
              <a:solidFill>
                <a:srgbClr val="0070C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875" y="374650"/>
            <a:ext cx="4429125" cy="6164263"/>
          </a:xfrm>
          <a:solidFill>
            <a:schemeClr val="tx2">
              <a:lumMod val="60000"/>
              <a:lumOff val="40000"/>
            </a:schemeClr>
          </a:solidFill>
          <a:ln w="28575">
            <a:solidFill>
              <a:srgbClr val="2A5A06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374650"/>
            <a:ext cx="4244975" cy="6108700"/>
          </a:xfrm>
          <a:prstGeom prst="rect">
            <a:avLst/>
          </a:prstGeom>
          <a:ln w="28575">
            <a:solidFill>
              <a:srgbClr val="2A5A06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13213" y="211138"/>
            <a:ext cx="4733925" cy="6108700"/>
          </a:xfrm>
          <a:prstGeom prst="rect">
            <a:avLst/>
          </a:prstGeom>
          <a:noFill/>
          <a:ln w="28575">
            <a:solidFill>
              <a:srgbClr val="2A5A06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374650"/>
            <a:ext cx="4429125" cy="6108700"/>
          </a:xfrm>
          <a:prstGeom prst="rect">
            <a:avLst/>
          </a:prstGeom>
          <a:noFill/>
          <a:ln w="28575">
            <a:solidFill>
              <a:srgbClr val="2A5A06"/>
            </a:solidFill>
            <a:miter lim="800000"/>
            <a:headEnd/>
            <a:tailEnd/>
          </a:ln>
        </p:spPr>
      </p:pic>
      <p:pic>
        <p:nvPicPr>
          <p:cNvPr id="21506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374650"/>
            <a:ext cx="4276725" cy="6108700"/>
          </a:xfrm>
          <a:prstGeom prst="rect">
            <a:avLst/>
          </a:prstGeom>
          <a:noFill/>
          <a:ln w="28575">
            <a:solidFill>
              <a:srgbClr val="2A5A06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176963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3200" b="1" i="1" dirty="0">
                <a:latin typeface="Monotype Corsiva" pitchFamily="66" charset="0"/>
              </a:rPr>
              <a:t>3. Наличие публикаций, включая интернет – </a:t>
            </a:r>
            <a:r>
              <a:rPr lang="ru-RU" sz="3200" b="1" i="1" dirty="0" smtClean="0">
                <a:latin typeface="Monotype Corsiva" pitchFamily="66" charset="0"/>
              </a:rPr>
              <a:t>публикаций</a:t>
            </a:r>
            <a:r>
              <a:rPr lang="ru-RU" sz="3200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3200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3200" b="1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3200" b="1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3200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3200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4000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4000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4000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4000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4000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4000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4000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4000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4000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4000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4000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4000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4000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4000" i="1" dirty="0" smtClean="0">
                <a:solidFill>
                  <a:srgbClr val="0070C0"/>
                </a:solidFill>
                <a:latin typeface="Monotype Corsiva" pitchFamily="66" charset="0"/>
              </a:rPr>
            </a:br>
            <a:endParaRPr lang="en-US" sz="4000" dirty="0" smtClean="0">
              <a:solidFill>
                <a:srgbClr val="0070C0"/>
              </a:solidFill>
              <a:latin typeface="Monotype Corsiva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765175"/>
            <a:ext cx="4276725" cy="5802313"/>
          </a:xfrm>
          <a:prstGeom prst="rect">
            <a:avLst/>
          </a:prstGeom>
          <a:noFill/>
          <a:ln w="28575">
            <a:solidFill>
              <a:srgbClr val="2A5A06"/>
            </a:solidFill>
            <a:miter lim="800000"/>
            <a:headEnd/>
            <a:tailEnd/>
          </a:ln>
        </p:spPr>
      </p:pic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765175"/>
            <a:ext cx="4200525" cy="5802313"/>
          </a:xfrm>
          <a:prstGeom prst="rect">
            <a:avLst/>
          </a:prstGeom>
          <a:noFill/>
          <a:ln w="28575">
            <a:solidFill>
              <a:srgbClr val="2A5A06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22250"/>
            <a:ext cx="3349625" cy="5038725"/>
          </a:xfrm>
          <a:prstGeom prst="rect">
            <a:avLst/>
          </a:prstGeom>
          <a:noFill/>
          <a:ln w="28575">
            <a:solidFill>
              <a:srgbClr val="2A5A06"/>
            </a:solidFill>
            <a:miter lim="800000"/>
            <a:headEnd/>
            <a:tailEnd/>
          </a:ln>
        </p:spPr>
      </p:pic>
      <p:pic>
        <p:nvPicPr>
          <p:cNvPr id="23554" name="Picture 2" descr="C:\Users\User\Desktop\ЖУРНАЛ, КУРСЫ\Ж1.jpeg"/>
          <p:cNvPicPr>
            <a:picLocks noChangeAspect="1" noChangeArrowheads="1"/>
          </p:cNvPicPr>
          <p:nvPr/>
        </p:nvPicPr>
        <p:blipFill>
          <a:blip r:embed="rId4"/>
          <a:srcRect l="3098" r="1404" b="2896"/>
          <a:stretch>
            <a:fillRect/>
          </a:stretch>
        </p:blipFill>
        <p:spPr bwMode="auto">
          <a:xfrm>
            <a:off x="3044825" y="527050"/>
            <a:ext cx="3206750" cy="5192713"/>
          </a:xfrm>
          <a:prstGeom prst="rect">
            <a:avLst/>
          </a:prstGeom>
          <a:noFill/>
          <a:ln w="28575">
            <a:solidFill>
              <a:srgbClr val="2A5A06"/>
            </a:solidFill>
            <a:miter lim="800000"/>
            <a:headEnd/>
            <a:tailEnd/>
          </a:ln>
        </p:spPr>
      </p:pic>
      <p:pic>
        <p:nvPicPr>
          <p:cNvPr id="23555" name="Picture 2" descr="C:\Users\User\Desktop\ЖУРНАЛ, КУРСЫ\Ж3.jpeg"/>
          <p:cNvPicPr>
            <a:picLocks noChangeAspect="1" noChangeArrowheads="1"/>
          </p:cNvPicPr>
          <p:nvPr/>
        </p:nvPicPr>
        <p:blipFill>
          <a:blip r:embed="rId5"/>
          <a:srcRect r="8575" b="5661"/>
          <a:stretch>
            <a:fillRect/>
          </a:stretch>
        </p:blipFill>
        <p:spPr bwMode="auto">
          <a:xfrm>
            <a:off x="5946775" y="1138238"/>
            <a:ext cx="3197225" cy="5038725"/>
          </a:xfrm>
          <a:prstGeom prst="rect">
            <a:avLst/>
          </a:prstGeom>
          <a:noFill/>
          <a:ln w="28575">
            <a:solidFill>
              <a:srgbClr val="2A5A06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2389</TotalTime>
  <Words>194</Words>
  <Application>Microsoft Office PowerPoint</Application>
  <PresentationFormat>Экран (4:3)</PresentationFormat>
  <Paragraphs>31</Paragraphs>
  <Slides>38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5" baseType="lpstr">
      <vt:lpstr>Arial</vt:lpstr>
      <vt:lpstr>Calibri</vt:lpstr>
      <vt:lpstr>Monotype Corsiva</vt:lpstr>
      <vt:lpstr>Segoe UI Semibold</vt:lpstr>
      <vt:lpstr>Times New Roman</vt:lpstr>
      <vt:lpstr>Georgia</vt:lpstr>
      <vt:lpstr>Office Theme</vt:lpstr>
      <vt:lpstr> Министерство образования  Республики Мордовия Портфолио </vt:lpstr>
      <vt:lpstr>Представление инновационного педагогического опыта на сайте МДОУ «Детский сад № 117»  http://ds117sar.schoolrm.ru/sveden/employees/10047/182457/  </vt:lpstr>
      <vt:lpstr>Слайд 3</vt:lpstr>
      <vt:lpstr>       2.Участие в инновационной (экспериментальной) деятельности    Муниципальный уровень: - инновационная деятельность  МДОУ«Детский сад №117»     «Формирование нравственно-патриотических представлений у детей дошкольного возраста через проектную деятельность» ,2013г.     </vt:lpstr>
      <vt:lpstr>Слайд 5</vt:lpstr>
      <vt:lpstr>Слайд 6</vt:lpstr>
      <vt:lpstr>Слайд 7</vt:lpstr>
      <vt:lpstr>3. Наличие публикаций, включая интернет – публикаций          </vt:lpstr>
      <vt:lpstr>Слайд 9</vt:lpstr>
      <vt:lpstr>Слайд 10</vt:lpstr>
      <vt:lpstr>  4. Результаты участия воспитанников  - в конкурсах,  - выставках,  - турнирах,  - соревнованиях,  - акциях,  - фестивалях    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  5. Наличие авторских программ, методических пособий    Муниципальный уровень:      Рабочая программа  дополнительного образования  по художественно - эстетическому для детей старшего дошкольного возраста  «ПРИРОДА И ФАНТАЗИЯ»    </vt:lpstr>
      <vt:lpstr>Слайд 20</vt:lpstr>
      <vt:lpstr>Слайд 21</vt:lpstr>
      <vt:lpstr>6. Выступления на научно-практических конференциях, педчтениях, семинарах, секциях, методических объединениях           </vt:lpstr>
      <vt:lpstr>Слайд 23</vt:lpstr>
      <vt:lpstr>Слайд 24</vt:lpstr>
      <vt:lpstr>7. Проведение открытых занятий, мастер-классов, мероприятий         </vt:lpstr>
      <vt:lpstr>Слайд 26</vt:lpstr>
      <vt:lpstr>Слайд 27</vt:lpstr>
      <vt:lpstr>        9. Позитивные результаты работы с воспитанниками                      </vt:lpstr>
      <vt:lpstr>Слайд 29</vt:lpstr>
      <vt:lpstr>Слайд 30</vt:lpstr>
      <vt:lpstr>10. Участие педагога в профессиональных конкурсах     </vt:lpstr>
      <vt:lpstr>Слайд 32</vt:lpstr>
      <vt:lpstr>Слайд 33</vt:lpstr>
      <vt:lpstr>  11. Награды и поощрения педагога в  межаттестационный период           </vt:lpstr>
      <vt:lpstr>Слайд 35</vt:lpstr>
      <vt:lpstr>Слайд 36</vt:lpstr>
      <vt:lpstr>12. Повышение квалификации, профессиональная переподготовка           </vt:lpstr>
      <vt:lpstr>Слайд 38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Julian</dc:creator>
  <cp:lastModifiedBy>дс117</cp:lastModifiedBy>
  <cp:revision>202</cp:revision>
  <dcterms:created xsi:type="dcterms:W3CDTF">2013-08-21T19:17:07Z</dcterms:created>
  <dcterms:modified xsi:type="dcterms:W3CDTF">2018-04-05T11:24:40Z</dcterms:modified>
</cp:coreProperties>
</file>