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6" r:id="rId2"/>
    <p:sldId id="257" r:id="rId3"/>
    <p:sldId id="372" r:id="rId4"/>
    <p:sldId id="315" r:id="rId5"/>
    <p:sldId id="440" r:id="rId6"/>
    <p:sldId id="375" r:id="rId7"/>
    <p:sldId id="431" r:id="rId8"/>
    <p:sldId id="376" r:id="rId9"/>
    <p:sldId id="377" r:id="rId10"/>
    <p:sldId id="378" r:id="rId11"/>
    <p:sldId id="379" r:id="rId12"/>
    <p:sldId id="381" r:id="rId13"/>
    <p:sldId id="383" r:id="rId14"/>
    <p:sldId id="382" r:id="rId15"/>
    <p:sldId id="385" r:id="rId16"/>
    <p:sldId id="388" r:id="rId17"/>
    <p:sldId id="430" r:id="rId18"/>
    <p:sldId id="389" r:id="rId19"/>
    <p:sldId id="390" r:id="rId20"/>
    <p:sldId id="436" r:id="rId21"/>
    <p:sldId id="391" r:id="rId22"/>
    <p:sldId id="392" r:id="rId23"/>
    <p:sldId id="409" r:id="rId24"/>
    <p:sldId id="432" r:id="rId25"/>
    <p:sldId id="408" r:id="rId26"/>
    <p:sldId id="420" r:id="rId27"/>
    <p:sldId id="429" r:id="rId28"/>
    <p:sldId id="424" r:id="rId29"/>
    <p:sldId id="435" r:id="rId30"/>
    <p:sldId id="395" r:id="rId31"/>
    <p:sldId id="414" r:id="rId32"/>
    <p:sldId id="434" r:id="rId33"/>
    <p:sldId id="433" r:id="rId34"/>
    <p:sldId id="417" r:id="rId35"/>
    <p:sldId id="396" r:id="rId36"/>
    <p:sldId id="397" r:id="rId37"/>
    <p:sldId id="415" r:id="rId38"/>
    <p:sldId id="412" r:id="rId39"/>
    <p:sldId id="399" r:id="rId40"/>
    <p:sldId id="400" r:id="rId41"/>
    <p:sldId id="402" r:id="rId42"/>
    <p:sldId id="437" r:id="rId43"/>
    <p:sldId id="411" r:id="rId44"/>
    <p:sldId id="403" r:id="rId45"/>
    <p:sldId id="404" r:id="rId46"/>
    <p:sldId id="423" r:id="rId47"/>
    <p:sldId id="406" r:id="rId48"/>
    <p:sldId id="405" r:id="rId49"/>
    <p:sldId id="427" r:id="rId50"/>
    <p:sldId id="407" r:id="rId51"/>
    <p:sldId id="428" r:id="rId52"/>
    <p:sldId id="426" r:id="rId53"/>
    <p:sldId id="421" r:id="rId54"/>
    <p:sldId id="438" r:id="rId55"/>
    <p:sldId id="439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18" autoAdjust="0"/>
    <p:restoredTop sz="89068" autoAdjust="0"/>
  </p:normalViewPr>
  <p:slideViewPr>
    <p:cSldViewPr>
      <p:cViewPr>
        <p:scale>
          <a:sx n="87" d="100"/>
          <a:sy n="87" d="100"/>
        </p:scale>
        <p:origin x="-1032" y="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4B239-41C7-4940-BCA1-5D49872A9546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D8962-D16A-4257-B853-F22D36560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984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GlHxX22vLg" TargetMode="External"/><Relationship Id="rId2" Type="http://schemas.openxmlformats.org/officeDocument/2006/relationships/hyperlink" Target="https://upload2.schoolrm.ru/iblock/a97/a97be7d989445b1a66f8afb12c7875a7/fcecb7920aebd02a388c31da5db180b0.doc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kern="1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Волковой</a:t>
            </a:r>
          </a:p>
          <a:p>
            <a:pPr algn="ctr">
              <a:buNone/>
            </a:pPr>
            <a:r>
              <a:rPr lang="ru-RU" sz="3600" b="1" kern="1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Лидии Александровны,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воспитателя структурного подразделения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№7 комбинированного вида»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 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Рузаевского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</a:p>
          <a:p>
            <a:pPr algn="ctr">
              <a:buNone/>
            </a:pPr>
            <a:endParaRPr lang="ru-RU" sz="2800" b="1" dirty="0" smtClean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2068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Наличие публикаций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28800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 –  3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-  1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 - 0 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Российский уровень - 0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уровень - 0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4547052" cy="64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88640"/>
            <a:ext cx="433159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764704"/>
            <a:ext cx="8252531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908720"/>
            <a:ext cx="7488832" cy="551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692696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Результаты участия воспитанников в: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конкурсах;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выставках;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турнирах;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соревнованиях;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фестивалях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501008"/>
            <a:ext cx="777686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Победы и призовые места в заочных/дистанционных мероприятиях в сети «Интернет» - 3</a:t>
            </a:r>
          </a:p>
          <a:p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Победы и призовые места в очных муниципальных мероприятиях – 3</a:t>
            </a:r>
          </a:p>
          <a:p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Победы и призовые места в очных республиканских мероприятиях – 3 </a:t>
            </a:r>
          </a:p>
          <a:p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Победы и призовые места в очных российских мероприятиях – 0</a:t>
            </a:r>
          </a:p>
          <a:p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Победы и призовые места в очных международных мероприятиях- 0</a:t>
            </a:r>
          </a:p>
          <a:p>
            <a:endParaRPr lang="ru-RU" sz="17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ридински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585109" cy="6480720"/>
          </a:xfrm>
          <a:prstGeom prst="rect">
            <a:avLst/>
          </a:prstGeom>
        </p:spPr>
      </p:pic>
      <p:pic>
        <p:nvPicPr>
          <p:cNvPr id="3" name="Рисунок 2" descr="628925ВО1.Б.2020.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61898" y="214290"/>
            <a:ext cx="4482102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ков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504" y="188640"/>
            <a:ext cx="4607526" cy="6336704"/>
          </a:xfrm>
        </p:spPr>
      </p:pic>
      <p:pic>
        <p:nvPicPr>
          <p:cNvPr id="6" name="Рисунок 5" descr="александро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88640"/>
            <a:ext cx="4462689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узинцев Д.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188640"/>
            <a:ext cx="285076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удрин К.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2420888"/>
            <a:ext cx="2968457" cy="419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утузов Н.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1196752"/>
            <a:ext cx="2952328" cy="417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лкова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04664"/>
            <a:ext cx="4443828" cy="6309320"/>
          </a:xfrm>
          <a:prstGeom prst="rect">
            <a:avLst/>
          </a:prstGeom>
        </p:spPr>
      </p:pic>
      <p:pic>
        <p:nvPicPr>
          <p:cNvPr id="6" name="Рисунок 5" descr="MHQX048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404664"/>
            <a:ext cx="4216377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итающий город детства 2019 (1).jpg"/>
          <p:cNvPicPr>
            <a:picLocks noChangeAspect="1"/>
          </p:cNvPicPr>
          <p:nvPr/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179512" y="116632"/>
            <a:ext cx="4932040" cy="358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Читающий город детства Ребенок 2019.jpg"/>
          <p:cNvPicPr>
            <a:picLocks noChangeAspect="1"/>
          </p:cNvPicPr>
          <p:nvPr/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3995936" y="3114754"/>
            <a:ext cx="5148064" cy="374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7984" y="214290"/>
            <a:ext cx="4464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ФИО: Волкова Лидия Александровна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17.11.1968 г.;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высшее, МГУ им. Н.П. Огарева, по специальности «Филолог» с дополнительной специальностью «Преподаватель мордовского языка и литературы, русского языка и литературы»;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 ФВ №418480, 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выдачи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24.06.1991 г.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переподготовка: </a:t>
            </a:r>
            <a:r>
              <a:rPr lang="ru-RU" dirty="0" smtClean="0"/>
              <a:t>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  ДПО  «Мордовский Республиканский институт образования» по программе «Педагогика и методика дошкольного образования», квалификация «Воспитатель», 2016г. 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специальности):  26 лет;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трудовой стаж: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 лет;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последней аттестации</a:t>
            </a:r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16.12.2015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                           </a:t>
            </a:r>
          </a:p>
          <a:p>
            <a:endParaRPr lang="ru-RU" dirty="0" smtClean="0"/>
          </a:p>
          <a:p>
            <a:r>
              <a:rPr lang="ru-RU" u="sng" dirty="0" smtClean="0"/>
              <a:t> 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6" name="Рисунок 5" descr="TFqULjcwuE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1124744"/>
            <a:ext cx="388217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ik\Downloads\Новая папка (8)\Лида и Света\img101.jpg"/>
          <p:cNvPicPr>
            <a:picLocks noChangeAspect="1" noChangeArrowheads="1"/>
          </p:cNvPicPr>
          <p:nvPr/>
        </p:nvPicPr>
        <p:blipFill>
          <a:blip r:embed="rId2" cstate="email"/>
          <a:srcRect l="5250" r="6202" b="56059"/>
          <a:stretch>
            <a:fillRect/>
          </a:stretch>
        </p:blipFill>
        <p:spPr bwMode="auto">
          <a:xfrm>
            <a:off x="251520" y="548680"/>
            <a:ext cx="8720583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90872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авторских программ, методических пособий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1328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Муниципальный уровень – 0  Республиканский уровень - 0 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Российский уровень - 0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Международный уровень – 0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780928"/>
            <a:ext cx="5760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Уровень образовательной организации - 2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Муниципальный уровень -  1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Республиканский уровень – 5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Российский уровень –  0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Международный уровень - 0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4104456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Nik\Downloads\Новая папка (4)\список выступлений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32656"/>
            <a:ext cx="4104456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8064896" cy="623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38376" y="548680"/>
            <a:ext cx="4205624" cy="594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48680"/>
            <a:ext cx="4464496" cy="595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715245"/>
            <a:ext cx="4032448" cy="566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763285"/>
            <a:ext cx="4032448" cy="564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292080" y="4149080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Nik\Downloads\Новая папка (7)\Света+ Лида\Волкова_Л. (1) (pdf.io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88640"/>
            <a:ext cx="4536504" cy="6414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Nik\Downloads\Новая папка (7)\Света+ Лида\img0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16632"/>
            <a:ext cx="4824536" cy="341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Nik\Downloads\Новая папка (7)\Света+ Лида\img0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023112"/>
            <a:ext cx="5184576" cy="366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k\Downloads\Новая папка (8)\Лида и Света\1.jpg"/>
          <p:cNvPicPr>
            <a:picLocks noChangeAspect="1" noChangeArrowheads="1"/>
          </p:cNvPicPr>
          <p:nvPr/>
        </p:nvPicPr>
        <p:blipFill>
          <a:blip r:embed="rId2" cstate="email"/>
          <a:srcRect l="50000" t="6202" r="2204" b="3346"/>
          <a:stretch>
            <a:fillRect/>
          </a:stretch>
        </p:blipFill>
        <p:spPr bwMode="auto">
          <a:xfrm>
            <a:off x="179512" y="188639"/>
            <a:ext cx="3024336" cy="4046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C:\Users\Nik\Downloads\Новая папка (8)\Лида и Света\1 (2).jpg"/>
          <p:cNvPicPr>
            <a:picLocks noChangeAspect="1" noChangeArrowheads="1"/>
          </p:cNvPicPr>
          <p:nvPr/>
        </p:nvPicPr>
        <p:blipFill>
          <a:blip r:embed="rId3" cstate="email"/>
          <a:srcRect l="2094" t="5723" r="1563" b="2448"/>
          <a:stretch>
            <a:fillRect/>
          </a:stretch>
        </p:blipFill>
        <p:spPr bwMode="auto">
          <a:xfrm>
            <a:off x="2411760" y="2132856"/>
            <a:ext cx="662473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7812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Характеристика-представление к аттестации на высшую квалификационную категорию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556792"/>
            <a:ext cx="3672408" cy="518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628800"/>
            <a:ext cx="4060451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открытых занятий, мастер-классов, мероприятий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276872"/>
            <a:ext cx="5832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Уровень образовательной организации - 3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Муниципальный уровень- 0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Республиканский уровень – 1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Российский уровень –  0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Международный уровень - 0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59" y="558279"/>
            <a:ext cx="4824537" cy="611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ik\Downloads\Новая папка (8)\Лида и Света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5040560" cy="356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C:\Users\Nik\Downloads\Новая папка (8)\Лида и Света\2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2988232"/>
            <a:ext cx="4968552" cy="351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884368" y="580526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1772816"/>
            <a:ext cx="5683093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340768"/>
            <a:ext cx="3120347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764704"/>
            <a:ext cx="8049138" cy="585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0872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Экспертная деятельность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204864"/>
            <a:ext cx="5454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Муниципальный уровень - 0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Республиканский уровень – 0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Российский уровень – 0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Международный уровень - 0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08720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комиссиях, педагогических сообществах, в жюри конкурсов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етский сад №7\Desktop\2020-2021\Аттестация 2020-2021\Волкова\член профсоюз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571612"/>
            <a:ext cx="5143536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k\Downloads\Новая папка (4)\справка по аттест коми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836712"/>
            <a:ext cx="4896544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48680"/>
            <a:ext cx="4168884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548680"/>
            <a:ext cx="4188661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76672"/>
            <a:ext cx="4217211" cy="594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76672"/>
            <a:ext cx="4189924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3708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педагогического опыта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101088"/>
          </a:xfrm>
        </p:spPr>
        <p:txBody>
          <a:bodyPr>
            <a:normAutofit/>
          </a:bodyPr>
          <a:lstStyle/>
          <a:p>
            <a:pPr marL="296863" indent="-296863" algn="ctr">
              <a:lnSpc>
                <a:spcPct val="95000"/>
              </a:lnSpc>
              <a:buNone/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Педагогический опыт воспитателя структурного подразделения </a:t>
            </a:r>
          </a:p>
          <a:p>
            <a:pPr marL="296863" indent="-296863" algn="ctr">
              <a:lnSpc>
                <a:spcPct val="95000"/>
              </a:lnSpc>
              <a:buNone/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«Детский сад № 7 комбинированного вида»  </a:t>
            </a:r>
          </a:p>
          <a:p>
            <a:pPr marL="296863" indent="-296863" algn="ctr">
              <a:lnSpc>
                <a:spcPct val="95000"/>
              </a:lnSpc>
              <a:buNone/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МБДОУ «Детский сад «Радуга»  комбинированного вида»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Волковой Лидии Александровны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296863" indent="-296863" algn="ctr">
              <a:lnSpc>
                <a:spcPct val="95000"/>
              </a:lnSpc>
              <a:buNone/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представлен на сайте </a:t>
            </a:r>
          </a:p>
          <a:p>
            <a:pPr marL="296863" indent="-296863" algn="ctr">
              <a:lnSpc>
                <a:spcPct val="95000"/>
              </a:lnSpc>
              <a:buNone/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hlinkClick r:id="rId2"/>
              </a:rPr>
              <a:t>https://upload2.schoolrm.ru/iblock/a97/a97be7d989445b1a66f8afb12c7875a7/fcecb7920aebd02a388c31da5db180b0.docx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296863" indent="-296863" algn="ctr">
              <a:lnSpc>
                <a:spcPct val="95000"/>
              </a:lnSpc>
              <a:buNone/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Занятие  по познавательному развитию для детей подготовительной к школе группы «Все профессии нужны, все профессии важны»</a:t>
            </a:r>
          </a:p>
          <a:p>
            <a:pPr marL="296863" indent="-296863" algn="ctr">
              <a:lnSpc>
                <a:spcPct val="95000"/>
              </a:lnSpc>
              <a:buNone/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hlinkClick r:id="rId3"/>
              </a:rPr>
              <a:t>https://youtu.be/6GlHxX22vLg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marL="296863" indent="-296863" algn="ctr">
              <a:lnSpc>
                <a:spcPct val="95000"/>
              </a:lnSpc>
              <a:buNone/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296863" indent="-296863" algn="ctr">
              <a:lnSpc>
                <a:spcPct val="95000"/>
              </a:lnSpc>
              <a:buNone/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296863" indent="-296863" algn="ctr">
              <a:lnSpc>
                <a:spcPct val="95000"/>
              </a:lnSpc>
              <a:buNone/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работы с воспитанниками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Реализуются 8 показателей </a:t>
            </a: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556792"/>
            <a:ext cx="33309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39" y="1556792"/>
            <a:ext cx="356716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764704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ачество взаимодействия с родителями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Реализуются в полном объеме все показатели</a:t>
            </a: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Nik\Downloads\Новая папка (8)\Лида и Света\взаимодействие с родителями 1.jpg"/>
          <p:cNvPicPr>
            <a:picLocks noChangeAspect="1" noChangeArrowheads="1"/>
          </p:cNvPicPr>
          <p:nvPr/>
        </p:nvPicPr>
        <p:blipFill>
          <a:blip r:embed="rId2" cstate="email"/>
          <a:srcRect l="7516" t="3985" r="4173" b="7006"/>
          <a:stretch>
            <a:fillRect/>
          </a:stretch>
        </p:blipFill>
        <p:spPr bwMode="auto">
          <a:xfrm>
            <a:off x="971600" y="1628799"/>
            <a:ext cx="3477879" cy="495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Nik\Downloads\Новая папка (8)\Лида и Света\взаимодействие с родителями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700808"/>
            <a:ext cx="3456384" cy="488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зит раб с роди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485736"/>
            <a:ext cx="4392488" cy="6040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88640"/>
            <a:ext cx="453650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14290"/>
            <a:ext cx="71711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 из социально-неблагополучных семей</a:t>
            </a: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тский сад №7\Desktop\2020-2021\Аттестация 2020-2021\Волкова\соц-неблагопо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642918"/>
            <a:ext cx="450059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0872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</a:t>
            </a: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Победы и призовые места в конкурсах на порталах сети Интернет различных уровней - 1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Участие в очных муниципальных конкурсах – 2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Участие в очных конкурсах республиканского уровня –0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Победы и призовые места в очных муниципальных конкурсах –0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Победы и призовые места в очных конкурсах республиканского уровня –0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Призовые места и победы в очных конкурсах российского уровня –0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Призовые места и победы в очных конкурсах международного уровня – 0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k\Downloads\Новая папка (7)\Света+ Лида\img0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620688"/>
            <a:ext cx="4225709" cy="5976664"/>
          </a:xfrm>
          <a:prstGeom prst="rect">
            <a:avLst/>
          </a:prstGeom>
          <a:noFill/>
        </p:spPr>
      </p:pic>
      <p:pic>
        <p:nvPicPr>
          <p:cNvPr id="5" name="Picture 2" descr="C:\Users\Nik\Downloads\Новая папка (7)\Света+ Лида\img0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620688"/>
            <a:ext cx="4252126" cy="6014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униу.Новый год в сказке 2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67744" y="188640"/>
            <a:ext cx="4712243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76470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43840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период: 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Поощрения с различных сайтов и порталов сети Интернет –  0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Поощрения муниципального уровня – 2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Поощрения республиканского уровня -  2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Поощрения российского уровня - 0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Поощрения международного уровня- 0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Независимо от года поощрения: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Почетная грамота Министерства образования Российской Федерации -  0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Почетный работник просвещения (образования) /отличник образования - 0  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Заслуженный работник образования РМ (РФ) – 0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k\Downloads\Новая папка (7)\Света+ Лида\img0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88640"/>
            <a:ext cx="4511821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 №7\Desktop\2020-2021\Аттестация 2020-2021\Волкова\Волк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8373" y="785795"/>
            <a:ext cx="7807254" cy="5538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a109625aa408e801a9f9bf1ab0b7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70323" y="116632"/>
            <a:ext cx="4582071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k\Downloads\Новая папка (7)\Света+ Лида\img1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38071"/>
            <a:ext cx="4680520" cy="6619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k\Downloads\Новая папка (7)\Света+ Лида\img0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88640"/>
            <a:ext cx="4573512" cy="6468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k\Pictures\Saved Pictures\2020-09-30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88640"/>
            <a:ext cx="4563695" cy="645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ГРАДЫ\Публикации\о нас в газет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9749" y="1000109"/>
            <a:ext cx="5644501" cy="5324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484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7667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Участие в инновационной (экспериментальной) деятельности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Nik\Downloads\Новая папка (8)\Лида и Света\справка инновай деят.jpg"/>
          <p:cNvPicPr>
            <a:picLocks noChangeAspect="1" noChangeArrowheads="1"/>
          </p:cNvPicPr>
          <p:nvPr/>
        </p:nvPicPr>
        <p:blipFill>
          <a:blip r:embed="rId2" cstate="email"/>
          <a:srcRect l="4227" t="5123" r="7002" b="5735"/>
          <a:stretch>
            <a:fillRect/>
          </a:stretch>
        </p:blipFill>
        <p:spPr bwMode="auto">
          <a:xfrm>
            <a:off x="2771800" y="1268760"/>
            <a:ext cx="3910779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764704"/>
            <a:ext cx="4206433" cy="5940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Page_0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836712"/>
            <a:ext cx="4176464" cy="589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k\Downloads\Новая папка (4)\приказ об инновай деят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29061"/>
            <a:ext cx="4032448" cy="5814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Nik\Downloads\Новая папка (4)\приказ об инновай деят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620688"/>
            <a:ext cx="3881238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2068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Наставничество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ik\Downloads\Новая папка (3)\приказ о наставни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196752"/>
            <a:ext cx="4218050" cy="534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197135"/>
            <a:ext cx="3888432" cy="534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7">
      <a:dk1>
        <a:sysClr val="windowText" lastClr="000000"/>
      </a:dk1>
      <a:lt1>
        <a:sysClr val="window" lastClr="FFFFFF"/>
      </a:lt1>
      <a:dk2>
        <a:srgbClr val="575F6D"/>
      </a:dk2>
      <a:lt2>
        <a:srgbClr val="542378"/>
      </a:lt2>
      <a:accent1>
        <a:srgbClr val="7030A0"/>
      </a:accent1>
      <a:accent2>
        <a:srgbClr val="0070C0"/>
      </a:accent2>
      <a:accent3>
        <a:srgbClr val="AB73D5"/>
      </a:accent3>
      <a:accent4>
        <a:srgbClr val="002060"/>
      </a:accent4>
      <a:accent5>
        <a:srgbClr val="AEBAD5"/>
      </a:accent5>
      <a:accent6>
        <a:srgbClr val="7030A0"/>
      </a:accent6>
      <a:hlink>
        <a:srgbClr val="0042C7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</TotalTime>
  <Words>573</Words>
  <Application>Microsoft Office PowerPoint</Application>
  <PresentationFormat>Экран (4:3)</PresentationFormat>
  <Paragraphs>100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Поток</vt:lpstr>
      <vt:lpstr>Министерство образования РМ</vt:lpstr>
      <vt:lpstr>Слайд 2</vt:lpstr>
      <vt:lpstr>Характеристика-представление к аттестации на высшую квалификационную категорию</vt:lpstr>
      <vt:lpstr>  Представление педагогического опыта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</dc:title>
  <dc:creator>arinushkin</dc:creator>
  <cp:lastModifiedBy>Windows User</cp:lastModifiedBy>
  <cp:revision>674</cp:revision>
  <dcterms:created xsi:type="dcterms:W3CDTF">2017-03-14T09:03:05Z</dcterms:created>
  <dcterms:modified xsi:type="dcterms:W3CDTF">2020-10-05T10:47:52Z</dcterms:modified>
</cp:coreProperties>
</file>