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0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6B22E0-0693-4C62-8CA9-AB846CFF6C2A}"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87155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6B22E0-0693-4C62-8CA9-AB846CFF6C2A}"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71079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6B22E0-0693-4C62-8CA9-AB846CFF6C2A}"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93469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6B22E0-0693-4C62-8CA9-AB846CFF6C2A}"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377182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6B22E0-0693-4C62-8CA9-AB846CFF6C2A}"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236245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6B22E0-0693-4C62-8CA9-AB846CFF6C2A}"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41301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6B22E0-0693-4C62-8CA9-AB846CFF6C2A}" type="datetimeFigureOut">
              <a:rPr lang="ru-RU" smtClean="0"/>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346853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6B22E0-0693-4C62-8CA9-AB846CFF6C2A}" type="datetimeFigureOut">
              <a:rPr lang="ru-RU" smtClean="0"/>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375558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6B22E0-0693-4C62-8CA9-AB846CFF6C2A}" type="datetimeFigureOut">
              <a:rPr lang="ru-RU" smtClean="0"/>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31548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6B22E0-0693-4C62-8CA9-AB846CFF6C2A}"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38626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6B22E0-0693-4C62-8CA9-AB846CFF6C2A}"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002C24-F501-485E-BF22-9D90AF55E95C}" type="slidenum">
              <a:rPr lang="ru-RU" smtClean="0"/>
              <a:t>‹#›</a:t>
            </a:fld>
            <a:endParaRPr lang="ru-RU"/>
          </a:p>
        </p:txBody>
      </p:sp>
    </p:spTree>
    <p:extLst>
      <p:ext uri="{BB962C8B-B14F-4D97-AF65-F5344CB8AC3E}">
        <p14:creationId xmlns:p14="http://schemas.microsoft.com/office/powerpoint/2010/main" val="169420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B22E0-0693-4C62-8CA9-AB846CFF6C2A}" type="datetimeFigureOut">
              <a:rPr lang="ru-RU" smtClean="0"/>
              <a:t>14.04.2020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02C24-F501-485E-BF22-9D90AF55E95C}" type="slidenum">
              <a:rPr lang="ru-RU" smtClean="0"/>
              <a:t>‹#›</a:t>
            </a:fld>
            <a:endParaRPr lang="ru-RU"/>
          </a:p>
        </p:txBody>
      </p:sp>
    </p:spTree>
    <p:extLst>
      <p:ext uri="{BB962C8B-B14F-4D97-AF65-F5344CB8AC3E}">
        <p14:creationId xmlns:p14="http://schemas.microsoft.com/office/powerpoint/2010/main" val="3567957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9796" y="188640"/>
            <a:ext cx="7772400" cy="1470025"/>
          </a:xfrm>
        </p:spPr>
        <p:txBody>
          <a:bodyPr/>
          <a:lstStyle/>
          <a:p>
            <a:r>
              <a:rPr lang="ru-RU" dirty="0" smtClean="0"/>
              <a:t>Презентация занятия в старшей группе по лепке «Подснежник»</a:t>
            </a:r>
            <a:endParaRPr lang="ru-RU" dirty="0"/>
          </a:p>
        </p:txBody>
      </p:sp>
      <p:sp>
        <p:nvSpPr>
          <p:cNvPr id="3" name="Подзаголовок 2"/>
          <p:cNvSpPr>
            <a:spLocks noGrp="1"/>
          </p:cNvSpPr>
          <p:nvPr>
            <p:ph type="subTitle" idx="1"/>
          </p:nvPr>
        </p:nvSpPr>
        <p:spPr>
          <a:xfrm>
            <a:off x="2735387" y="4941168"/>
            <a:ext cx="6400800" cy="1752600"/>
          </a:xfrm>
        </p:spPr>
        <p:txBody>
          <a:bodyPr>
            <a:normAutofit/>
          </a:bodyPr>
          <a:lstStyle/>
          <a:p>
            <a:pPr algn="r"/>
            <a:r>
              <a:rPr lang="ru-RU" sz="1800" dirty="0" smtClean="0">
                <a:solidFill>
                  <a:schemeClr val="tx1"/>
                </a:solidFill>
              </a:rPr>
              <a:t>Подготовила: </a:t>
            </a:r>
          </a:p>
          <a:p>
            <a:pPr algn="r"/>
            <a:r>
              <a:rPr lang="ru-RU" sz="1800" dirty="0" smtClean="0">
                <a:solidFill>
                  <a:schemeClr val="tx1"/>
                </a:solidFill>
              </a:rPr>
              <a:t>воспитатель группы №6</a:t>
            </a:r>
          </a:p>
          <a:p>
            <a:pPr algn="r"/>
            <a:r>
              <a:rPr lang="ru-RU" sz="1800" dirty="0" smtClean="0">
                <a:solidFill>
                  <a:schemeClr val="tx1"/>
                </a:solidFill>
              </a:rPr>
              <a:t>Большакова Г.Е.</a:t>
            </a:r>
            <a:endParaRPr lang="ru-RU" sz="1800" dirty="0">
              <a:solidFill>
                <a:schemeClr val="tx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772816"/>
            <a:ext cx="5904656" cy="3312368"/>
          </a:xfrm>
          <a:prstGeom prst="rect">
            <a:avLst/>
          </a:prstGeom>
        </p:spPr>
      </p:pic>
    </p:spTree>
    <p:extLst>
      <p:ext uri="{BB962C8B-B14F-4D97-AF65-F5344CB8AC3E}">
        <p14:creationId xmlns:p14="http://schemas.microsoft.com/office/powerpoint/2010/main" val="272461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20688"/>
            <a:ext cx="7772400" cy="1470025"/>
          </a:xfrm>
        </p:spPr>
        <p:txBody>
          <a:bodyPr/>
          <a:lstStyle/>
          <a:p>
            <a:r>
              <a:rPr lang="ru-RU" dirty="0" smtClean="0"/>
              <a:t>Спасибо за внимание!</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780928"/>
            <a:ext cx="4572000" cy="3048000"/>
          </a:xfrm>
          <a:prstGeom prst="rect">
            <a:avLst/>
          </a:prstGeom>
        </p:spPr>
      </p:pic>
    </p:spTree>
    <p:extLst>
      <p:ext uri="{BB962C8B-B14F-4D97-AF65-F5344CB8AC3E}">
        <p14:creationId xmlns:p14="http://schemas.microsoft.com/office/powerpoint/2010/main" val="3812249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3411810"/>
          </a:xfrm>
        </p:spPr>
        <p:txBody>
          <a:bodyPr>
            <a:normAutofit fontScale="90000"/>
          </a:bodyPr>
          <a:lstStyle/>
          <a:p>
            <a:pPr algn="l"/>
            <a:r>
              <a:rPr lang="ru-RU" sz="2000" b="1" dirty="0"/>
              <a:t>Цели</a:t>
            </a:r>
            <a:r>
              <a:rPr lang="ru-RU" sz="2000" b="1" dirty="0" smtClean="0"/>
              <a:t>:</a:t>
            </a:r>
            <a:br>
              <a:rPr lang="ru-RU" sz="2000" b="1" dirty="0" smtClean="0"/>
            </a:br>
            <a:r>
              <a:rPr lang="ru-RU" sz="2000" dirty="0"/>
              <a:t/>
            </a:r>
            <a:br>
              <a:rPr lang="ru-RU" sz="2000" dirty="0"/>
            </a:br>
            <a:r>
              <a:rPr lang="ru-RU" sz="2000" dirty="0">
                <a:sym typeface="Wingdings 3"/>
              </a:rPr>
              <a:t></a:t>
            </a:r>
            <a:r>
              <a:rPr lang="ru-RU" sz="2000" dirty="0" smtClean="0"/>
              <a:t>Закрепить </a:t>
            </a:r>
            <a:r>
              <a:rPr lang="ru-RU" sz="2000" dirty="0"/>
              <a:t>знания детей о весенних изменениях в живой и неживой природе.</a:t>
            </a:r>
            <a:br>
              <a:rPr lang="ru-RU" sz="2000" dirty="0"/>
            </a:br>
            <a:r>
              <a:rPr lang="ru-RU" sz="2000" dirty="0" smtClean="0">
                <a:sym typeface="Wingdings 3"/>
              </a:rPr>
              <a:t></a:t>
            </a:r>
            <a:r>
              <a:rPr lang="ru-RU" sz="2000" dirty="0" smtClean="0"/>
              <a:t>Познакомить </a:t>
            </a:r>
            <a:r>
              <a:rPr lang="ru-RU" sz="2000" dirty="0"/>
              <a:t>детей с первым весенним </a:t>
            </a:r>
            <a:r>
              <a:rPr lang="ru-RU" sz="2000" dirty="0" smtClean="0"/>
              <a:t>цветком-подснежником.</a:t>
            </a:r>
            <a:r>
              <a:rPr lang="ru-RU" sz="2000" dirty="0"/>
              <a:t/>
            </a:r>
            <a:br>
              <a:rPr lang="ru-RU" sz="2000" dirty="0"/>
            </a:br>
            <a:r>
              <a:rPr lang="ru-RU" sz="2000" dirty="0" smtClean="0">
                <a:sym typeface="Wingdings 3"/>
              </a:rPr>
              <a:t></a:t>
            </a:r>
            <a:r>
              <a:rPr lang="ru-RU" sz="2000" dirty="0" smtClean="0"/>
              <a:t>Закреплять </a:t>
            </a:r>
            <a:r>
              <a:rPr lang="ru-RU" sz="2000" dirty="0"/>
              <a:t>умение детей работать с </a:t>
            </a:r>
            <a:r>
              <a:rPr lang="ru-RU" sz="2000" dirty="0" smtClean="0"/>
              <a:t>пластилином.</a:t>
            </a:r>
            <a:r>
              <a:rPr lang="ru-RU" sz="2000" dirty="0"/>
              <a:t/>
            </a:r>
            <a:br>
              <a:rPr lang="ru-RU" sz="2000" dirty="0"/>
            </a:br>
            <a:r>
              <a:rPr lang="ru-RU" sz="2000" dirty="0" smtClean="0">
                <a:sym typeface="Wingdings 3"/>
              </a:rPr>
              <a:t></a:t>
            </a:r>
            <a:r>
              <a:rPr lang="ru-RU" sz="2000" dirty="0" smtClean="0"/>
              <a:t>Развивать воображение, наблюдательность, мелкую моторику </a:t>
            </a:r>
            <a:r>
              <a:rPr lang="ru-RU" sz="2000" dirty="0" smtClean="0"/>
              <a:t>рук.</a:t>
            </a:r>
            <a:r>
              <a:rPr lang="ru-RU" sz="2000" dirty="0" smtClean="0"/>
              <a:t/>
            </a:r>
            <a:br>
              <a:rPr lang="ru-RU" sz="2000" dirty="0" smtClean="0"/>
            </a:br>
            <a:r>
              <a:rPr lang="ru-RU" sz="2000" dirty="0" smtClean="0">
                <a:sym typeface="Wingdings 3"/>
              </a:rPr>
              <a:t></a:t>
            </a:r>
            <a:r>
              <a:rPr lang="ru-RU" sz="2000" dirty="0" smtClean="0"/>
              <a:t>Воспитывать аккуратность в работе и бережное отношение к </a:t>
            </a:r>
            <a:r>
              <a:rPr lang="ru-RU" sz="2000" dirty="0" smtClean="0"/>
              <a:t>природе.</a:t>
            </a:r>
            <a:r>
              <a:rPr lang="ru-RU" sz="2000" dirty="0" smtClean="0"/>
              <a:t/>
            </a:r>
            <a:br>
              <a:rPr lang="ru-RU" sz="2000" dirty="0" smtClean="0"/>
            </a:br>
            <a:r>
              <a:rPr lang="ru-RU" sz="2000" dirty="0" smtClean="0">
                <a:sym typeface="Wingdings 3"/>
              </a:rPr>
              <a:t></a:t>
            </a:r>
            <a:r>
              <a:rPr lang="ru-RU" sz="2000" dirty="0" smtClean="0"/>
              <a:t>Продолжать знакомить с </a:t>
            </a:r>
            <a:r>
              <a:rPr lang="ru-RU" sz="2000" dirty="0"/>
              <a:t>нетрадиционными техниками лепки.</a:t>
            </a:r>
            <a:r>
              <a:rPr lang="ru-RU" dirty="0"/>
              <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140968"/>
            <a:ext cx="4032448" cy="3051400"/>
          </a:xfrm>
          <a:prstGeom prst="rect">
            <a:avLst/>
          </a:prstGeom>
        </p:spPr>
      </p:pic>
    </p:spTree>
    <p:extLst>
      <p:ext uri="{BB962C8B-B14F-4D97-AF65-F5344CB8AC3E}">
        <p14:creationId xmlns:p14="http://schemas.microsoft.com/office/powerpoint/2010/main" val="407600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836712"/>
            <a:ext cx="4896544" cy="3528392"/>
          </a:xfrm>
        </p:spPr>
        <p:txBody>
          <a:bodyPr>
            <a:noAutofit/>
          </a:bodyPr>
          <a:lstStyle/>
          <a:p>
            <a:pPr algn="l"/>
            <a:r>
              <a:rPr lang="ru-RU" sz="2400" b="1" u="sng" dirty="0"/>
              <a:t>Материалы:</a:t>
            </a:r>
            <a:r>
              <a:rPr lang="ru-RU" sz="2400" dirty="0"/>
              <a:t/>
            </a:r>
            <a:br>
              <a:rPr lang="ru-RU" sz="2400" dirty="0"/>
            </a:br>
            <a:r>
              <a:rPr lang="ru-RU" sz="2400" dirty="0"/>
              <a:t/>
            </a:r>
            <a:br>
              <a:rPr lang="ru-RU" sz="2400" dirty="0"/>
            </a:br>
            <a:r>
              <a:rPr lang="ru-RU" sz="2400" dirty="0" smtClean="0">
                <a:sym typeface="Wingdings 3"/>
              </a:rPr>
              <a:t></a:t>
            </a:r>
            <a:r>
              <a:rPr lang="ru-RU" sz="2400" dirty="0" smtClean="0"/>
              <a:t>Пластилин </a:t>
            </a:r>
            <a:r>
              <a:rPr lang="ru-RU" sz="2400" dirty="0"/>
              <a:t>белого, зеленого и </a:t>
            </a:r>
            <a:r>
              <a:rPr lang="ru-RU" sz="2400" dirty="0" smtClean="0"/>
              <a:t>        черного </a:t>
            </a:r>
            <a:r>
              <a:rPr lang="ru-RU" sz="2400" dirty="0"/>
              <a:t>цвета</a:t>
            </a:r>
            <a:br>
              <a:rPr lang="ru-RU" sz="2400" dirty="0"/>
            </a:br>
            <a:r>
              <a:rPr lang="ru-RU" sz="2400" dirty="0" smtClean="0">
                <a:sym typeface="Wingdings 3"/>
              </a:rPr>
              <a:t></a:t>
            </a:r>
            <a:r>
              <a:rPr lang="ru-RU" sz="2400" dirty="0" smtClean="0"/>
              <a:t>Картон </a:t>
            </a:r>
            <a:r>
              <a:rPr lang="ru-RU" sz="2400" dirty="0"/>
              <a:t>голубого цвета</a:t>
            </a:r>
            <a:br>
              <a:rPr lang="ru-RU" sz="2400" dirty="0"/>
            </a:br>
            <a:r>
              <a:rPr lang="ru-RU" sz="2400" dirty="0" smtClean="0">
                <a:sym typeface="Wingdings 3"/>
              </a:rPr>
              <a:t></a:t>
            </a:r>
            <a:r>
              <a:rPr lang="ru-RU" sz="2400" dirty="0" smtClean="0"/>
              <a:t>Доски </a:t>
            </a:r>
            <a:r>
              <a:rPr lang="ru-RU" sz="2400" dirty="0"/>
              <a:t>для </a:t>
            </a:r>
            <a:r>
              <a:rPr lang="ru-RU" sz="2400" dirty="0" smtClean="0"/>
              <a:t>лепки и стеки</a:t>
            </a:r>
            <a:r>
              <a:rPr lang="ru-RU" sz="2400" dirty="0"/>
              <a:t/>
            </a:r>
            <a:br>
              <a:rPr lang="ru-RU" sz="2400" dirty="0"/>
            </a:b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4221088"/>
            <a:ext cx="2636912" cy="21602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324267"/>
            <a:ext cx="4653136" cy="292494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058" y="332656"/>
            <a:ext cx="2973710" cy="2304256"/>
          </a:xfrm>
          <a:prstGeom prst="rect">
            <a:avLst/>
          </a:prstGeom>
        </p:spPr>
      </p:pic>
    </p:spTree>
    <p:extLst>
      <p:ext uri="{BB962C8B-B14F-4D97-AF65-F5344CB8AC3E}">
        <p14:creationId xmlns:p14="http://schemas.microsoft.com/office/powerpoint/2010/main" val="368774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2520280"/>
          </a:xfrm>
        </p:spPr>
        <p:txBody>
          <a:bodyPr>
            <a:noAutofit/>
          </a:bodyPr>
          <a:lstStyle/>
          <a:p>
            <a:pPr>
              <a:lnSpc>
                <a:spcPct val="115000"/>
              </a:lnSpc>
              <a:spcAft>
                <a:spcPts val="750"/>
              </a:spcAft>
            </a:pPr>
            <a:r>
              <a:rPr lang="ru-RU" sz="2400" dirty="0" smtClean="0">
                <a:solidFill>
                  <a:srgbClr val="676A6C"/>
                </a:solidFill>
                <a:effectLst/>
                <a:latin typeface="Trebuchet MS"/>
                <a:ea typeface="Times New Roman"/>
                <a:cs typeface="Times New Roman"/>
              </a:rPr>
              <a:t>Загадка:</a:t>
            </a:r>
            <a:r>
              <a:rPr lang="ru-RU" sz="2400" dirty="0">
                <a:ea typeface="Calibri"/>
                <a:cs typeface="Times New Roman"/>
              </a:rPr>
              <a:t/>
            </a:r>
            <a:br>
              <a:rPr lang="ru-RU" sz="2400" dirty="0">
                <a:ea typeface="Calibri"/>
                <a:cs typeface="Times New Roman"/>
              </a:rPr>
            </a:br>
            <a:r>
              <a:rPr lang="ru-RU" sz="2400" dirty="0" smtClean="0">
                <a:solidFill>
                  <a:srgbClr val="676A6C"/>
                </a:solidFill>
                <a:effectLst/>
                <a:latin typeface="Trebuchet MS"/>
                <a:ea typeface="Times New Roman"/>
                <a:cs typeface="Times New Roman"/>
              </a:rPr>
              <a:t>Первым вылез из землицы</a:t>
            </a:r>
            <a:r>
              <a:rPr lang="ru-RU" sz="2400" dirty="0">
                <a:ea typeface="Calibri"/>
                <a:cs typeface="Times New Roman"/>
              </a:rPr>
              <a:t/>
            </a:r>
            <a:br>
              <a:rPr lang="ru-RU" sz="2400" dirty="0">
                <a:ea typeface="Calibri"/>
                <a:cs typeface="Times New Roman"/>
              </a:rPr>
            </a:br>
            <a:r>
              <a:rPr lang="ru-RU" sz="2400" dirty="0" smtClean="0">
                <a:solidFill>
                  <a:srgbClr val="676A6C"/>
                </a:solidFill>
                <a:effectLst/>
                <a:latin typeface="Trebuchet MS"/>
                <a:ea typeface="Times New Roman"/>
                <a:cs typeface="Times New Roman"/>
              </a:rPr>
              <a:t>На проталинке.</a:t>
            </a:r>
            <a:r>
              <a:rPr lang="ru-RU" sz="2400" dirty="0">
                <a:ea typeface="Calibri"/>
                <a:cs typeface="Times New Roman"/>
              </a:rPr>
              <a:t/>
            </a:r>
            <a:br>
              <a:rPr lang="ru-RU" sz="2400" dirty="0">
                <a:ea typeface="Calibri"/>
                <a:cs typeface="Times New Roman"/>
              </a:rPr>
            </a:br>
            <a:r>
              <a:rPr lang="ru-RU" sz="2400" dirty="0" smtClean="0">
                <a:solidFill>
                  <a:srgbClr val="676A6C"/>
                </a:solidFill>
                <a:effectLst/>
                <a:latin typeface="Trebuchet MS"/>
                <a:ea typeface="Times New Roman"/>
                <a:cs typeface="Times New Roman"/>
              </a:rPr>
              <a:t>Он мороза не боится,</a:t>
            </a:r>
            <a:r>
              <a:rPr lang="ru-RU" sz="2400" dirty="0">
                <a:ea typeface="Calibri"/>
                <a:cs typeface="Times New Roman"/>
              </a:rPr>
              <a:t/>
            </a:r>
            <a:br>
              <a:rPr lang="ru-RU" sz="2400" dirty="0">
                <a:ea typeface="Calibri"/>
                <a:cs typeface="Times New Roman"/>
              </a:rPr>
            </a:br>
            <a:r>
              <a:rPr lang="ru-RU" sz="2400" dirty="0" smtClean="0">
                <a:solidFill>
                  <a:srgbClr val="676A6C"/>
                </a:solidFill>
                <a:effectLst/>
                <a:latin typeface="Trebuchet MS"/>
                <a:ea typeface="Times New Roman"/>
                <a:cs typeface="Times New Roman"/>
              </a:rPr>
              <a:t>Хоть и маленький.</a:t>
            </a:r>
            <a:r>
              <a:rPr lang="ru-RU" sz="2400" dirty="0">
                <a:ea typeface="Calibri"/>
                <a:cs typeface="Times New Roman"/>
              </a:rPr>
              <a:t/>
            </a:r>
            <a:br>
              <a:rPr lang="ru-RU" sz="2400" dirty="0">
                <a:ea typeface="Calibri"/>
                <a:cs typeface="Times New Roman"/>
              </a:rPr>
            </a:b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7" y="2911258"/>
            <a:ext cx="3312369" cy="3284918"/>
          </a:xfrm>
          <a:prstGeom prst="rect">
            <a:avLst/>
          </a:prstGeom>
        </p:spPr>
      </p:pic>
    </p:spTree>
    <p:extLst>
      <p:ext uri="{BB962C8B-B14F-4D97-AF65-F5344CB8AC3E}">
        <p14:creationId xmlns:p14="http://schemas.microsoft.com/office/powerpoint/2010/main" val="367154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7772400" cy="5112568"/>
          </a:xfrm>
        </p:spPr>
        <p:txBody>
          <a:bodyPr>
            <a:normAutofit fontScale="90000"/>
          </a:bodyPr>
          <a:lstStyle/>
          <a:p>
            <a:pPr algn="l"/>
            <a:r>
              <a:rPr lang="ru-RU" sz="2000" b="1" dirty="0" smtClean="0"/>
              <a:t>Стихотворение С. Маршака «Апрель» </a:t>
            </a:r>
            <a:br>
              <a:rPr lang="ru-RU" sz="2000" b="1" dirty="0" smtClean="0"/>
            </a:br>
            <a:r>
              <a:rPr lang="ru-RU" sz="2000" b="1" dirty="0" smtClean="0"/>
              <a:t/>
            </a:r>
            <a:br>
              <a:rPr lang="ru-RU" sz="2000" b="1" dirty="0" smtClean="0"/>
            </a:br>
            <a:r>
              <a:rPr lang="ru-RU" sz="2000" dirty="0" smtClean="0"/>
              <a:t>                              Апрель, апрель!</a:t>
            </a:r>
            <a:r>
              <a:rPr lang="ru-RU" sz="2000" b="1" dirty="0"/>
              <a:t/>
            </a:r>
            <a:br>
              <a:rPr lang="ru-RU" sz="2000" b="1" dirty="0"/>
            </a:br>
            <a:r>
              <a:rPr lang="ru-RU" sz="2000" b="1" dirty="0" smtClean="0"/>
              <a:t>                              </a:t>
            </a:r>
            <a:r>
              <a:rPr lang="ru-RU" sz="2000" dirty="0" smtClean="0"/>
              <a:t>На дворе звенит капель.</a:t>
            </a:r>
            <a:br>
              <a:rPr lang="ru-RU" sz="2000" dirty="0" smtClean="0"/>
            </a:br>
            <a:r>
              <a:rPr lang="ru-RU" sz="2000" dirty="0" smtClean="0"/>
              <a:t> </a:t>
            </a:r>
            <a:br>
              <a:rPr lang="ru-RU" sz="2000" dirty="0" smtClean="0"/>
            </a:br>
            <a:r>
              <a:rPr lang="ru-RU" sz="2000" dirty="0" smtClean="0"/>
              <a:t>                              По полям бегут ручьи,</a:t>
            </a:r>
            <a:br>
              <a:rPr lang="ru-RU" sz="2000" dirty="0" smtClean="0"/>
            </a:br>
            <a:r>
              <a:rPr lang="ru-RU" sz="2000" dirty="0" smtClean="0"/>
              <a:t>                              На дорогах лужи.</a:t>
            </a:r>
            <a:br>
              <a:rPr lang="ru-RU" sz="2000" dirty="0" smtClean="0"/>
            </a:br>
            <a:r>
              <a:rPr lang="ru-RU" sz="2000" dirty="0" smtClean="0"/>
              <a:t>                              Скоро выйдут муравьи</a:t>
            </a:r>
            <a:br>
              <a:rPr lang="ru-RU" sz="2000" dirty="0" smtClean="0"/>
            </a:br>
            <a:r>
              <a:rPr lang="ru-RU" sz="2000" dirty="0" smtClean="0"/>
              <a:t>                              После зимней стужи.</a:t>
            </a:r>
            <a:br>
              <a:rPr lang="ru-RU" sz="2000" dirty="0" smtClean="0"/>
            </a:br>
            <a:r>
              <a:rPr lang="ru-RU" sz="2000" dirty="0" smtClean="0"/>
              <a:t> </a:t>
            </a:r>
            <a:br>
              <a:rPr lang="ru-RU" sz="2000" dirty="0" smtClean="0"/>
            </a:br>
            <a:r>
              <a:rPr lang="ru-RU" sz="2000" dirty="0" smtClean="0"/>
              <a:t>                              Пробирается медведь</a:t>
            </a:r>
            <a:br>
              <a:rPr lang="ru-RU" sz="2000" dirty="0" smtClean="0"/>
            </a:br>
            <a:r>
              <a:rPr lang="ru-RU" sz="2000" dirty="0" smtClean="0"/>
              <a:t>                              Сквозь лесной валежник.</a:t>
            </a:r>
            <a:br>
              <a:rPr lang="ru-RU" sz="2000" dirty="0" smtClean="0"/>
            </a:br>
            <a:r>
              <a:rPr lang="ru-RU" sz="2000" dirty="0" smtClean="0"/>
              <a:t>                              Стали птицы песни петь,</a:t>
            </a:r>
            <a:br>
              <a:rPr lang="ru-RU" sz="2000" dirty="0" smtClean="0"/>
            </a:br>
            <a:r>
              <a:rPr lang="ru-RU" sz="2000" dirty="0" smtClean="0"/>
              <a:t>                              И расцвел подснежник.</a:t>
            </a:r>
            <a:r>
              <a:rPr lang="ru-RU" dirty="0" smtClean="0"/>
              <a:t/>
            </a:r>
            <a:br>
              <a:rPr lang="ru-RU" dirty="0" smtClean="0"/>
            </a:br>
            <a:r>
              <a:rPr lang="ru-RU" dirty="0" smtClean="0"/>
              <a:t> </a:t>
            </a:r>
            <a:br>
              <a:rPr lang="ru-RU" dirty="0" smtClean="0"/>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3" y="4005064"/>
            <a:ext cx="3208153" cy="2635002"/>
          </a:xfrm>
          <a:prstGeom prst="rect">
            <a:avLst/>
          </a:prstGeom>
        </p:spPr>
      </p:pic>
    </p:spTree>
    <p:extLst>
      <p:ext uri="{BB962C8B-B14F-4D97-AF65-F5344CB8AC3E}">
        <p14:creationId xmlns:p14="http://schemas.microsoft.com/office/powerpoint/2010/main" val="1464347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3960439"/>
          </a:xfrm>
        </p:spPr>
        <p:txBody>
          <a:bodyPr>
            <a:normAutofit fontScale="90000"/>
          </a:bodyPr>
          <a:lstStyle/>
          <a:p>
            <a:pPr>
              <a:lnSpc>
                <a:spcPct val="115000"/>
              </a:lnSpc>
              <a:spcAft>
                <a:spcPts val="750"/>
              </a:spcAft>
            </a:pPr>
            <a:r>
              <a:rPr lang="ru-RU" b="1" dirty="0" smtClean="0">
                <a:solidFill>
                  <a:srgbClr val="676A6C"/>
                </a:solidFill>
                <a:effectLst/>
                <a:latin typeface="Trebuchet MS"/>
                <a:ea typeface="Times New Roman"/>
                <a:cs typeface="Times New Roman"/>
              </a:rPr>
              <a:t>Физкультминутка: </a:t>
            </a:r>
            <a:r>
              <a:rPr lang="ru-RU" dirty="0" smtClean="0">
                <a:solidFill>
                  <a:srgbClr val="676A6C"/>
                </a:solidFill>
                <a:effectLst/>
                <a:latin typeface="Trebuchet MS"/>
                <a:ea typeface="Times New Roman"/>
                <a:cs typeface="Times New Roman"/>
              </a:rPr>
              <a:t/>
            </a:r>
            <a:br>
              <a:rPr lang="ru-RU" dirty="0" smtClean="0">
                <a:solidFill>
                  <a:srgbClr val="676A6C"/>
                </a:solidFill>
                <a:effectLst/>
                <a:latin typeface="Trebuchet MS"/>
                <a:ea typeface="Times New Roman"/>
                <a:cs typeface="Times New Roman"/>
              </a:rPr>
            </a:br>
            <a:r>
              <a:rPr lang="ru-RU" dirty="0" smtClean="0">
                <a:solidFill>
                  <a:srgbClr val="676A6C"/>
                </a:solidFill>
                <a:effectLst/>
                <a:latin typeface="Trebuchet MS"/>
                <a:ea typeface="Times New Roman"/>
                <a:cs typeface="Times New Roman"/>
              </a:rPr>
              <a:t>«Ветер дует нам в лицо, закачалось деревцо, ветерок все тише-тише, деревцо все выше-выше»</a:t>
            </a:r>
            <a:r>
              <a:rPr lang="ru-RU" sz="4800" dirty="0">
                <a:ea typeface="Calibri"/>
                <a:cs typeface="Times New Roman"/>
              </a:rPr>
              <a:t/>
            </a:r>
            <a:br>
              <a:rPr lang="ru-RU" sz="4800" dirty="0">
                <a:ea typeface="Calibri"/>
                <a:cs typeface="Times New Roman"/>
              </a:rPr>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251" y="3860014"/>
            <a:ext cx="5400600" cy="2552146"/>
          </a:xfrm>
          <a:prstGeom prst="rect">
            <a:avLst/>
          </a:prstGeom>
        </p:spPr>
      </p:pic>
    </p:spTree>
    <p:extLst>
      <p:ext uri="{BB962C8B-B14F-4D97-AF65-F5344CB8AC3E}">
        <p14:creationId xmlns:p14="http://schemas.microsoft.com/office/powerpoint/2010/main" val="3948563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4971"/>
            <a:ext cx="3094112" cy="3458126"/>
          </a:xfrm>
        </p:spPr>
        <p:txBody>
          <a:bodyPr>
            <a:noAutofit/>
          </a:bodyPr>
          <a:lstStyle/>
          <a:p>
            <a:pPr algn="l">
              <a:spcAft>
                <a:spcPts val="750"/>
              </a:spcAft>
            </a:pPr>
            <a:r>
              <a:rPr lang="ru-RU" sz="1800" dirty="0">
                <a:ea typeface="Calibri"/>
                <a:cs typeface="Times New Roman"/>
              </a:rPr>
              <a:t/>
            </a:r>
            <a:br>
              <a:rPr lang="ru-RU" sz="1800" dirty="0">
                <a:ea typeface="Calibri"/>
                <a:cs typeface="Times New Roman"/>
              </a:rPr>
            </a:br>
            <a:r>
              <a:rPr lang="ru-RU" sz="2100" dirty="0" smtClean="0">
                <a:solidFill>
                  <a:srgbClr val="676A6C"/>
                </a:solidFill>
                <a:effectLst/>
                <a:ea typeface="Times New Roman"/>
                <a:cs typeface="Times New Roman"/>
              </a:rPr>
              <a:t>Возьмем пластилин: зеленого цвета, отрежем стекой кусочек, и скатаем толстую колбаску, потом немного расплющим ее пальцами и у нас получится листок. Теперь сделаем второй листочек.</a:t>
            </a:r>
            <a:r>
              <a:rPr lang="ru-RU" sz="2100" dirty="0">
                <a:ea typeface="Calibri"/>
                <a:cs typeface="Times New Roman"/>
              </a:rPr>
              <a:t/>
            </a:r>
            <a:br>
              <a:rPr lang="ru-RU" sz="2100" dirty="0">
                <a:ea typeface="Calibri"/>
                <a:cs typeface="Times New Roman"/>
              </a:rPr>
            </a:br>
            <a:endParaRPr lang="ru-RU" sz="2100" dirty="0"/>
          </a:p>
        </p:txBody>
      </p:sp>
      <p:sp>
        <p:nvSpPr>
          <p:cNvPr id="3" name="Подзаголовок 2"/>
          <p:cNvSpPr>
            <a:spLocks noGrp="1"/>
          </p:cNvSpPr>
          <p:nvPr>
            <p:ph type="subTitle" idx="1"/>
          </p:nvPr>
        </p:nvSpPr>
        <p:spPr>
          <a:xfrm>
            <a:off x="5724128" y="1268760"/>
            <a:ext cx="2800400" cy="3312368"/>
          </a:xfrm>
        </p:spPr>
        <p:txBody>
          <a:bodyPr>
            <a:normAutofit/>
          </a:bodyPr>
          <a:lstStyle/>
          <a:p>
            <a:pPr algn="l"/>
            <a:r>
              <a:rPr lang="ru-RU" dirty="0" smtClean="0"/>
              <a:t> </a:t>
            </a:r>
            <a:r>
              <a:rPr lang="ru-RU" sz="2100" dirty="0" smtClean="0">
                <a:latin typeface="+mj-lt"/>
              </a:rPr>
              <a:t>Теперь сделаем стебельки, возьмем маленький кусок зеленого пластилина и  скатаем тонкий длинный жгутик. Нам нужно три стебелька</a:t>
            </a:r>
            <a:r>
              <a:rPr lang="ru-RU" sz="2100" dirty="0" smtClean="0"/>
              <a:t>.</a:t>
            </a:r>
            <a:endParaRPr lang="ru-RU" sz="2100" dirty="0"/>
          </a:p>
        </p:txBody>
      </p:sp>
      <p:sp>
        <p:nvSpPr>
          <p:cNvPr id="4" name="TextBox 3"/>
          <p:cNvSpPr txBox="1"/>
          <p:nvPr/>
        </p:nvSpPr>
        <p:spPr>
          <a:xfrm>
            <a:off x="1547664" y="511805"/>
            <a:ext cx="7344816" cy="646331"/>
          </a:xfrm>
          <a:prstGeom prst="rect">
            <a:avLst/>
          </a:prstGeom>
          <a:noFill/>
        </p:spPr>
        <p:txBody>
          <a:bodyPr wrap="square" rtlCol="0">
            <a:spAutoFit/>
          </a:bodyPr>
          <a:lstStyle/>
          <a:p>
            <a:pPr algn="ctr"/>
            <a:r>
              <a:rPr lang="ru-RU" dirty="0" smtClean="0">
                <a:latin typeface="Arial" panose="020B0604020202020204" pitchFamily="34" charset="0"/>
                <a:cs typeface="Arial" panose="020B0604020202020204" pitchFamily="34" charset="0"/>
              </a:rPr>
              <a:t>Приступаем к лепке наших подснежников:</a:t>
            </a:r>
            <a:r>
              <a:rPr lang="ru-RU" dirty="0" smtClean="0"/>
              <a:t/>
            </a:r>
            <a:br>
              <a:rPr lang="ru-RU" dirty="0" smtClean="0"/>
            </a:b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221088"/>
            <a:ext cx="2571750" cy="242088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447" y="4077072"/>
            <a:ext cx="3363838" cy="2348880"/>
          </a:xfrm>
          <a:prstGeom prst="rect">
            <a:avLst/>
          </a:prstGeom>
        </p:spPr>
      </p:pic>
    </p:spTree>
    <p:extLst>
      <p:ext uri="{BB962C8B-B14F-4D97-AF65-F5344CB8AC3E}">
        <p14:creationId xmlns:p14="http://schemas.microsoft.com/office/powerpoint/2010/main" val="371005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548680"/>
            <a:ext cx="3600400" cy="3096344"/>
          </a:xfrm>
        </p:spPr>
        <p:txBody>
          <a:bodyPr>
            <a:noAutofit/>
          </a:bodyPr>
          <a:lstStyle/>
          <a:p>
            <a:pPr>
              <a:lnSpc>
                <a:spcPct val="80000"/>
              </a:lnSpc>
              <a:spcBef>
                <a:spcPct val="20000"/>
              </a:spcBef>
            </a:pPr>
            <a:r>
              <a:rPr lang="ru-RU" sz="2200" dirty="0">
                <a:latin typeface="+mn-lt"/>
                <a:ea typeface="+mn-ea"/>
                <a:cs typeface="+mn-cs"/>
              </a:rPr>
              <a:t>Приступим к лепке лепестков. Возьмем белый пластилин, отрежем маленький кусочек, скатываем шарик, немного расплющиваем между пальцами, вот и получился лепесток. Сделаем еще 6 лепестков.</a:t>
            </a:r>
            <a:endParaRPr lang="ru-RU" sz="2200" dirty="0">
              <a:latin typeface="+mn-lt"/>
              <a:ea typeface="+mn-ea"/>
              <a:cs typeface="+mn-cs"/>
            </a:endParaRPr>
          </a:p>
        </p:txBody>
      </p:sp>
      <p:sp>
        <p:nvSpPr>
          <p:cNvPr id="3" name="Подзаголовок 2"/>
          <p:cNvSpPr>
            <a:spLocks noGrp="1"/>
          </p:cNvSpPr>
          <p:nvPr>
            <p:ph type="subTitle" idx="1"/>
          </p:nvPr>
        </p:nvSpPr>
        <p:spPr>
          <a:xfrm>
            <a:off x="4932040" y="548680"/>
            <a:ext cx="3704456" cy="3217912"/>
          </a:xfrm>
        </p:spPr>
        <p:txBody>
          <a:bodyPr>
            <a:normAutofit fontScale="77500" lnSpcReduction="20000"/>
          </a:bodyPr>
          <a:lstStyle/>
          <a:p>
            <a:r>
              <a:rPr lang="ru-RU" dirty="0" smtClean="0"/>
              <a:t> </a:t>
            </a:r>
            <a:r>
              <a:rPr lang="ru-RU" sz="2900" dirty="0" smtClean="0">
                <a:solidFill>
                  <a:schemeClr val="tx1"/>
                </a:solidFill>
              </a:rPr>
              <a:t>Теперь начнем складывать наш подснежник на картоне. Сначала прилепим стебельки, они должны расти из одной точки. Приклеим листики к стебелькам. Пришло время самих цветочков. Скрепим три лепестка и приклеим к стебельку.</a:t>
            </a:r>
            <a:endParaRPr lang="ru-RU" sz="29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672408"/>
            <a:ext cx="3456384" cy="270892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4005064"/>
            <a:ext cx="2520280" cy="2376264"/>
          </a:xfrm>
          <a:prstGeom prst="rect">
            <a:avLst/>
          </a:prstGeom>
        </p:spPr>
      </p:pic>
    </p:spTree>
    <p:extLst>
      <p:ext uri="{BB962C8B-B14F-4D97-AF65-F5344CB8AC3E}">
        <p14:creationId xmlns:p14="http://schemas.microsoft.com/office/powerpoint/2010/main" val="3679628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60648"/>
            <a:ext cx="7772400" cy="1470025"/>
          </a:xfrm>
        </p:spPr>
        <p:txBody>
          <a:bodyPr>
            <a:normAutofit/>
          </a:bodyPr>
          <a:lstStyle/>
          <a:p>
            <a:r>
              <a:rPr lang="ru-RU" sz="2000" dirty="0" smtClean="0"/>
              <a:t>Подснежник </a:t>
            </a:r>
            <a:r>
              <a:rPr lang="ru-RU" sz="2000" dirty="0"/>
              <a:t>растет из-под снега, в проталинке. Так давайте изобразим это в нашей поделке. У нас остался белый и черный пластилин, с помощью размазывания сделаем талый снег и проталинку </a:t>
            </a:r>
            <a:r>
              <a:rPr lang="ru-RU" sz="2000" dirty="0" smtClean="0"/>
              <a:t>земли.</a:t>
            </a:r>
            <a:endParaRPr lang="ru-RU"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2060848"/>
            <a:ext cx="6480720" cy="4248472"/>
          </a:xfrm>
          <a:prstGeom prst="rect">
            <a:avLst/>
          </a:prstGeom>
        </p:spPr>
      </p:pic>
    </p:spTree>
    <p:extLst>
      <p:ext uri="{BB962C8B-B14F-4D97-AF65-F5344CB8AC3E}">
        <p14:creationId xmlns:p14="http://schemas.microsoft.com/office/powerpoint/2010/main" val="2255744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168</Words>
  <Application>Microsoft Office PowerPoint</Application>
  <PresentationFormat>Экран (4:3)</PresentationFormat>
  <Paragraphs>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занятия в старшей группе по лепке «Подснежник»</vt:lpstr>
      <vt:lpstr>Цели:  Закрепить знания детей о весенних изменениях в живой и неживой природе. Познакомить детей с первым весенним цветком-подснежником. Закреплять умение детей работать с пластилином. Развивать воображение, наблюдательность, мелкую моторику рук. Воспитывать аккуратность в работе и бережное отношение к природе. Продолжать знакомить с нетрадиционными техниками лепки. </vt:lpstr>
      <vt:lpstr>Материалы:  Пластилин белого, зеленого и         черного цвета Картон голубого цвета Доски для лепки и стеки </vt:lpstr>
      <vt:lpstr>Загадка: Первым вылез из землицы На проталинке. Он мороза не боится, Хоть и маленький. </vt:lpstr>
      <vt:lpstr>Стихотворение С. Маршака «Апрель»                                 Апрель, апрель!                               На дворе звенит капель.                                 По полям бегут ручьи,                               На дорогах лужи.                               Скоро выйдут муравьи                               После зимней стужи.                                 Пробирается медведь                               Сквозь лесной валежник.                               Стали птицы песни петь,                               И расцвел подснежник.   </vt:lpstr>
      <vt:lpstr>Физкультминутка:  «Ветер дует нам в лицо, закачалось деревцо, ветерок все тише-тише, деревцо все выше-выше» </vt:lpstr>
      <vt:lpstr> Возьмем пластилин: зеленого цвета, отрежем стекой кусочек, и скатаем толстую колбаску, потом немного расплющим ее пальцами и у нас получится листок. Теперь сделаем второй листочек. </vt:lpstr>
      <vt:lpstr>Приступим к лепке лепестков. Возьмем белый пластилин, отрежем маленький кусочек, скатываем шарик, немного расплющиваем между пальцами, вот и получился лепесток. Сделаем еще 6 лепестков.</vt:lpstr>
      <vt:lpstr>Подснежник растет из-под снега, в проталинке. Так давайте изобразим это в нашей поделке. У нас остался белый и черный пластилин, с помощью размазывания сделаем талый снег и проталинку земли.</vt:lpstr>
      <vt:lpstr>Спасибо за внимание!</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занятия в старшей группе по лепке «Подснежник»</dc:title>
  <dc:creator>Катюшка</dc:creator>
  <cp:lastModifiedBy>aleksei-byakinaleksei-byakin@outlook.com</cp:lastModifiedBy>
  <cp:revision>8</cp:revision>
  <dcterms:created xsi:type="dcterms:W3CDTF">2020-04-14T13:31:11Z</dcterms:created>
  <dcterms:modified xsi:type="dcterms:W3CDTF">2020-04-14T17:43:42Z</dcterms:modified>
</cp:coreProperties>
</file>