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92" r:id="rId6"/>
    <p:sldId id="260" r:id="rId7"/>
    <p:sldId id="291" r:id="rId8"/>
    <p:sldId id="262" r:id="rId9"/>
    <p:sldId id="288" r:id="rId10"/>
    <p:sldId id="290" r:id="rId11"/>
    <p:sldId id="289" r:id="rId12"/>
    <p:sldId id="263" r:id="rId13"/>
    <p:sldId id="276" r:id="rId14"/>
    <p:sldId id="264" r:id="rId15"/>
    <p:sldId id="265" r:id="rId16"/>
    <p:sldId id="266" r:id="rId17"/>
    <p:sldId id="267" r:id="rId18"/>
    <p:sldId id="268" r:id="rId19"/>
    <p:sldId id="269" r:id="rId20"/>
    <p:sldId id="277" r:id="rId21"/>
    <p:sldId id="274" r:id="rId22"/>
    <p:sldId id="27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26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191EF-E561-4E23-832D-F1FBE0129576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CECD6-D7AA-4BF6-939E-44554439C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CECD6-D7AA-4BF6-939E-44554439C5D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E8278F-25CF-4884-A9A1-EAA7B2E99557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0D0D5C-87A7-4179-A1B1-19639BF0C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8278F-25CF-4884-A9A1-EAA7B2E99557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D0D5C-87A7-4179-A1B1-19639BF0C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8278F-25CF-4884-A9A1-EAA7B2E99557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D0D5C-87A7-4179-A1B1-19639BF0C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8278F-25CF-4884-A9A1-EAA7B2E99557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D0D5C-87A7-4179-A1B1-19639BF0C8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8278F-25CF-4884-A9A1-EAA7B2E99557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D0D5C-87A7-4179-A1B1-19639BF0C8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8278F-25CF-4884-A9A1-EAA7B2E99557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D0D5C-87A7-4179-A1B1-19639BF0C8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8278F-25CF-4884-A9A1-EAA7B2E99557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D0D5C-87A7-4179-A1B1-19639BF0C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8278F-25CF-4884-A9A1-EAA7B2E99557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D0D5C-87A7-4179-A1B1-19639BF0C8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8278F-25CF-4884-A9A1-EAA7B2E99557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D0D5C-87A7-4179-A1B1-19639BF0C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E8278F-25CF-4884-A9A1-EAA7B2E99557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D0D5C-87A7-4179-A1B1-19639BF0C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E8278F-25CF-4884-A9A1-EAA7B2E99557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0D0D5C-87A7-4179-A1B1-19639BF0C8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E8278F-25CF-4884-A9A1-EAA7B2E99557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F0D0D5C-87A7-4179-A1B1-19639BF0C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ZUhj/9FYnCshnx" TargetMode="External"/><Relationship Id="rId2" Type="http://schemas.openxmlformats.org/officeDocument/2006/relationships/hyperlink" Target="https://www.youtube.com/watch?v=uqmbzsCn5Ls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0"/>
            <a:ext cx="814393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Республики Мордовия</a:t>
            </a: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alt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alt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altLang="ru-RU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alt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altLang="ru-RU" sz="4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Мироновой Юлии Юрьевны </a:t>
            </a:r>
            <a:r>
              <a:rPr lang="ru-RU" alt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alt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воспитателя</a:t>
            </a:r>
            <a:br>
              <a:rPr lang="ru-RU" alt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altLang="ru-RU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Краснослободский</a:t>
            </a:r>
            <a:r>
              <a:rPr lang="ru-RU" alt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детский сад комбинированного вида «Сказка</a:t>
            </a:r>
            <a:r>
              <a:rPr lang="ru-RU" alt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alt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Краснослободского</a:t>
            </a:r>
            <a:r>
              <a:rPr lang="ru-RU" alt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</a:t>
            </a:r>
            <a:br>
              <a:rPr lang="ru-RU" alt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Республики Мордовия</a:t>
            </a:r>
          </a:p>
          <a:p>
            <a:pPr lvl="0" algn="ctr">
              <a:spcBef>
                <a:spcPct val="0"/>
              </a:spcBef>
              <a:defRPr/>
            </a:pPr>
            <a:endParaRPr lang="ru-RU" altLang="ru-RU" b="1" i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altLang="ru-RU" b="1" i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alt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Краснослободск-2022</a:t>
            </a:r>
            <a:endParaRPr lang="ru-RU" alt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214290"/>
            <a:ext cx="1837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Интернет</a:t>
            </a:r>
          </a:p>
        </p:txBody>
      </p:sp>
      <p:pic>
        <p:nvPicPr>
          <p:cNvPr id="3" name="Рисунок 2" descr="Screenshot_20220914_2118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071546"/>
            <a:ext cx="3523443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shot_20220928_1244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142984"/>
            <a:ext cx="2643191" cy="3571900"/>
          </a:xfrm>
          <a:prstGeom prst="rect">
            <a:avLst/>
          </a:prstGeom>
        </p:spPr>
      </p:pic>
      <p:pic>
        <p:nvPicPr>
          <p:cNvPr id="3" name="Рисунок 2" descr="Screenshot_20220928_124635.jpg"/>
          <p:cNvPicPr>
            <a:picLocks noChangeAspect="1"/>
          </p:cNvPicPr>
          <p:nvPr/>
        </p:nvPicPr>
        <p:blipFill>
          <a:blip r:embed="rId3" cstate="print"/>
          <a:srcRect l="5249" r="5249"/>
          <a:stretch>
            <a:fillRect/>
          </a:stretch>
        </p:blipFill>
        <p:spPr>
          <a:xfrm>
            <a:off x="3000364" y="1857364"/>
            <a:ext cx="3069016" cy="4143404"/>
          </a:xfrm>
          <a:prstGeom prst="rect">
            <a:avLst/>
          </a:prstGeom>
        </p:spPr>
      </p:pic>
      <p:pic>
        <p:nvPicPr>
          <p:cNvPr id="6" name="Рисунок 5" descr="Screenshot_20220928_124757.jpg"/>
          <p:cNvPicPr>
            <a:picLocks noChangeAspect="1"/>
          </p:cNvPicPr>
          <p:nvPr/>
        </p:nvPicPr>
        <p:blipFill>
          <a:blip r:embed="rId4" cstate="print"/>
          <a:srcRect l="7651" t="4215" r="7651" b="2107"/>
          <a:stretch>
            <a:fillRect/>
          </a:stretch>
        </p:blipFill>
        <p:spPr>
          <a:xfrm>
            <a:off x="6215074" y="2500306"/>
            <a:ext cx="2786082" cy="41297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7554" y="285728"/>
            <a:ext cx="3473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Российский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359024" y="0"/>
            <a:ext cx="8784976" cy="9361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Результаты участия воспитанников в конкурсах, выставках, турнирах, соревнованиях, акциях, фестивалях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857232"/>
          <a:ext cx="9144000" cy="39644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08483"/>
                <a:gridCol w="1970689"/>
                <a:gridCol w="2364828"/>
              </a:tblGrid>
              <a:tr h="605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мероприятия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 algn="ctr"/>
                      <a:endParaRPr lang="ru-RU" dirty="0"/>
                    </a:p>
                  </a:txBody>
                  <a:tcPr horzOverflow="overflow"/>
                </a:tc>
              </a:tr>
              <a:tr h="345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Конкурс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портале сети Интернет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086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 Всероссийский конкурс рисунков ПДД С "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Супер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мамой" мы уже знаем.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Диплом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 место</a:t>
                      </a:r>
                    </a:p>
                  </a:txBody>
                  <a:tcPr horzOverflow="overflow"/>
                </a:tc>
              </a:tr>
              <a:tr h="35063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уровень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927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Окружная учебно-практическая конференция  школьников «Шаг в науку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XXI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века»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этап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XVIII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Всероссийского конкурса детско-юношеского творчества по пожарной безопасности «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Неополимая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купина»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Диплом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победителя</a:t>
                      </a:r>
                    </a:p>
                    <a:p>
                      <a:pPr algn="ctr"/>
                      <a:endParaRPr lang="ru-RU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Грамота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857232"/>
          <a:ext cx="9144001" cy="49729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67384"/>
                <a:gridCol w="2032000"/>
                <a:gridCol w="2344617"/>
              </a:tblGrid>
              <a:tr h="6143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мероприятия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horzOverflow="overflow"/>
                </a:tc>
              </a:tr>
              <a:tr h="39338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Республиканский уровень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56419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конкурс "Наследники Великой Победы".</a:t>
                      </a:r>
                      <a:endParaRPr lang="ru-RU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«Юный исследователь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-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2021»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Мордовский государственный педагогический университет М.Е.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Евсевьева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endParaRPr lang="ru-RU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3 место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Диплом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призёра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9338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Российский уровень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61432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IX Всероссийский конкурс "Лето без ДТП". </a:t>
                      </a:r>
                    </a:p>
                    <a:p>
                      <a:pPr algn="just"/>
                      <a:endParaRPr lang="ru-RU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Диплом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2 место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93382">
                <a:tc>
                  <a:txBody>
                    <a:bodyPr/>
                    <a:lstStyle/>
                    <a:p>
                      <a:pPr algn="just"/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shot_20220925_1110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857232"/>
            <a:ext cx="3918716" cy="5500726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323528" y="0"/>
            <a:ext cx="8496944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Конкурс на портале сети Интернет</a:t>
            </a:r>
            <a:endParaRPr kumimoji="0" lang="ru-RU" alt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>
          <a:xfrm>
            <a:off x="1014413" y="0"/>
            <a:ext cx="7115175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Муниципальный уровень</a:t>
            </a:r>
            <a:endParaRPr kumimoji="0" lang="ru-RU" alt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img_20220916_194443_resized_20220916_074548741 (1).jpg"/>
          <p:cNvPicPr>
            <a:picLocks noChangeAspect="1"/>
          </p:cNvPicPr>
          <p:nvPr/>
        </p:nvPicPr>
        <p:blipFill>
          <a:blip r:embed="rId2" cstate="print"/>
          <a:srcRect l="2778" t="5208" r="5555" b="13542"/>
          <a:stretch>
            <a:fillRect/>
          </a:stretch>
        </p:blipFill>
        <p:spPr>
          <a:xfrm>
            <a:off x="428596" y="1000108"/>
            <a:ext cx="3989538" cy="5357850"/>
          </a:xfrm>
          <a:prstGeom prst="rect">
            <a:avLst/>
          </a:prstGeom>
        </p:spPr>
      </p:pic>
      <p:pic>
        <p:nvPicPr>
          <p:cNvPr id="8" name="Рисунок 7" descr="Screenshot_20220928_1805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000108"/>
            <a:ext cx="3714776" cy="5360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reenshot_20220111_1656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214686"/>
            <a:ext cx="4429156" cy="3643314"/>
          </a:xfrm>
          <a:prstGeom prst="rect">
            <a:avLst/>
          </a:prstGeom>
        </p:spPr>
      </p:pic>
      <p:pic>
        <p:nvPicPr>
          <p:cNvPr id="4" name="Рисунок 3" descr="screenshot_20220111_1656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64336"/>
            <a:ext cx="4286280" cy="3000397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1014413" y="0"/>
            <a:ext cx="7115175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Республиканский уровень</a:t>
            </a:r>
            <a:endParaRPr kumimoji="0" lang="ru-RU" alt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014413" y="0"/>
            <a:ext cx="7115175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Российский уровень</a:t>
            </a:r>
            <a:endParaRPr kumimoji="0" lang="ru-RU" alt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Рисунок 3" descr="Screenshot_20220928_1752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857232"/>
            <a:ext cx="3553466" cy="5072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"/>
            <a:ext cx="8715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Выступления на заседаниях методических советов, научно-практических конференциях, педагогических чтениях, семинарах, форумах, радиопередачах (</a:t>
            </a:r>
            <a:r>
              <a:rPr lang="ru-RU" alt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очно</a:t>
            </a:r>
            <a:r>
              <a:rPr lang="ru-RU" alt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" y="714356"/>
          <a:ext cx="9001155" cy="66842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90126"/>
                <a:gridCol w="2970381"/>
                <a:gridCol w="2520324"/>
                <a:gridCol w="2520324"/>
              </a:tblGrid>
              <a:tr h="260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6" charset="0"/>
                        </a:rPr>
                        <a:t>Дата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6" charset="0"/>
                        </a:rPr>
                        <a:t>Место проведения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6" charset="0"/>
                        </a:rPr>
                        <a:t>Тема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6" charset="0"/>
                        </a:rPr>
                        <a:t>Название мероприятия</a:t>
                      </a:r>
                    </a:p>
                  </a:txBody>
                  <a:tcPr horzOverflow="overflow"/>
                </a:tc>
              </a:tr>
              <a:tr h="47625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ДОУ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2355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«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Краснослободский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детский сад «Сказка»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«Развивающие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игры в интеллектуальном развитии дошкольников»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Педагогический совет № 2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 10.11.2020г.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014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уровень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60666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казенное учреждение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Краснослободского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Республики Мордовия «Управление образованием»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«Инновационная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технология интеллектуального  развития детей по методике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Воскобовича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Фестиваль мастер-классов 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0148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 gridSpan="3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Республиканский уровень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56769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ГБУ ДПО РМ «Центр непрерывного повышения профессионального мастерства  педагогических работников»- «Педагог 13.ру» Круглый стол» Проектная и познавательно-исследовательская деятельность в ДОО».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«Инновационная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технология интеллектуального  развития детей по методике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Воскобовича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just"/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Круглый стол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Проектная и познавательно-исследовательская деятельность в ДОО».</a:t>
                      </a:r>
                    </a:p>
                  </a:txBody>
                  <a:tcPr/>
                </a:tc>
              </a:tr>
              <a:tr h="1456769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Министерство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просвещения российской федерации ФГБОУ ВО «Мордовский государственный педагогический университет имени М. Е.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Евсевьева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«Инновационная игровая технология интеллектуального развитие дошкольников по методике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Воскобовича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«Сказочные лабиринты игры»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Межрегиональный научно-практический семинар в рамках Международной научно-практической конференции «58-е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Евсевьевские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чтения» 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214291"/>
            <a:ext cx="46434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Муниципальный уровень</a:t>
            </a:r>
          </a:p>
          <a:p>
            <a:pPr algn="ctr"/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F:\IMG_0001.jpg"/>
          <p:cNvPicPr>
            <a:picLocks noChangeAspect="1" noChangeArrowheads="1"/>
          </p:cNvPicPr>
          <p:nvPr/>
        </p:nvPicPr>
        <p:blipFill>
          <a:blip r:embed="rId2" cstate="print"/>
          <a:srcRect l="5715" t="2357" b="5387"/>
          <a:stretch>
            <a:fillRect/>
          </a:stretch>
        </p:blipFill>
        <p:spPr bwMode="auto">
          <a:xfrm>
            <a:off x="4929190" y="1214422"/>
            <a:ext cx="3871935" cy="53582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285728"/>
            <a:ext cx="321471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Уровень ДОУ</a:t>
            </a:r>
          </a:p>
          <a:p>
            <a:pPr algn="ctr"/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правка.jpg"/>
          <p:cNvPicPr>
            <a:picLocks noChangeAspect="1"/>
          </p:cNvPicPr>
          <p:nvPr/>
        </p:nvPicPr>
        <p:blipFill>
          <a:blip r:embed="rId3" cstate="print"/>
          <a:srcRect l="14637" t="4166" r="1376" b="9375"/>
          <a:stretch>
            <a:fillRect/>
          </a:stretch>
        </p:blipFill>
        <p:spPr>
          <a:xfrm>
            <a:off x="500034" y="1163036"/>
            <a:ext cx="3714776" cy="5409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29026" y="857232"/>
            <a:ext cx="521497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Дата рождения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09.09.1990 г.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Государственное образовательное учреждение высшего профессионального образования «Мордовский государственный педагогический институт им.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М.Е.Евсевьева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организатор –методист дошкольного образования и педагог –психолог,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специальность «Педагогика и методика дошкольного образования»,  диплом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 №79874,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выдан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 июля 2012г.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Общий стаж работы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8лет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Стаж в должности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8лет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Категория: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первая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Дата последней аттестации</a:t>
            </a:r>
            <a:r>
              <a:rPr lang="ru-RU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:.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22.03.2018г.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ГБУ ДПО РМ «Центр непрерывного повышения профессионального мастерства педагогических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аботников – «Педагог 13.ру», 31.01.2022г.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220914_153412.jpg"/>
          <p:cNvPicPr>
            <a:picLocks noChangeAspect="1"/>
          </p:cNvPicPr>
          <p:nvPr/>
        </p:nvPicPr>
        <p:blipFill>
          <a:blip r:embed="rId2" cstate="print"/>
          <a:srcRect l="4977" r="7613" b="7691"/>
          <a:stretch>
            <a:fillRect/>
          </a:stretch>
        </p:blipFill>
        <p:spPr>
          <a:xfrm>
            <a:off x="1" y="1071546"/>
            <a:ext cx="3929064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357166"/>
            <a:ext cx="483537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Республиканский уровень</a:t>
            </a:r>
            <a:endParaRPr lang="ru-RU" sz="2800" b="1" i="1" dirty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 descr="IMG_20220916_194510_resized_20220916_074549072.jpg"/>
          <p:cNvPicPr>
            <a:picLocks noChangeAspect="1"/>
          </p:cNvPicPr>
          <p:nvPr/>
        </p:nvPicPr>
        <p:blipFill>
          <a:blip r:embed="rId2" cstate="print"/>
          <a:srcRect l="6837" b="2564"/>
          <a:stretch>
            <a:fillRect/>
          </a:stretch>
        </p:blipFill>
        <p:spPr>
          <a:xfrm>
            <a:off x="5814873" y="1928802"/>
            <a:ext cx="3329127" cy="4214842"/>
          </a:xfrm>
          <a:prstGeom prst="rect">
            <a:avLst/>
          </a:prstGeom>
        </p:spPr>
      </p:pic>
      <p:pic>
        <p:nvPicPr>
          <p:cNvPr id="5" name="Рисунок 4" descr="Screenshot_20221201_1135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232"/>
            <a:ext cx="2857488" cy="3986848"/>
          </a:xfrm>
          <a:prstGeom prst="rect">
            <a:avLst/>
          </a:prstGeom>
        </p:spPr>
      </p:pic>
      <p:pic>
        <p:nvPicPr>
          <p:cNvPr id="6" name="Рисунок 5" descr="Screenshot_20221201_1136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1214421"/>
            <a:ext cx="2928958" cy="4329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0"/>
            <a:ext cx="6786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Проведение открытых занятий, мастер-классов, мероприятий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928671"/>
          <a:ext cx="9144000" cy="41713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7280"/>
                <a:gridCol w="3108960"/>
                <a:gridCol w="2468880"/>
                <a:gridCol w="2468880"/>
              </a:tblGrid>
              <a:tr h="3571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6" charset="0"/>
                        </a:rPr>
                        <a:t>Дата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6" charset="0"/>
                        </a:rPr>
                        <a:t>Место проведения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6" charset="0"/>
                        </a:rPr>
                        <a:t>Тема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6" charset="0"/>
                        </a:rPr>
                        <a:t>Название мероприятия</a:t>
                      </a:r>
                    </a:p>
                  </a:txBody>
                  <a:tcPr horzOverflow="overflow"/>
                </a:tc>
              </a:tr>
              <a:tr h="357115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уровень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</a:endParaRPr>
                    </a:p>
                  </a:txBody>
                  <a:tcPr horzOverflow="overflow"/>
                </a:tc>
              </a:tr>
              <a:tr h="1218838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казенное учреждение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Краснослободского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Республики Мордовия «Управление образованием»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«Инновационная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игровая технология по методике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Воскобовича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«Сказочные лабиринты игры»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Районное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методическое  объединение 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5711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Республиканский уровень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</a:endParaRPr>
                    </a:p>
                  </a:txBody>
                  <a:tcPr/>
                </a:tc>
              </a:tr>
              <a:tr h="1781784">
                <a:tc>
                  <a:txBody>
                    <a:bodyPr/>
                    <a:lstStyle/>
                    <a:p>
                      <a:pPr algn="ctr"/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ГБУ ДПО РМ «Центр непрерывного профессионального мастерства педагогических работников "Педагог 13ру."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Многофункциональный развивающий центр "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Развивайка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Республиканского образовательного форума "Я воспитатель".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28604"/>
            <a:ext cx="4117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1570" y="357166"/>
            <a:ext cx="4192430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Республиканский уровень</a:t>
            </a:r>
            <a:endParaRPr lang="ru-RU" sz="2800" b="1" i="1" dirty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Screenshot_20221003_1219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928670"/>
            <a:ext cx="3670749" cy="5019639"/>
          </a:xfrm>
          <a:prstGeom prst="rect">
            <a:avLst/>
          </a:prstGeom>
        </p:spPr>
      </p:pic>
      <p:pic>
        <p:nvPicPr>
          <p:cNvPr id="8" name="Рисунок 7" descr="img4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857232"/>
            <a:ext cx="3535662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0" y="0"/>
            <a:ext cx="8429652" cy="14287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Позитивные результаты</a:t>
            </a:r>
            <a:r>
              <a:rPr kumimoji="0" lang="ru-RU" altLang="ru-RU" sz="2800" b="1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работы с воспитанниками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2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Рисунок 2" descr="img478.jpg"/>
          <p:cNvPicPr>
            <a:picLocks noChangeAspect="1"/>
          </p:cNvPicPr>
          <p:nvPr/>
        </p:nvPicPr>
        <p:blipFill>
          <a:blip r:embed="rId2" cstate="print"/>
          <a:srcRect l="9415" t="5178" r="4184" b="6657"/>
          <a:stretch>
            <a:fillRect/>
          </a:stretch>
        </p:blipFill>
        <p:spPr>
          <a:xfrm>
            <a:off x="1" y="1109255"/>
            <a:ext cx="3143240" cy="4536683"/>
          </a:xfrm>
          <a:prstGeom prst="rect">
            <a:avLst/>
          </a:prstGeom>
        </p:spPr>
      </p:pic>
      <p:pic>
        <p:nvPicPr>
          <p:cNvPr id="5" name="Рисунок 4" descr="img479.jpg"/>
          <p:cNvPicPr>
            <a:picLocks noChangeAspect="1"/>
          </p:cNvPicPr>
          <p:nvPr/>
        </p:nvPicPr>
        <p:blipFill>
          <a:blip r:embed="rId3" cstate="print"/>
          <a:srcRect l="10020" t="3150" r="3340" b="3150"/>
          <a:stretch>
            <a:fillRect/>
          </a:stretch>
        </p:blipFill>
        <p:spPr>
          <a:xfrm>
            <a:off x="3286116" y="2071678"/>
            <a:ext cx="2800621" cy="4283929"/>
          </a:xfrm>
          <a:prstGeom prst="rect">
            <a:avLst/>
          </a:prstGeom>
        </p:spPr>
      </p:pic>
      <p:pic>
        <p:nvPicPr>
          <p:cNvPr id="6" name="Рисунок 5" descr="img480.jpg"/>
          <p:cNvPicPr>
            <a:picLocks noChangeAspect="1"/>
          </p:cNvPicPr>
          <p:nvPr/>
        </p:nvPicPr>
        <p:blipFill>
          <a:blip r:embed="rId4" cstate="print"/>
          <a:srcRect l="10177" t="3999" b="4799"/>
          <a:stretch>
            <a:fillRect/>
          </a:stretch>
        </p:blipFill>
        <p:spPr>
          <a:xfrm>
            <a:off x="6285788" y="2753330"/>
            <a:ext cx="2858212" cy="4104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359533" y="188640"/>
            <a:ext cx="8424935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Качество взаимодействия с родителями</a:t>
            </a:r>
            <a:endParaRPr kumimoji="0" lang="ru-RU" altLang="ru-RU" sz="3200" b="1" u="none" strike="noStrike" kern="1200" cap="none" spc="0" normalizeH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2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F:\IMG_0002.jpg"/>
          <p:cNvPicPr>
            <a:picLocks noChangeAspect="1" noChangeArrowheads="1"/>
          </p:cNvPicPr>
          <p:nvPr/>
        </p:nvPicPr>
        <p:blipFill>
          <a:blip r:embed="rId2" cstate="print"/>
          <a:srcRect l="10001" t="3367" b="4714"/>
          <a:stretch>
            <a:fillRect/>
          </a:stretch>
        </p:blipFill>
        <p:spPr bwMode="auto">
          <a:xfrm>
            <a:off x="3071802" y="928670"/>
            <a:ext cx="3893032" cy="5623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0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Работа с детьми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alt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 социально-неблагополучных семей </a:t>
            </a:r>
          </a:p>
        </p:txBody>
      </p:sp>
      <p:pic>
        <p:nvPicPr>
          <p:cNvPr id="3" name="Рисунок 2" descr="img481.jpg"/>
          <p:cNvPicPr>
            <a:picLocks noChangeAspect="1"/>
          </p:cNvPicPr>
          <p:nvPr/>
        </p:nvPicPr>
        <p:blipFill>
          <a:blip r:embed="rId2" cstate="print"/>
          <a:srcRect l="7901" t="4191"/>
          <a:stretch>
            <a:fillRect/>
          </a:stretch>
        </p:blipFill>
        <p:spPr>
          <a:xfrm>
            <a:off x="2786050" y="1100692"/>
            <a:ext cx="4069816" cy="5567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1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Участие педагога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alt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профессиональных конкурсах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928670"/>
          <a:ext cx="9144001" cy="44374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74724"/>
                <a:gridCol w="1750979"/>
                <a:gridCol w="2918298"/>
              </a:tblGrid>
              <a:tr h="4967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мероприятия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 horzOverflow="overflow"/>
                </a:tc>
              </a:tr>
              <a:tr h="38539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Интернет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8167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Всероссийский конкурс дидактических и  методических разработок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«Современный педагог»</a:t>
                      </a:r>
                    </a:p>
                    <a:p>
                      <a:pPr algn="just"/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Диплом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победителя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39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Российский уровень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2542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Большой фестиваль дошкольного образования, «Открытое  занятие»</a:t>
                      </a:r>
                    </a:p>
                    <a:p>
                      <a:endParaRPr kumimoji="0" lang="ru-RU" sz="14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sz="14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sz="14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"Воспитатели России": Развивающие игры и пособия.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Стартап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Проект: Многофункциональный развивающий центр «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Развивайка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</a:t>
                      </a:r>
                      <a:endParaRPr kumimoji="0" lang="ru-RU" sz="1400" b="0" i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Диплом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3степени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Диплом лауреата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285728"/>
            <a:ext cx="4149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Портал сети Интернет</a:t>
            </a:r>
            <a:endParaRPr lang="ru-RU" alt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creenshot_20220914_163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928670"/>
            <a:ext cx="4126309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reenshot_20220925_100534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785794"/>
            <a:ext cx="3979572" cy="56314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14612" y="214290"/>
            <a:ext cx="3810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Российский уровень</a:t>
            </a:r>
          </a:p>
        </p:txBody>
      </p:sp>
      <p:pic>
        <p:nvPicPr>
          <p:cNvPr id="6" name="Рисунок 5" descr="Screenshot_20220923_215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785794"/>
            <a:ext cx="4125564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6050" y="214290"/>
            <a:ext cx="3869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Награды и поощрения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9" y="1124744"/>
          <a:ext cx="8534751" cy="35901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57751"/>
                <a:gridCol w="1651289"/>
                <a:gridCol w="3225711"/>
              </a:tblGrid>
              <a:tr h="483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Награда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Подтверждающий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документ</a:t>
                      </a:r>
                    </a:p>
                  </a:txBody>
                  <a:tcPr horzOverflow="overflow"/>
                </a:tc>
              </a:tr>
              <a:tr h="37676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Интернет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117675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участие во  Всероссийском конкурсе с авторской работой «Стихи о войне» в номинации  «Мы наследники Победы»</a:t>
                      </a:r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Благодарственное письмо</a:t>
                      </a:r>
                    </a:p>
                  </a:txBody>
                  <a:tcPr/>
                </a:tc>
              </a:tr>
              <a:tr h="37676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Республиканский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ровень</a:t>
                      </a:r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76757">
                <a:tc>
                  <a:txBody>
                    <a:bodyPr/>
                    <a:lstStyle/>
                    <a:p>
                      <a:pPr algn="just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подготовку призёра Всероссийского  с международным участием конкурсе проектно-исследовательских работ  «Юный исследователь-2021»</a:t>
                      </a:r>
                    </a:p>
                    <a:p>
                      <a:pPr algn="just"/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Благодарность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Представление собственного инновационного педагогического опыта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1736" y="1214422"/>
            <a:ext cx="3918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Сайт воспитателя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2285992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Сайт детского сада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2857496"/>
            <a:ext cx="4962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https://dsskazkakr.schoolrm.ru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1714488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https://nsportal.ru/mironova-yuliyayurevna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8860" y="3857628"/>
            <a:ext cx="4803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Фрагмент видео занятия</a:t>
            </a:r>
            <a:endParaRPr lang="ru-RU" sz="32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852" y="4500571"/>
            <a:ext cx="707236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https://www.youtube.com/watch?v=uqmbzsCn5Ls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4678" y="5143512"/>
            <a:ext cx="2850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Мастер -класс</a:t>
            </a:r>
            <a:endParaRPr lang="ru-RU" sz="32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28" y="5857892"/>
            <a:ext cx="645352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https://cloud.mail.ru/public/ZUhj/9FYnCshnx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357166"/>
            <a:ext cx="4149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Портал сети Интернет</a:t>
            </a:r>
            <a:endParaRPr lang="ru-RU" alt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creenshot_20220501_2009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928670"/>
            <a:ext cx="4143404" cy="5749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shot_20220111_1657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000108"/>
            <a:ext cx="6715140" cy="48169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488" y="357166"/>
            <a:ext cx="3835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Всероссийский уровень</a:t>
            </a:r>
            <a:endParaRPr lang="ru-RU" alt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000109"/>
          <a:ext cx="9144001" cy="48712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42154"/>
                <a:gridCol w="3204308"/>
                <a:gridCol w="1797539"/>
              </a:tblGrid>
              <a:tr h="434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инновационной (экспериментальной) деятельности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участия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3854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</a:rPr>
                        <a:t>Муниципальный уровень 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</a:endParaRPr>
                    </a:p>
                  </a:txBody>
                  <a:tcPr horzOverflow="overflow"/>
                </a:tc>
              </a:tr>
              <a:tr h="7395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«Кадетское движение дошкольников как современный подход к нравственно – патриотическому воспитанию»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«Урок мужества»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</a:rPr>
                        <a:t>2022</a:t>
                      </a:r>
                    </a:p>
                  </a:txBody>
                  <a:tcPr horzOverflow="overflow"/>
                </a:tc>
              </a:tr>
              <a:tr h="40911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</a:rPr>
                        <a:t>Республиканский уровень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</a:endParaRPr>
                    </a:p>
                  </a:txBody>
                  <a:tcPr horzOverflow="overflow"/>
                </a:tc>
              </a:tr>
              <a:tr h="27221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</a:rPr>
                        <a:t>«Создание условий и содействие интеллектуальному развитию воспитанников в образовательном пространстве дошкольного учреждения через внедрение инновационных  развивающих технологий»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</a:rPr>
                        <a:t>X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</a:rPr>
                        <a:t>Всероссийский с международным участием конкурс проектно-исследовательских работ «Юный исследователь»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«Развивающие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игры в интеллектуальном развитии </a:t>
                      </a:r>
                      <a:r>
                        <a:rPr lang="ru-RU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дошкольников»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</a:rPr>
                        <a:t>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</a:rPr>
                        <a:t>2020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14348" y="0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Участие в инновационной (экспериментальной) деятельности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14290"/>
            <a:ext cx="4478214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6" charset="0"/>
              </a:rPr>
              <a:t>Муниципальный уровень </a:t>
            </a:r>
          </a:p>
        </p:txBody>
      </p:sp>
      <p:pic>
        <p:nvPicPr>
          <p:cNvPr id="4" name="Рисунок 3" descr="img484.jpg"/>
          <p:cNvPicPr>
            <a:picLocks noChangeAspect="1"/>
          </p:cNvPicPr>
          <p:nvPr/>
        </p:nvPicPr>
        <p:blipFill>
          <a:blip r:embed="rId2" cstate="print"/>
          <a:srcRect l="4938" t="3493" r="4938" b="6985"/>
          <a:stretch>
            <a:fillRect/>
          </a:stretch>
        </p:blipFill>
        <p:spPr>
          <a:xfrm>
            <a:off x="4788024" y="1196752"/>
            <a:ext cx="3571794" cy="5018330"/>
          </a:xfrm>
          <a:prstGeom prst="rect">
            <a:avLst/>
          </a:prstGeom>
        </p:spPr>
      </p:pic>
      <p:pic>
        <p:nvPicPr>
          <p:cNvPr id="5" name="Рисунок 4" descr="приказ.jpg"/>
          <p:cNvPicPr>
            <a:picLocks noChangeAspect="1"/>
          </p:cNvPicPr>
          <p:nvPr/>
        </p:nvPicPr>
        <p:blipFill>
          <a:blip r:embed="rId3" cstate="print"/>
          <a:srcRect l="7620"/>
          <a:stretch>
            <a:fillRect/>
          </a:stretch>
        </p:blipFill>
        <p:spPr>
          <a:xfrm>
            <a:off x="857224" y="1285436"/>
            <a:ext cx="3357587" cy="492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611560" y="0"/>
            <a:ext cx="7920880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Республиканский</a:t>
            </a:r>
            <a:r>
              <a:rPr kumimoji="0" lang="ru-RU" altLang="ru-RU" sz="3200" b="1" i="1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уровень</a:t>
            </a:r>
            <a:endParaRPr kumimoji="0" lang="ru-RU" alt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Рисунок 2" descr="Договор  эксп.площадка_page-0001.jpg"/>
          <p:cNvPicPr>
            <a:picLocks noChangeAspect="1"/>
          </p:cNvPicPr>
          <p:nvPr/>
        </p:nvPicPr>
        <p:blipFill>
          <a:blip r:embed="rId2" cstate="print"/>
          <a:srcRect l="6258" t="4419" r="2503" b="4419"/>
          <a:stretch>
            <a:fillRect/>
          </a:stretch>
        </p:blipFill>
        <p:spPr>
          <a:xfrm>
            <a:off x="0" y="714356"/>
            <a:ext cx="2928926" cy="4357718"/>
          </a:xfrm>
          <a:prstGeom prst="rect">
            <a:avLst/>
          </a:prstGeom>
        </p:spPr>
      </p:pic>
      <p:pic>
        <p:nvPicPr>
          <p:cNvPr id="4" name="Рисунок 3" descr="Договор  эксп.площадка_page-0002.jpg"/>
          <p:cNvPicPr>
            <a:picLocks noChangeAspect="1"/>
          </p:cNvPicPr>
          <p:nvPr/>
        </p:nvPicPr>
        <p:blipFill>
          <a:blip r:embed="rId3" cstate="print"/>
          <a:srcRect l="11089" t="4352" b="4352"/>
          <a:stretch>
            <a:fillRect/>
          </a:stretch>
        </p:blipFill>
        <p:spPr>
          <a:xfrm>
            <a:off x="3071803" y="714356"/>
            <a:ext cx="2928958" cy="4397916"/>
          </a:xfrm>
          <a:prstGeom prst="rect">
            <a:avLst/>
          </a:prstGeom>
        </p:spPr>
      </p:pic>
      <p:pic>
        <p:nvPicPr>
          <p:cNvPr id="6" name="Рисунок 5" descr="img483.jpg"/>
          <p:cNvPicPr>
            <a:picLocks noChangeAspect="1"/>
          </p:cNvPicPr>
          <p:nvPr/>
        </p:nvPicPr>
        <p:blipFill>
          <a:blip r:embed="rId4" cstate="print"/>
          <a:srcRect l="8409" t="1487" r="1051" b="2974"/>
          <a:stretch>
            <a:fillRect/>
          </a:stretch>
        </p:blipFill>
        <p:spPr>
          <a:xfrm>
            <a:off x="6143636" y="714357"/>
            <a:ext cx="3000364" cy="4357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reenshot_20220111_1656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268760"/>
            <a:ext cx="5628448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014413" y="188640"/>
            <a:ext cx="7115175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Наставничество</a:t>
            </a:r>
          </a:p>
        </p:txBody>
      </p:sp>
      <p:pic>
        <p:nvPicPr>
          <p:cNvPr id="3" name="Рисунок 2" descr="img4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24" y="857232"/>
            <a:ext cx="3586171" cy="5072098"/>
          </a:xfrm>
          <a:prstGeom prst="rect">
            <a:avLst/>
          </a:prstGeom>
        </p:spPr>
      </p:pic>
      <p:pic>
        <p:nvPicPr>
          <p:cNvPr id="5" name="Рисунок 4" descr="img4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9" y="928671"/>
            <a:ext cx="3571900" cy="5051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285728"/>
            <a:ext cx="367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Наличие публикаций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" y="857233"/>
          <a:ext cx="9144000" cy="46166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/>
                <a:gridCol w="3048000"/>
                <a:gridCol w="3048000"/>
              </a:tblGrid>
              <a:tr h="828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публикации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публикации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7148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Интернет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74477"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«Игровая технология  интеллектуально- творческого развития детей «Сказочные лабиринты игры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В.В.Воскобовича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педагогический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журнал «Современный урок»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479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Республиканский уровень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392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«Сказочные лабиринты игры» В.В.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Воскобовича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,стр. 69.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Сборник «Лучшие практики»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непрерывного профессионального мастерства педагогических работников – «Педагог 13.ру»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14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871</TotalTime>
  <Words>779</Words>
  <Application>Microsoft Office PowerPoint</Application>
  <PresentationFormat>Экран (4:3)</PresentationFormat>
  <Paragraphs>237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91</cp:revision>
  <dcterms:created xsi:type="dcterms:W3CDTF">2022-11-11T16:53:41Z</dcterms:created>
  <dcterms:modified xsi:type="dcterms:W3CDTF">2022-12-16T15:45:08Z</dcterms:modified>
</cp:coreProperties>
</file>