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316" r:id="rId9"/>
    <p:sldId id="265" r:id="rId10"/>
    <p:sldId id="306" r:id="rId11"/>
    <p:sldId id="305" r:id="rId12"/>
    <p:sldId id="314" r:id="rId13"/>
    <p:sldId id="313" r:id="rId14"/>
    <p:sldId id="315" r:id="rId15"/>
    <p:sldId id="266" r:id="rId16"/>
    <p:sldId id="310" r:id="rId17"/>
    <p:sldId id="273" r:id="rId18"/>
    <p:sldId id="277" r:id="rId19"/>
    <p:sldId id="274" r:id="rId20"/>
    <p:sldId id="278" r:id="rId21"/>
    <p:sldId id="275" r:id="rId22"/>
    <p:sldId id="276" r:id="rId23"/>
    <p:sldId id="267" r:id="rId24"/>
    <p:sldId id="291" r:id="rId25"/>
    <p:sldId id="318" r:id="rId26"/>
    <p:sldId id="268" r:id="rId27"/>
    <p:sldId id="269" r:id="rId28"/>
    <p:sldId id="270" r:id="rId29"/>
    <p:sldId id="271" r:id="rId30"/>
    <p:sldId id="272" r:id="rId31"/>
    <p:sldId id="258" r:id="rId32"/>
    <p:sldId id="285" r:id="rId33"/>
    <p:sldId id="279" r:id="rId34"/>
    <p:sldId id="280" r:id="rId35"/>
    <p:sldId id="281" r:id="rId36"/>
    <p:sldId id="282" r:id="rId37"/>
    <p:sldId id="283" r:id="rId38"/>
    <p:sldId id="284" r:id="rId39"/>
    <p:sldId id="259" r:id="rId40"/>
    <p:sldId id="286" r:id="rId41"/>
    <p:sldId id="298" r:id="rId42"/>
    <p:sldId id="299" r:id="rId43"/>
    <p:sldId id="300" r:id="rId44"/>
    <p:sldId id="292" r:id="rId45"/>
    <p:sldId id="296" r:id="rId46"/>
    <p:sldId id="293" r:id="rId47"/>
    <p:sldId id="288" r:id="rId48"/>
    <p:sldId id="301" r:id="rId49"/>
    <p:sldId id="303" r:id="rId50"/>
    <p:sldId id="319" r:id="rId51"/>
    <p:sldId id="289" r:id="rId52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58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E507A-3FE0-4FE9-9C29-ACC8C69E46A0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F1F3B-A00E-4DAF-9438-00EBD72537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4C9B1-C98F-4071-B7C2-AA3A42F33A97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2E71B-5893-4FF6-8C55-AE228004F5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292AD-1FBF-4798-BEE8-963E06C8E852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41F7A-B0BE-46AA-9F3F-7A57A34B0F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CA3BD-95D8-4314-86A3-16C331EE934F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5BABF-AC8F-497D-A17F-A3BF97A2FD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1A42D-1112-4556-9EC1-F9C051D8C7F5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D0557-E10F-4C9F-AFB9-CEFF108184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E4DA0-32BD-4A2F-9770-AB77820BDBDA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094BB-BB5F-481A-AC5D-5886E11037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260FA-8AAB-4512-B970-D27013813E31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F08A7-8B7E-499B-ACA9-6DB4F31F8E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E25E3-51C1-4E25-A756-E7B779EF7587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D695A-F666-491E-8A8A-E0293C3BC7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E196B-00DA-466A-B14F-3B6A29B142AB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95875-5FF0-4AD2-97C7-B759C2E93A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C9FDE-64C0-4B11-AFCF-97E5EE9537DE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BD5EF-9C44-4DA4-848D-01040DFFDA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233B2-6B7F-4411-A8B7-E1735A4B5650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24B79-5DCE-4792-B42F-9853045581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A5EEF5-FC2F-4412-ACC6-853E0477EDEE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AD96EE-7A56-48C4-A3FD-632A0B7FD4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2819400" y="1020763"/>
            <a:ext cx="7483475" cy="3236912"/>
          </a:xfrm>
        </p:spPr>
        <p:txBody>
          <a:bodyPr/>
          <a:lstStyle/>
          <a:p>
            <a:r>
              <a:rPr lang="ru-RU" b="1" smtClean="0"/>
              <a:t>Игры в подготовительной группе</a:t>
            </a:r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70525" y="5257800"/>
            <a:ext cx="4697413" cy="990600"/>
          </a:xfrm>
        </p:spPr>
        <p:txBody>
          <a:bodyPr/>
          <a:lstStyle/>
          <a:p>
            <a:pPr algn="r"/>
            <a:r>
              <a:rPr lang="ru-RU" sz="2800" b="1" smtClean="0"/>
              <a:t>Подготовила: Симонова Е.А.</a:t>
            </a:r>
          </a:p>
          <a:p>
            <a:pPr algn="r"/>
            <a:endParaRPr lang="ru-RU" sz="280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839788" y="1130300"/>
            <a:ext cx="3932237" cy="927100"/>
          </a:xfrm>
        </p:spPr>
        <p:txBody>
          <a:bodyPr/>
          <a:lstStyle/>
          <a:p>
            <a:r>
              <a:rPr lang="ru-RU" sz="4400" b="1" smtClean="0"/>
              <a:t>«Город»</a:t>
            </a:r>
          </a:p>
        </p:txBody>
      </p:sp>
      <p:sp>
        <p:nvSpPr>
          <p:cNvPr id="22530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265487" cy="3811588"/>
          </a:xfrm>
        </p:spPr>
        <p:txBody>
          <a:bodyPr/>
          <a:lstStyle/>
          <a:p>
            <a:r>
              <a:rPr lang="ru-RU" sz="3200" b="1" smtClean="0"/>
              <a:t>Цель: формировать умение детей ориентироваться на местности</a:t>
            </a:r>
          </a:p>
        </p:txBody>
      </p:sp>
      <p:pic>
        <p:nvPicPr>
          <p:cNvPr id="22531" name="Объект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28" r="2528"/>
          <a:stretch>
            <a:fillRect/>
          </a:stretch>
        </p:blipFill>
        <p:spPr>
          <a:xfrm>
            <a:off x="4500563" y="447675"/>
            <a:ext cx="6854825" cy="541337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373437" cy="1069975"/>
          </a:xfrm>
        </p:spPr>
        <p:txBody>
          <a:bodyPr/>
          <a:lstStyle/>
          <a:p>
            <a:r>
              <a:rPr lang="ru-RU" sz="4000" b="1" smtClean="0"/>
              <a:t>«Правила для дороги»</a:t>
            </a:r>
          </a:p>
        </p:txBody>
      </p:sp>
      <p:pic>
        <p:nvPicPr>
          <p:cNvPr id="23554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274" b="20274"/>
          <a:stretch>
            <a:fillRect/>
          </a:stretch>
        </p:blipFill>
        <p:spPr>
          <a:xfrm>
            <a:off x="4432300" y="125413"/>
            <a:ext cx="6923088" cy="6562725"/>
          </a:xfrm>
        </p:spPr>
      </p:pic>
      <p:sp>
        <p:nvSpPr>
          <p:cNvPr id="23555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373437" cy="3811588"/>
          </a:xfrm>
        </p:spPr>
        <p:txBody>
          <a:bodyPr/>
          <a:lstStyle/>
          <a:p>
            <a:r>
              <a:rPr lang="ru-RU" sz="3200" b="1" smtClean="0"/>
              <a:t>Цель </a:t>
            </a:r>
            <a:r>
              <a:rPr lang="ru-RU" sz="3200" smtClean="0"/>
              <a:t>– </a:t>
            </a:r>
            <a:r>
              <a:rPr lang="ru-RU" sz="3200" b="1" smtClean="0"/>
              <a:t>закрепление знаний детей о манере поведения на дороги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75" y="0"/>
            <a:ext cx="8983663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9413" y="14288"/>
            <a:ext cx="9001125" cy="677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1463" y="168275"/>
            <a:ext cx="8885237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b="1" smtClean="0"/>
              <a:t>Сюжетно-ролевые игры</a:t>
            </a:r>
          </a:p>
        </p:txBody>
      </p:sp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1290638" y="1865313"/>
            <a:ext cx="9610725" cy="403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3200">
                <a:latin typeface="Times New Roman" pitchFamily="18" charset="0"/>
                <a:cs typeface="Times New Roman" pitchFamily="18" charset="0"/>
              </a:rPr>
              <a:t>	Сюжетно-ролевая игра – королева игр развивает потенциальные возможности детей; имеет решающее значение для психического развития ребёнка; является формой моделирования ребёнком социальных отношений; обладает уникальными особенностями, своеобразной структурой, специфическими чертами, которые отличают её от других видов игр.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64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0"/>
            <a:ext cx="5164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3"/>
          <p:cNvSpPr txBox="1">
            <a:spLocks noChangeArrowheads="1"/>
          </p:cNvSpPr>
          <p:nvPr/>
        </p:nvSpPr>
        <p:spPr bwMode="auto">
          <a:xfrm>
            <a:off x="5307013" y="969963"/>
            <a:ext cx="56388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Доктор</a:t>
            </a:r>
          </a:p>
          <a:p>
            <a:pPr algn="just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Цели: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Формировать умение детей делиться на подгруппы в соответствии с сюжетом и по</a:t>
            </a:r>
          </a:p>
          <a:p>
            <a:pPr algn="just"/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окончании заданного игрового действия снова объединяться в единый коллектив.</a:t>
            </a:r>
          </a:p>
          <a:p>
            <a:pPr algn="just"/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Отображать в игре знания об окружающей жизни, показать социальную значимость</a:t>
            </a:r>
          </a:p>
          <a:p>
            <a:pPr algn="just"/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медицины. Воспитывать уважение к труду медицинских работников, закреплять</a:t>
            </a:r>
          </a:p>
          <a:p>
            <a:pPr algn="just"/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правила поведения в общественных местах.</a:t>
            </a:r>
          </a:p>
        </p:txBody>
      </p:sp>
      <p:pic>
        <p:nvPicPr>
          <p:cNvPr id="29698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60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250" y="592138"/>
            <a:ext cx="4270375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1963" y="593725"/>
            <a:ext cx="4268787" cy="567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3"/>
          <p:cNvSpPr txBox="1">
            <a:spLocks noChangeArrowheads="1"/>
          </p:cNvSpPr>
          <p:nvPr/>
        </p:nvSpPr>
        <p:spPr bwMode="auto">
          <a:xfrm>
            <a:off x="5540375" y="1009650"/>
            <a:ext cx="52625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Школа</a:t>
            </a:r>
          </a:p>
          <a:p>
            <a:r>
              <a:rPr lang="ru-R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Цель.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Формирование умения творчески развивать сюжет игры. Обучение детей справедливо распределять роли в играх. Побуждение детей воспроизводить в играх бытовой и общественно полезный труд взрослых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ru-RU" sz="2400">
              <a:latin typeface="Calibri" pitchFamily="34" charset="0"/>
            </a:endParaRPr>
          </a:p>
        </p:txBody>
      </p:sp>
      <p:pic>
        <p:nvPicPr>
          <p:cNvPr id="3174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0500"/>
            <a:ext cx="5018088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Объект 2"/>
          <p:cNvSpPr>
            <a:spLocks noGrp="1"/>
          </p:cNvSpPr>
          <p:nvPr>
            <p:ph idx="1"/>
          </p:nvPr>
        </p:nvSpPr>
        <p:spPr>
          <a:xfrm>
            <a:off x="838200" y="896938"/>
            <a:ext cx="10515600" cy="5280025"/>
          </a:xfrm>
        </p:spPr>
        <p:txBody>
          <a:bodyPr/>
          <a:lstStyle/>
          <a:p>
            <a:pPr marL="0" indent="0" algn="r">
              <a:buFont typeface="Arial" charset="0"/>
              <a:buNone/>
            </a:pPr>
            <a:r>
              <a:rPr lang="ru-RU" sz="3600" smtClean="0"/>
              <a:t>Игра – это огромное светлое окно, через которое в духовный мир ребенка вливается живительный поток представлений, понятий об окружающем мире»</a:t>
            </a:r>
          </a:p>
          <a:p>
            <a:pPr marL="0" indent="0" algn="r">
              <a:buFont typeface="Arial" charset="0"/>
              <a:buNone/>
            </a:pPr>
            <a:r>
              <a:rPr lang="ru-RU" sz="3600" smtClean="0"/>
              <a:t>(В.А. Сухомлинский)</a:t>
            </a:r>
          </a:p>
          <a:p>
            <a:pPr marL="0" indent="0">
              <a:buFont typeface="Arial" charset="0"/>
              <a:buNone/>
            </a:pPr>
            <a:endParaRPr lang="ru-RU" sz="3600" smtClean="0"/>
          </a:p>
          <a:p>
            <a:pPr marL="0" indent="0" algn="just">
              <a:buFont typeface="Arial" charset="0"/>
              <a:buNone/>
            </a:pPr>
            <a:r>
              <a:rPr lang="ru-RU" sz="3600" smtClean="0"/>
              <a:t>	Игра – ведущий вид деятельности, определяющий формирование личности в дошкольном возрасте.</a:t>
            </a:r>
          </a:p>
          <a:p>
            <a:pPr marL="0" indent="0"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4763" y="663575"/>
            <a:ext cx="4162425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4813" y="663575"/>
            <a:ext cx="4162425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3"/>
          <p:cNvSpPr txBox="1">
            <a:spLocks noChangeArrowheads="1"/>
          </p:cNvSpPr>
          <p:nvPr/>
        </p:nvSpPr>
        <p:spPr bwMode="auto">
          <a:xfrm>
            <a:off x="6237288" y="798513"/>
            <a:ext cx="484187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«Семья»</a:t>
            </a:r>
          </a:p>
          <a:p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  </a:t>
            </a: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Цель.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Побуждение детей творчески воспроизводить в играх быт семьи. Совершенствование умения самостоятельно создавать для задуманного сюжета игровую обстановку. Формирование ценных нравственных чувств (гуманности, любви, сочувствия и др.)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641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3"/>
          <p:cNvSpPr txBox="1">
            <a:spLocks noChangeArrowheads="1"/>
          </p:cNvSpPr>
          <p:nvPr/>
        </p:nvSpPr>
        <p:spPr bwMode="auto">
          <a:xfrm>
            <a:off x="5449888" y="1296988"/>
            <a:ext cx="5810250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Парикмахерская</a:t>
            </a:r>
          </a:p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обогащать знания детей о людях профессии парикмахер. Формирование умения применять в игре полученные ранее знания об окружающей жизни. Активизировать словарь: «парикмахер», «мастер», «ножницы», «расческа», «прическа», «фен», «стрижка», «стрижет», «челка», «пенка, лак для укладки», «бигуди».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60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b="1" smtClean="0"/>
              <a:t>Строительные игры</a:t>
            </a:r>
          </a:p>
        </p:txBody>
      </p:sp>
      <p:sp>
        <p:nvSpPr>
          <p:cNvPr id="3584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ru-RU" smtClean="0">
                <a:latin typeface="Arial" charset="0"/>
              </a:rPr>
              <a:t>	Строительно-конструктивные игры-разновидность творческих игр, в которых дети отображают окружающий предметный мир, самостоятельно возводят сооружения и оберегают их. </a:t>
            </a:r>
          </a:p>
          <a:p>
            <a:pPr marL="0" indent="0" algn="just">
              <a:buFont typeface="Arial" charset="0"/>
              <a:buNone/>
            </a:pPr>
            <a:r>
              <a:rPr lang="ru-RU" smtClean="0">
                <a:latin typeface="Arial" charset="0"/>
              </a:rPr>
              <a:t>	Строительная игра – это такая деятельность детей, основным содержанием которой является отражение окружающей жизни в разных постройках и связанных с ними действиях.</a:t>
            </a:r>
            <a:endParaRPr lang="ru-RU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74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163" y="0"/>
            <a:ext cx="51641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5388" y="0"/>
            <a:ext cx="51641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3"/>
          <p:cNvSpPr txBox="1">
            <a:spLocks noChangeArrowheads="1"/>
          </p:cNvSpPr>
          <p:nvPr/>
        </p:nvSpPr>
        <p:spPr bwMode="auto">
          <a:xfrm>
            <a:off x="2438400" y="681038"/>
            <a:ext cx="7315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с правилами</a:t>
            </a:r>
          </a:p>
        </p:txBody>
      </p:sp>
      <p:sp>
        <p:nvSpPr>
          <p:cNvPr id="38914" name="TextBox 4"/>
          <p:cNvSpPr txBox="1">
            <a:spLocks noChangeArrowheads="1"/>
          </p:cNvSpPr>
          <p:nvPr/>
        </p:nvSpPr>
        <p:spPr bwMode="auto">
          <a:xfrm>
            <a:off x="1290638" y="3298825"/>
            <a:ext cx="3944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Times New Roman" pitchFamily="18" charset="0"/>
                <a:cs typeface="Times New Roman" pitchFamily="18" charset="0"/>
              </a:rPr>
              <a:t>Дидактические</a:t>
            </a:r>
          </a:p>
        </p:txBody>
      </p:sp>
      <p:sp>
        <p:nvSpPr>
          <p:cNvPr id="38915" name="TextBox 5"/>
          <p:cNvSpPr txBox="1">
            <a:spLocks noChangeArrowheads="1"/>
          </p:cNvSpPr>
          <p:nvPr/>
        </p:nvSpPr>
        <p:spPr bwMode="auto">
          <a:xfrm>
            <a:off x="6750050" y="3268663"/>
            <a:ext cx="3944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Times New Roman" pitchFamily="18" charset="0"/>
                <a:cs typeface="Times New Roman" pitchFamily="18" charset="0"/>
              </a:rPr>
              <a:t>Подвижные</a:t>
            </a:r>
          </a:p>
        </p:txBody>
      </p:sp>
      <p:pic>
        <p:nvPicPr>
          <p:cNvPr id="3891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0113" y="3883025"/>
            <a:ext cx="51054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2689225" y="500063"/>
            <a:ext cx="7929563" cy="1325562"/>
          </a:xfrm>
        </p:spPr>
        <p:txBody>
          <a:bodyPr/>
          <a:lstStyle/>
          <a:p>
            <a:r>
              <a:rPr lang="ru-RU" sz="6000" b="1" smtClean="0"/>
              <a:t>Дидактические игры</a:t>
            </a:r>
          </a:p>
        </p:txBody>
      </p:sp>
      <p:sp>
        <p:nvSpPr>
          <p:cNvPr id="3993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	Способствуют развитию умственных способностей детей, содержат умственное задание, в решении которого – смысл игры.</a:t>
            </a:r>
          </a:p>
          <a:p>
            <a:pPr marL="0" indent="0" algn="just">
              <a:buFont typeface="Arial" charset="0"/>
              <a:buNone/>
            </a:pPr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	Они также способствуют развитию органов чувств, внимания, логического мышления. Обязательным условием дидактической игры являются правила, без который деятельность приобретает стихийный характер.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3"/>
          <p:cNvSpPr txBox="1">
            <a:spLocks noChangeArrowheads="1"/>
          </p:cNvSpPr>
          <p:nvPr/>
        </p:nvSpPr>
        <p:spPr bwMode="auto">
          <a:xfrm>
            <a:off x="1392238" y="860425"/>
            <a:ext cx="9453562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Calibri" pitchFamily="34" charset="0"/>
              </a:rPr>
              <a:t>«Моя пицца»</a:t>
            </a:r>
          </a:p>
          <a:p>
            <a:r>
              <a:rPr lang="ru-RU" b="1">
                <a:latin typeface="Calibri" pitchFamily="34" charset="0"/>
              </a:rPr>
              <a:t>Цель: </a:t>
            </a:r>
            <a:r>
              <a:rPr lang="ru-RU">
                <a:latin typeface="Calibri" pitchFamily="34" charset="0"/>
              </a:rPr>
              <a:t>На каждой основе изображены 6 разных геометрических фигур. Игроку необходимо первым собрать вкусную пиццу из 6 кусочков с соответствующей геометрической фигурой на рубашке.</a:t>
            </a:r>
          </a:p>
        </p:txBody>
      </p:sp>
      <p:pic>
        <p:nvPicPr>
          <p:cNvPr id="40962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188" y="2492375"/>
            <a:ext cx="5462587" cy="409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6775" y="2492375"/>
            <a:ext cx="5464175" cy="409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3"/>
          <p:cNvSpPr txBox="1">
            <a:spLocks noChangeArrowheads="1"/>
          </p:cNvSpPr>
          <p:nvPr/>
        </p:nvSpPr>
        <p:spPr bwMode="auto">
          <a:xfrm>
            <a:off x="746125" y="968375"/>
            <a:ext cx="47228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«Тетрис»</a:t>
            </a:r>
          </a:p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Цель: Умение решать логические задачи.</a:t>
            </a:r>
          </a:p>
        </p:txBody>
      </p:sp>
      <p:pic>
        <p:nvPicPr>
          <p:cNvPr id="4198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82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ъект 2"/>
          <p:cNvSpPr>
            <a:spLocks noGrp="1"/>
          </p:cNvSpPr>
          <p:nvPr>
            <p:ph idx="1"/>
          </p:nvPr>
        </p:nvSpPr>
        <p:spPr>
          <a:xfrm>
            <a:off x="838200" y="1398588"/>
            <a:ext cx="10515600" cy="477837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4000" b="1" smtClean="0">
                <a:latin typeface="Times New Roman" pitchFamily="18" charset="0"/>
                <a:cs typeface="Times New Roman" pitchFamily="18" charset="0"/>
              </a:rPr>
              <a:t>Ребенок живет в игре.</a:t>
            </a:r>
          </a:p>
          <a:p>
            <a:pPr marL="0" indent="0" algn="just">
              <a:buFont typeface="Arial" charset="0"/>
              <a:buNone/>
            </a:pPr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	И задача педагогов – стать направляющим и связующим звеном в цепи ребенок-игра, тактично поддерживая и обогащая игровой опыт детей.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015163" y="-22225"/>
            <a:ext cx="5176837" cy="6902450"/>
          </a:xfrm>
        </p:spPr>
      </p:pic>
      <p:sp>
        <p:nvSpPr>
          <p:cNvPr id="43010" name="TextBox 7"/>
          <p:cNvSpPr txBox="1">
            <a:spLocks noChangeArrowheads="1"/>
          </p:cNvSpPr>
          <p:nvPr/>
        </p:nvSpPr>
        <p:spPr bwMode="auto">
          <a:xfrm>
            <a:off x="1195388" y="914400"/>
            <a:ext cx="490061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ГЕОКОНТ</a:t>
            </a:r>
          </a:p>
          <a:p>
            <a:r>
              <a:rPr lang="ru-RU" sz="2800" b="1">
                <a:latin typeface="Calibri" pitchFamily="34" charset="0"/>
              </a:rPr>
              <a:t>Цель: </a:t>
            </a:r>
            <a:r>
              <a:rPr lang="ru-RU" sz="2800">
                <a:latin typeface="Calibri" pitchFamily="34" charset="0"/>
              </a:rPr>
              <a:t>научить конструировать простые формы по замыслу и по схемам, выполнять творческие задания.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9100" y="2506663"/>
            <a:ext cx="5800725" cy="4351337"/>
          </a:xfrm>
        </p:spPr>
      </p:pic>
      <p:pic>
        <p:nvPicPr>
          <p:cNvPr id="44034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Box 7"/>
          <p:cNvSpPr txBox="1">
            <a:spLocks noChangeArrowheads="1"/>
          </p:cNvSpPr>
          <p:nvPr/>
        </p:nvSpPr>
        <p:spPr bwMode="auto">
          <a:xfrm>
            <a:off x="760413" y="731838"/>
            <a:ext cx="562133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Д/и «Циферки»</a:t>
            </a:r>
          </a:p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учить устанавливать соответствие количества с цифрой</a:t>
            </a:r>
            <a:r>
              <a:rPr lang="ru-RU" sz="28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/>
              <a:t>Математические </a:t>
            </a:r>
            <a:r>
              <a:rPr lang="ru-RU" b="1" dirty="0" err="1"/>
              <a:t>пазлы</a:t>
            </a:r>
            <a:r>
              <a:rPr lang="ru-RU" b="1" dirty="0"/>
              <a:t>.</a:t>
            </a:r>
            <a:br>
              <a:rPr lang="ru-RU" b="1" dirty="0"/>
            </a:br>
            <a:r>
              <a:rPr lang="ru-RU" sz="2700" b="1" dirty="0"/>
              <a:t>Цель:</a:t>
            </a:r>
            <a:r>
              <a:rPr lang="ru-RU" sz="2700" dirty="0">
                <a:latin typeface="YS Text"/>
              </a:rPr>
              <a:t> составление целого из частей; систематизировать знания чисел от 1 до 10; закреплять навыки счета в пределах 10; развивать память, внимание, логическое мышление.</a:t>
            </a:r>
            <a:endParaRPr lang="ru-RU" b="1" dirty="0"/>
          </a:p>
        </p:txBody>
      </p:sp>
      <p:pic>
        <p:nvPicPr>
          <p:cNvPr id="45058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95638" y="1873250"/>
            <a:ext cx="5737225" cy="430371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>
          <a:xfrm>
            <a:off x="698500" y="365125"/>
            <a:ext cx="6383338" cy="5534025"/>
          </a:xfrm>
        </p:spPr>
        <p:txBody>
          <a:bodyPr/>
          <a:lstStyle/>
          <a:p>
            <a:r>
              <a:rPr lang="ru-RU" sz="4000" b="1" smtClean="0">
                <a:latin typeface="Times New Roman" pitchFamily="18" charset="0"/>
                <a:cs typeface="Times New Roman" pitchFamily="18" charset="0"/>
              </a:rPr>
              <a:t>Дидактическая игра на магнитах "Одень куклу"</a:t>
            </a:r>
            <a:br>
              <a:rPr lang="ru-RU" sz="4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Активизировать  речь детей, логическое мышление, познакомить с предметами одежды, её деталями и предназначением.</a:t>
            </a:r>
            <a:r>
              <a:rPr lang="ru-RU" sz="2800" smtClean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081838" y="0"/>
            <a:ext cx="5110162" cy="681355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 t="13556"/>
          <a:stretch>
            <a:fillRect/>
          </a:stretch>
        </p:blipFill>
        <p:spPr>
          <a:xfrm>
            <a:off x="573088" y="3108325"/>
            <a:ext cx="5802312" cy="3762375"/>
          </a:xfrm>
        </p:spPr>
      </p:pic>
      <p:pic>
        <p:nvPicPr>
          <p:cNvPr id="47106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Box 9"/>
          <p:cNvSpPr txBox="1">
            <a:spLocks noChangeArrowheads="1"/>
          </p:cNvSpPr>
          <p:nvPr/>
        </p:nvSpPr>
        <p:spPr bwMode="auto">
          <a:xfrm>
            <a:off x="573088" y="609600"/>
            <a:ext cx="6850062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Дидактическая игра «Режим дня». </a:t>
            </a:r>
          </a:p>
          <a:p>
            <a:r>
              <a:rPr lang="ru-RU" b="1">
                <a:latin typeface="YS Text"/>
              </a:rPr>
              <a:t>Цель</a:t>
            </a:r>
            <a:r>
              <a:rPr lang="ru-RU">
                <a:latin typeface="YS Text"/>
              </a:rPr>
              <a:t> </a:t>
            </a:r>
            <a:r>
              <a:rPr lang="ru-RU" b="1">
                <a:latin typeface="YS Text"/>
              </a:rPr>
              <a:t>игры</a:t>
            </a:r>
            <a:r>
              <a:rPr lang="ru-RU">
                <a:latin typeface="YS Text"/>
              </a:rPr>
              <a:t>: Закреплять с детьми представление о частях суток: (утро, </a:t>
            </a:r>
            <a:r>
              <a:rPr lang="ru-RU" b="1">
                <a:latin typeface="YS Text"/>
              </a:rPr>
              <a:t>день</a:t>
            </a:r>
            <a:r>
              <a:rPr lang="ru-RU">
                <a:latin typeface="YS Text"/>
              </a:rPr>
              <a:t>, вечер, ночь), составляющими </a:t>
            </a:r>
            <a:r>
              <a:rPr lang="ru-RU" b="1">
                <a:latin typeface="YS Text"/>
              </a:rPr>
              <a:t>режим</a:t>
            </a:r>
            <a:r>
              <a:rPr lang="ru-RU">
                <a:latin typeface="YS Text"/>
              </a:rPr>
              <a:t> </a:t>
            </a:r>
            <a:r>
              <a:rPr lang="ru-RU" b="1">
                <a:latin typeface="YS Text"/>
              </a:rPr>
              <a:t>дня</a:t>
            </a:r>
            <a:r>
              <a:rPr lang="ru-RU">
                <a:latin typeface="YS Text"/>
              </a:rPr>
              <a:t>, уточнять представления о предметах, необходимых в разных режимных моментах, развивать связную речь, активизировать словарь; учить детей собирать целое изображение из нескольких частей, развивать образное мышление, внимание, логику, зрительное восприятие, мелкую моторику.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2506663"/>
            <a:ext cx="5802313" cy="4351337"/>
          </a:xfrm>
        </p:spPr>
      </p:pic>
      <p:pic>
        <p:nvPicPr>
          <p:cNvPr id="48130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Box 7"/>
          <p:cNvSpPr txBox="1">
            <a:spLocks noChangeArrowheads="1"/>
          </p:cNvSpPr>
          <p:nvPr/>
        </p:nvSpPr>
        <p:spPr bwMode="auto">
          <a:xfrm>
            <a:off x="838200" y="858838"/>
            <a:ext cx="58023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Настольные игры «Ходилки»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Цель игры: первым добраться до финиша, внимательно соблюдая условия игры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02150" y="598488"/>
            <a:ext cx="7548563" cy="5661025"/>
          </a:xfrm>
        </p:spPr>
      </p:pic>
      <p:sp>
        <p:nvSpPr>
          <p:cNvPr id="49154" name="TextBox 5"/>
          <p:cNvSpPr txBox="1">
            <a:spLocks noChangeArrowheads="1"/>
          </p:cNvSpPr>
          <p:nvPr/>
        </p:nvSpPr>
        <p:spPr bwMode="auto">
          <a:xfrm>
            <a:off x="858838" y="1490663"/>
            <a:ext cx="3487737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Речевая игра «Цап-царапки»</a:t>
            </a:r>
          </a:p>
          <a:p>
            <a:r>
              <a:rPr lang="ru-RU" sz="3600">
                <a:latin typeface="Times New Roman" pitchFamily="18" charset="0"/>
                <a:cs typeface="Times New Roman" pitchFamily="18" charset="0"/>
              </a:rPr>
              <a:t>Цель: Соберите наибольшее количество слов.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1225"/>
            <a:ext cx="10515600" cy="13255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/>
              <a:t>Настольная игра «Чтобы не попасть в беду»</a:t>
            </a:r>
            <a:r>
              <a:rPr lang="ru-RU" dirty="0"/>
              <a:t/>
            </a:r>
            <a:br>
              <a:rPr lang="ru-RU" dirty="0"/>
            </a:br>
            <a:r>
              <a:rPr lang="ru-RU" sz="3600" b="1" dirty="0"/>
              <a:t>Цель: </a:t>
            </a:r>
            <a:r>
              <a:rPr lang="ru-RU" sz="3600" dirty="0"/>
              <a:t>Первым дойти фишкой от клетки «Старт» до клетки «Финиш».</a:t>
            </a:r>
            <a:endParaRPr lang="ru-RU" dirty="0"/>
          </a:p>
        </p:txBody>
      </p:sp>
      <p:pic>
        <p:nvPicPr>
          <p:cNvPr id="50178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95638" y="2109788"/>
            <a:ext cx="5800725" cy="4351337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034213" y="0"/>
            <a:ext cx="4989512" cy="6653213"/>
          </a:xfrm>
        </p:spPr>
      </p:pic>
      <p:pic>
        <p:nvPicPr>
          <p:cNvPr id="51202" name="Рисунок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250" y="2506663"/>
            <a:ext cx="5529263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Box 13"/>
          <p:cNvSpPr txBox="1">
            <a:spLocks noChangeArrowheads="1"/>
          </p:cNvSpPr>
          <p:nvPr/>
        </p:nvSpPr>
        <p:spPr bwMode="auto">
          <a:xfrm>
            <a:off x="590550" y="536575"/>
            <a:ext cx="6597650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Calibri" pitchFamily="34" charset="0"/>
              </a:rPr>
              <a:t>«Ктояжка»</a:t>
            </a:r>
          </a:p>
          <a:p>
            <a:r>
              <a:rPr lang="ru-RU">
                <a:solidFill>
                  <a:srgbClr val="212529"/>
                </a:solidFill>
              </a:rPr>
              <a:t>Развлекательная настольная игра-угадайка для компании «Ктояжка» очень простая на первый взгляд, но тем не менее она требует от всех участников игры сообразительности и умения логически мыслить за небольшой промежуток времени.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43075" y="2141538"/>
            <a:ext cx="3275013" cy="4351337"/>
          </a:xfrm>
        </p:spPr>
      </p:pic>
      <p:pic>
        <p:nvPicPr>
          <p:cNvPr id="5222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1038" y="0"/>
            <a:ext cx="51609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Box 7"/>
          <p:cNvSpPr txBox="1">
            <a:spLocks noChangeArrowheads="1"/>
          </p:cNvSpPr>
          <p:nvPr/>
        </p:nvSpPr>
        <p:spPr bwMode="auto">
          <a:xfrm>
            <a:off x="1462088" y="617538"/>
            <a:ext cx="40354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Calibri" pitchFamily="34" charset="0"/>
              </a:rPr>
              <a:t>ЛОТО</a:t>
            </a:r>
          </a:p>
          <a:p>
            <a:r>
              <a:rPr lang="ru-RU" sz="2000" b="1">
                <a:latin typeface="YS Text"/>
              </a:rPr>
              <a:t>Цели</a:t>
            </a:r>
            <a:r>
              <a:rPr lang="ru-RU" sz="2000">
                <a:latin typeface="YS Text"/>
              </a:rPr>
              <a:t>: закрепление названий предметов, распределение карточек на тематические группы</a:t>
            </a:r>
            <a:endParaRPr lang="ru-RU" sz="20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ъект 2"/>
          <p:cNvSpPr>
            <a:spLocks noGrp="1"/>
          </p:cNvSpPr>
          <p:nvPr>
            <p:ph idx="1"/>
          </p:nvPr>
        </p:nvSpPr>
        <p:spPr>
          <a:xfrm>
            <a:off x="838200" y="1350963"/>
            <a:ext cx="10515600" cy="48260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ru-RU" b="1" smtClean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</a:pPr>
            <a:endParaRPr lang="ru-RU" b="1" smtClean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ru-RU" sz="4000" b="1" smtClean="0">
                <a:solidFill>
                  <a:srgbClr val="FF0000"/>
                </a:solidFill>
              </a:rPr>
              <a:t>	Большая творческая задача для воспитателя </a:t>
            </a:r>
            <a:r>
              <a:rPr lang="ru-RU" sz="4000" smtClean="0"/>
              <a:t>– организовать игры в детском саду так, чтобы жизнь детей была содержательной, интересной и увлекательной</a:t>
            </a:r>
            <a:r>
              <a:rPr lang="ru-RU" smtClean="0"/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>
          <a:xfrm>
            <a:off x="3473450" y="681038"/>
            <a:ext cx="5508625" cy="1325562"/>
          </a:xfrm>
        </p:spPr>
        <p:txBody>
          <a:bodyPr/>
          <a:lstStyle/>
          <a:p>
            <a:r>
              <a:rPr lang="ru-RU" sz="5400" b="1" smtClean="0"/>
              <a:t>Подвижные игры</a:t>
            </a:r>
          </a:p>
        </p:txBody>
      </p:sp>
      <p:sp>
        <p:nvSpPr>
          <p:cNvPr id="5325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4000" b="1" smtClean="0"/>
              <a:t>Важны для физического воспитания дошкольников, способствуют их гармоническому развитию, удовлетворяют потребность детей в движении, способствуют обогащению их двигательного опыта.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1226800" cy="923925"/>
          </a:xfrm>
        </p:spPr>
        <p:txBody>
          <a:bodyPr/>
          <a:lstStyle/>
          <a:p>
            <a:r>
              <a:rPr lang="ru-RU" sz="2800" b="1" smtClean="0"/>
              <a:t>«Лови - бросай» - развивать координацию движений, ловкость, фиксацию взора.</a:t>
            </a:r>
          </a:p>
        </p:txBody>
      </p:sp>
      <p:pic>
        <p:nvPicPr>
          <p:cNvPr id="54274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274" b="20274"/>
          <a:stretch>
            <a:fillRect/>
          </a:stretch>
        </p:blipFill>
        <p:spPr>
          <a:xfrm>
            <a:off x="1900238" y="1182688"/>
            <a:ext cx="6904037" cy="5451475"/>
          </a:xfrm>
        </p:spPr>
      </p:pic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3438" y="5808663"/>
            <a:ext cx="128587" cy="60325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>
          <a:xfrm>
            <a:off x="815975" y="987425"/>
            <a:ext cx="3808413" cy="1325563"/>
          </a:xfrm>
        </p:spPr>
        <p:txBody>
          <a:bodyPr/>
          <a:lstStyle/>
          <a:p>
            <a:r>
              <a:rPr lang="ru-RU" sz="4400" b="1" smtClean="0"/>
              <a:t>«Быстрый мячик» -</a:t>
            </a:r>
          </a:p>
        </p:txBody>
      </p:sp>
      <p:pic>
        <p:nvPicPr>
          <p:cNvPr id="55298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274" b="20274"/>
          <a:stretch>
            <a:fillRect/>
          </a:stretch>
        </p:blipFill>
        <p:spPr>
          <a:xfrm>
            <a:off x="4375150" y="142875"/>
            <a:ext cx="7507288" cy="6149975"/>
          </a:xfrm>
        </p:spPr>
      </p:pic>
      <p:sp>
        <p:nvSpPr>
          <p:cNvPr id="55299" name="Текст 3"/>
          <p:cNvSpPr>
            <a:spLocks noGrp="1"/>
          </p:cNvSpPr>
          <p:nvPr>
            <p:ph type="body" sz="half" idx="2"/>
          </p:nvPr>
        </p:nvSpPr>
        <p:spPr>
          <a:xfrm>
            <a:off x="836613" y="2490788"/>
            <a:ext cx="3932237" cy="3370262"/>
          </a:xfrm>
        </p:spPr>
        <p:txBody>
          <a:bodyPr/>
          <a:lstStyle/>
          <a:p>
            <a:r>
              <a:rPr lang="ru-RU" sz="2800" b="1" smtClean="0"/>
              <a:t>развивать ловкость, координацию движений, фиксацию взора</a:t>
            </a:r>
            <a:endParaRPr lang="ru-RU" sz="2800" smtClean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632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7313" y="0"/>
            <a:ext cx="5162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0"/>
            <a:ext cx="5164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700"/>
            <a:ext cx="10515600" cy="5556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/>
              <a:t>«У кого мяч?» - развивать ловкость, внимательность, умение быстро ориентироваться в пространстве.</a:t>
            </a:r>
          </a:p>
        </p:txBody>
      </p:sp>
      <p:pic>
        <p:nvPicPr>
          <p:cNvPr id="57346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04850" y="1076325"/>
            <a:ext cx="4638675" cy="5588000"/>
          </a:xfrm>
        </p:spPr>
      </p:pic>
      <p:pic>
        <p:nvPicPr>
          <p:cNvPr id="5734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2863" y="1233488"/>
            <a:ext cx="4638675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>
          <a:xfrm>
            <a:off x="839788" y="806450"/>
            <a:ext cx="3932237" cy="614363"/>
          </a:xfrm>
        </p:spPr>
        <p:txBody>
          <a:bodyPr/>
          <a:lstStyle/>
          <a:p>
            <a:r>
              <a:rPr lang="ru-RU" b="1" smtClean="0"/>
              <a:t>«Эстафета с мячами»</a:t>
            </a:r>
          </a:p>
        </p:txBody>
      </p:sp>
      <p:pic>
        <p:nvPicPr>
          <p:cNvPr id="58370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274" b="20274"/>
          <a:stretch>
            <a:fillRect/>
          </a:stretch>
        </p:blipFill>
        <p:spPr>
          <a:xfrm>
            <a:off x="4505325" y="646113"/>
            <a:ext cx="7724775" cy="6099175"/>
          </a:xfrm>
        </p:spPr>
      </p:pic>
      <p:sp>
        <p:nvSpPr>
          <p:cNvPr id="58371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8372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1420813"/>
            <a:ext cx="40100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>
          <a:xfrm>
            <a:off x="839788" y="746125"/>
            <a:ext cx="3932237" cy="1068388"/>
          </a:xfrm>
        </p:spPr>
        <p:txBody>
          <a:bodyPr/>
          <a:lstStyle/>
          <a:p>
            <a:pPr algn="ctr"/>
            <a:r>
              <a:rPr lang="ru-RU" sz="2800" b="1" smtClean="0"/>
              <a:t>«Кому, что нужно для профессии»</a:t>
            </a:r>
          </a:p>
        </p:txBody>
      </p:sp>
      <p:sp>
        <p:nvSpPr>
          <p:cNvPr id="5939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939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50" r="2350"/>
          <a:stretch>
            <a:fillRect/>
          </a:stretch>
        </p:blipFill>
        <p:spPr/>
      </p:pic>
      <p:pic>
        <p:nvPicPr>
          <p:cNvPr id="5939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663" y="2057400"/>
            <a:ext cx="4662487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58850"/>
          </a:xfrm>
        </p:spPr>
        <p:txBody>
          <a:bodyPr/>
          <a:lstStyle/>
          <a:p>
            <a:r>
              <a:rPr lang="ru-RU" sz="2800" b="1" smtClean="0"/>
              <a:t>«Повар» -Развивает ритмичную, выразительную речь, совершенствует координацию  движений</a:t>
            </a:r>
          </a:p>
        </p:txBody>
      </p:sp>
      <p:pic>
        <p:nvPicPr>
          <p:cNvPr id="60418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96900" y="958850"/>
            <a:ext cx="4441825" cy="5899150"/>
          </a:xfrm>
        </p:spPr>
      </p:pic>
      <p:pic>
        <p:nvPicPr>
          <p:cNvPr id="60419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7475" y="958850"/>
            <a:ext cx="4441825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54138"/>
          </a:xfrm>
        </p:spPr>
        <p:txBody>
          <a:bodyPr/>
          <a:lstStyle/>
          <a:p>
            <a:r>
              <a:rPr lang="ru-RU" b="1" smtClean="0"/>
              <a:t>«Кому нужен этот предмет»</a:t>
            </a:r>
          </a:p>
        </p:txBody>
      </p:sp>
      <p:pic>
        <p:nvPicPr>
          <p:cNvPr id="61442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274" b="20274"/>
          <a:stretch>
            <a:fillRect/>
          </a:stretch>
        </p:blipFill>
        <p:spPr>
          <a:xfrm>
            <a:off x="4772025" y="66675"/>
            <a:ext cx="6881813" cy="6638925"/>
          </a:xfrm>
        </p:spPr>
      </p:pic>
      <p:sp>
        <p:nvSpPr>
          <p:cNvPr id="61443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800" smtClean="0"/>
              <a:t>Цель – закрепить представления о предметах и их использовании в трудовых процессах.</a:t>
            </a:r>
          </a:p>
          <a:p>
            <a:endParaRPr lang="ru-RU" sz="2400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0"/>
            <a:ext cx="5199062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0"/>
            <a:ext cx="5164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3"/>
          <p:cNvSpPr txBox="1">
            <a:spLocks noChangeArrowheads="1"/>
          </p:cNvSpPr>
          <p:nvPr/>
        </p:nvSpPr>
        <p:spPr bwMode="auto">
          <a:xfrm>
            <a:off x="2347913" y="766763"/>
            <a:ext cx="7496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Классификация игр в детском саду</a:t>
            </a:r>
          </a:p>
        </p:txBody>
      </p:sp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1273175" y="1647825"/>
            <a:ext cx="26177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Творческие</a:t>
            </a:r>
          </a:p>
        </p:txBody>
      </p:sp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4635500" y="1647825"/>
            <a:ext cx="292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Игры с правилами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8728075" y="1647825"/>
            <a:ext cx="26177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Народные</a:t>
            </a:r>
          </a:p>
        </p:txBody>
      </p:sp>
      <p:pic>
        <p:nvPicPr>
          <p:cNvPr id="1741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2143125"/>
            <a:ext cx="5927725" cy="448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3063" y="0"/>
            <a:ext cx="51641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988" y="0"/>
            <a:ext cx="51641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409" y="1235668"/>
            <a:ext cx="8778240" cy="3673958"/>
          </a:xfrm>
        </p:spPr>
        <p:txBody>
          <a:bodyPr rtlCol="0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7200" b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581275" y="730250"/>
            <a:ext cx="677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ТВОРЧЕСКИЕ ИГРЫ</a:t>
            </a:r>
          </a:p>
        </p:txBody>
      </p:sp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931863" y="1314450"/>
            <a:ext cx="3371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Театрализованные</a:t>
            </a:r>
          </a:p>
        </p:txBody>
      </p: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931863" y="2792413"/>
            <a:ext cx="33718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Сюжетно-ролевые</a:t>
            </a:r>
          </a:p>
        </p:txBody>
      </p:sp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931863" y="3530600"/>
            <a:ext cx="33718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Строительные</a:t>
            </a:r>
          </a:p>
        </p:txBody>
      </p:sp>
      <p:sp>
        <p:nvSpPr>
          <p:cNvPr id="18437" name="TextBox 7"/>
          <p:cNvSpPr txBox="1">
            <a:spLocks noChangeArrowheads="1"/>
          </p:cNvSpPr>
          <p:nvPr/>
        </p:nvSpPr>
        <p:spPr bwMode="auto">
          <a:xfrm>
            <a:off x="931863" y="2052638"/>
            <a:ext cx="3371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Режиссерские</a:t>
            </a:r>
          </a:p>
        </p:txBody>
      </p:sp>
      <p:pic>
        <p:nvPicPr>
          <p:cNvPr id="18438" name="Рисунок 2"/>
          <p:cNvPicPr>
            <a:picLocks noChangeAspect="1"/>
          </p:cNvPicPr>
          <p:nvPr/>
        </p:nvPicPr>
        <p:blipFill>
          <a:blip r:embed="rId2"/>
          <a:srcRect l="4184" t="9193" r="4518" b="9846"/>
          <a:stretch>
            <a:fillRect/>
          </a:stretch>
        </p:blipFill>
        <p:spPr bwMode="auto">
          <a:xfrm>
            <a:off x="3951288" y="1314450"/>
            <a:ext cx="7308850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2339975" y="322263"/>
            <a:ext cx="7512050" cy="1665287"/>
          </a:xfrm>
        </p:spPr>
        <p:txBody>
          <a:bodyPr/>
          <a:lstStyle/>
          <a:p>
            <a:r>
              <a:rPr lang="ru-RU" sz="5400" b="1" smtClean="0"/>
              <a:t>Театрализованные игры</a:t>
            </a:r>
          </a:p>
        </p:txBody>
      </p:sp>
      <p:pic>
        <p:nvPicPr>
          <p:cNvPr id="1945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39975" y="1589088"/>
            <a:ext cx="6594475" cy="49466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52475"/>
            <a:ext cx="2960687" cy="11906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/>
              <a:t>Театр на столе «Машенька и медведь»</a:t>
            </a:r>
          </a:p>
        </p:txBody>
      </p:sp>
      <p:sp>
        <p:nvSpPr>
          <p:cNvPr id="20482" name="Текст 3"/>
          <p:cNvSpPr>
            <a:spLocks noGrp="1"/>
          </p:cNvSpPr>
          <p:nvPr>
            <p:ph type="body" sz="half" idx="2"/>
          </p:nvPr>
        </p:nvSpPr>
        <p:spPr>
          <a:xfrm>
            <a:off x="703263" y="2079625"/>
            <a:ext cx="3097212" cy="3789363"/>
          </a:xfrm>
        </p:spPr>
        <p:txBody>
          <a:bodyPr/>
          <a:lstStyle/>
          <a:p>
            <a:r>
              <a:rPr lang="ru-RU" sz="2400" b="1" smtClean="0"/>
              <a:t>Цель: развить речь, память. Внимательность, творческие способности, научит говорить целыми предложениями и составлять связный рассказ. </a:t>
            </a:r>
          </a:p>
        </p:txBody>
      </p:sp>
      <p:pic>
        <p:nvPicPr>
          <p:cNvPr id="20483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267" b="20267"/>
          <a:stretch>
            <a:fillRect/>
          </a:stretch>
        </p:blipFill>
        <p:spPr>
          <a:xfrm>
            <a:off x="4003675" y="96838"/>
            <a:ext cx="7859713" cy="6664325"/>
          </a:xfrm>
        </p:spPr>
      </p:pic>
      <p:pic>
        <p:nvPicPr>
          <p:cNvPr id="20484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03263" y="1943100"/>
            <a:ext cx="3554412" cy="472281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2651125" y="276225"/>
            <a:ext cx="6889750" cy="1325563"/>
          </a:xfrm>
        </p:spPr>
        <p:txBody>
          <a:bodyPr/>
          <a:lstStyle/>
          <a:p>
            <a:r>
              <a:rPr lang="ru-RU" sz="5400" b="1" smtClean="0">
                <a:latin typeface="Times New Roman" pitchFamily="18" charset="0"/>
                <a:cs typeface="Times New Roman" pitchFamily="18" charset="0"/>
              </a:rPr>
              <a:t>Режиссерские игры</a:t>
            </a:r>
          </a:p>
        </p:txBody>
      </p:sp>
      <p:pic>
        <p:nvPicPr>
          <p:cNvPr id="2150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84200" y="1219200"/>
            <a:ext cx="4038600" cy="5362575"/>
          </a:xfrm>
        </p:spPr>
      </p:pic>
      <p:pic>
        <p:nvPicPr>
          <p:cNvPr id="2150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5263" y="1219200"/>
            <a:ext cx="40386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703</Words>
  <Application>Microsoft Office PowerPoint</Application>
  <PresentationFormat>Произвольный</PresentationFormat>
  <Paragraphs>83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7" baseType="lpstr">
      <vt:lpstr>Calibri</vt:lpstr>
      <vt:lpstr>Arial</vt:lpstr>
      <vt:lpstr>Calibri Light</vt:lpstr>
      <vt:lpstr>Times New Roman</vt:lpstr>
      <vt:lpstr>YS Text</vt:lpstr>
      <vt:lpstr>Тема Office</vt:lpstr>
      <vt:lpstr>Игры в подготовительной группе</vt:lpstr>
      <vt:lpstr>Слайд 2</vt:lpstr>
      <vt:lpstr>Слайд 3</vt:lpstr>
      <vt:lpstr>Слайд 4</vt:lpstr>
      <vt:lpstr>Слайд 5</vt:lpstr>
      <vt:lpstr>Слайд 6</vt:lpstr>
      <vt:lpstr>Театрализованные игры</vt:lpstr>
      <vt:lpstr>Театр на столе «Машенька и медведь»</vt:lpstr>
      <vt:lpstr>Режиссерские игры</vt:lpstr>
      <vt:lpstr>«Город»</vt:lpstr>
      <vt:lpstr>«Правила для дороги»</vt:lpstr>
      <vt:lpstr>Слайд 12</vt:lpstr>
      <vt:lpstr>Слайд 13</vt:lpstr>
      <vt:lpstr>Слайд 14</vt:lpstr>
      <vt:lpstr>Сюжетно-ролевые игры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Строительные игры</vt:lpstr>
      <vt:lpstr>Слайд 24</vt:lpstr>
      <vt:lpstr>Слайд 25</vt:lpstr>
      <vt:lpstr>Слайд 26</vt:lpstr>
      <vt:lpstr>Дидактические игры</vt:lpstr>
      <vt:lpstr>Слайд 28</vt:lpstr>
      <vt:lpstr>Слайд 29</vt:lpstr>
      <vt:lpstr>Слайд 30</vt:lpstr>
      <vt:lpstr>Слайд 31</vt:lpstr>
      <vt:lpstr>Математические пазлы. Цель: составление целого из частей; систематизировать знания чисел от 1 до 10; закреплять навыки счета в пределах 10; развивать память, внимание, логическое мышление.</vt:lpstr>
      <vt:lpstr>Дидактическая игра на магнитах "Одень куклу" Цель: Активизировать  речь детей, логическое мышление, познакомить с предметами одежды, её деталями и предназначением. </vt:lpstr>
      <vt:lpstr>Слайд 34</vt:lpstr>
      <vt:lpstr>Слайд 35</vt:lpstr>
      <vt:lpstr>Слайд 36</vt:lpstr>
      <vt:lpstr>Настольная игра «Чтобы не попасть в беду» Цель: Первым дойти фишкой от клетки «Старт» до клетки «Финиш».</vt:lpstr>
      <vt:lpstr>Слайд 38</vt:lpstr>
      <vt:lpstr>Слайд 39</vt:lpstr>
      <vt:lpstr>Подвижные игры</vt:lpstr>
      <vt:lpstr>«Лови - бросай» - развивать координацию движений, ловкость, фиксацию взора.</vt:lpstr>
      <vt:lpstr>«Быстрый мячик» -</vt:lpstr>
      <vt:lpstr>Слайд 43</vt:lpstr>
      <vt:lpstr>«У кого мяч?» - развивать ловкость, внимательность, умение быстро ориентироваться в пространстве.</vt:lpstr>
      <vt:lpstr>«Эстафета с мячами»</vt:lpstr>
      <vt:lpstr>«Кому, что нужно для профессии»</vt:lpstr>
      <vt:lpstr>«Повар» -Развивает ритмичную, выразительную речь, совершенствует координацию  движений</vt:lpstr>
      <vt:lpstr>«Кому нужен этот предмет»</vt:lpstr>
      <vt:lpstr>Слайд 49</vt:lpstr>
      <vt:lpstr>Слайд 50</vt:lpstr>
      <vt:lpstr>Слайд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Игры в подготовительной группе</dc:title>
  <dc:creator>Светлана Уханова</dc:creator>
  <cp:lastModifiedBy>Пользователь Windows</cp:lastModifiedBy>
  <cp:revision>13</cp:revision>
  <dcterms:created xsi:type="dcterms:W3CDTF">2022-11-07T07:13:39Z</dcterms:created>
  <dcterms:modified xsi:type="dcterms:W3CDTF">2023-06-27T14:13:16Z</dcterms:modified>
</cp:coreProperties>
</file>