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8" r:id="rId3"/>
    <p:sldId id="320" r:id="rId4"/>
    <p:sldId id="299" r:id="rId5"/>
    <p:sldId id="300" r:id="rId6"/>
    <p:sldId id="301" r:id="rId7"/>
    <p:sldId id="321" r:id="rId8"/>
    <p:sldId id="322" r:id="rId9"/>
    <p:sldId id="305" r:id="rId10"/>
    <p:sldId id="306" r:id="rId11"/>
    <p:sldId id="307" r:id="rId12"/>
    <p:sldId id="312" r:id="rId13"/>
    <p:sldId id="313" r:id="rId14"/>
    <p:sldId id="319" r:id="rId15"/>
    <p:sldId id="315" r:id="rId16"/>
    <p:sldId id="316" r:id="rId17"/>
    <p:sldId id="317" r:id="rId18"/>
    <p:sldId id="318" r:id="rId19"/>
    <p:sldId id="310" r:id="rId20"/>
    <p:sldId id="323" r:id="rId21"/>
    <p:sldId id="311" r:id="rId22"/>
    <p:sldId id="324" r:id="rId23"/>
    <p:sldId id="325" r:id="rId24"/>
    <p:sldId id="326" r:id="rId25"/>
    <p:sldId id="327" r:id="rId26"/>
    <p:sldId id="328" r:id="rId27"/>
    <p:sldId id="329" r:id="rId28"/>
    <p:sldId id="334" r:id="rId29"/>
    <p:sldId id="338" r:id="rId30"/>
    <p:sldId id="337" r:id="rId31"/>
    <p:sldId id="335" r:id="rId32"/>
    <p:sldId id="331" r:id="rId33"/>
    <p:sldId id="332" r:id="rId34"/>
    <p:sldId id="333" r:id="rId35"/>
    <p:sldId id="336" r:id="rId36"/>
    <p:sldId id="341" r:id="rId37"/>
    <p:sldId id="342" r:id="rId38"/>
    <p:sldId id="343" r:id="rId39"/>
    <p:sldId id="345" r:id="rId40"/>
    <p:sldId id="344" r:id="rId41"/>
  </p:sldIdLst>
  <p:sldSz cx="7559675" cy="107997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7462"/>
            <a:ext cx="6425724" cy="375991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4987"/>
            <a:ext cx="1630055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2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92444"/>
            <a:ext cx="6520220" cy="44924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27345"/>
            <a:ext cx="6520220" cy="236244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268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4990"/>
            <a:ext cx="6520220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47443"/>
            <a:ext cx="3198096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44914"/>
            <a:ext cx="319809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47443"/>
            <a:ext cx="3213847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44914"/>
            <a:ext cx="321384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2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5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54968"/>
            <a:ext cx="3827085" cy="767483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54968"/>
            <a:ext cx="3827085" cy="767483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16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4990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1B58-6F69-44E9-B97F-99CA52E39333}" type="datetimeFigureOut">
              <a:rPr lang="ru-RU" smtClean="0"/>
              <a:t>26.10.2019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0009783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BF15-35BD-4FAB-BC2D-939F904DC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9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40658" y="3768804"/>
            <a:ext cx="70103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в гости к нам пришла»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1290917" y="2141974"/>
            <a:ext cx="5074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№112»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6282" y="5901891"/>
            <a:ext cx="4374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Авторы-разработчики: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группы №8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Писарева И.Г.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Клокова Е.К.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725270" y="8205011"/>
            <a:ext cx="3137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о. Саранск, 2019 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97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76" y="1613647"/>
            <a:ext cx="642572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Набор картинок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«Осень», «Дикие животные», «Растения».</a:t>
            </a:r>
          </a:p>
          <a:p>
            <a:pPr defTabSz="755934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Пальчиковый театр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Репка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Игрушки: курочка ряба, дед, баба, яичко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театр «Теремок», «Дикие животные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Конструктор.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Д/игры: «Вершки и корешки», «Подбери пару», «Что сажают в огороде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лото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«Животные</a:t>
            </a:r>
            <a:r>
              <a:rPr lang="ru-RU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«Большой – меленький», «Кого не стало?», «Кого мы встретили в лесу</a:t>
            </a: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и др.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Наборы овощей и фруктов.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Листочки, шишки, маски животных.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9.Материал для детского творчества: пластилин, доски, альбомы, гуашь, кисти.</a:t>
            </a:r>
          </a:p>
          <a:p>
            <a:pPr defTabSz="755934">
              <a:defRPr/>
            </a:pPr>
            <a:r>
              <a:rPr lang="ru-RU" sz="24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55934">
              <a:defRPr/>
            </a:pPr>
            <a:endParaRPr lang="ru-RU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9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723900"/>
            <a:ext cx="6706196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</a:t>
            </a:r>
            <a:endParaRPr lang="ru-RU" sz="25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усвоили необходимые знания по теме  «Осень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устойчивый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наблюдениям за явлениями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более раскрепощены и самостоятельны;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свободной деятельности широко применяют пение песен, закличек, потешек, танцуют и играют самостоятельно в подвижные игры.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проведенной работой и результатами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собран и систематизирован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материал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проекта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произошли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значительные изменения отношения родителей к воспитанию своего ребенка и к детскому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появился интерес к образовательному процессу, развитию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творчества, знаний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 умений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113546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333732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8706" y="591671"/>
            <a:ext cx="229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проекта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730" y="1259888"/>
            <a:ext cx="687817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этап, подготовительный (разработка проекта),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07.10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09.10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педагога: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проекта, постановка цели и задач;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методов работы;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методической, научно-популярной и художественной литературы, иллюстрированного материала;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материалов, игрушек, атрибутов для театральной и игровой деятельности;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перспективного плана мероприятий;</a:t>
            </a:r>
          </a:p>
          <a:p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овместная с детьми деятельность: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введение детей в проблемную ситуацию, доступную их пониманию и близкому по имеющемуся у них опыту;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устойчивого интереса к тематике проекта;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круга актуальных и посильных задач.</a:t>
            </a:r>
          </a:p>
          <a:p>
            <a:pPr marL="285750" indent="-285750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22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333732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975" y="2384611"/>
            <a:ext cx="6425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этап, исследовательский (выполнение проекта), срок с 10.10. – 16.10.2019 г.: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знаний, умений, навыков, в частности при решении проблем с помощью взрослого и самостоятельно.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7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6350" y="0"/>
            <a:ext cx="533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детей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331392" y="789129"/>
          <a:ext cx="6991351" cy="968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315">
                  <a:extLst>
                    <a:ext uri="{9D8B030D-6E8A-4147-A177-3AD203B41FA5}">
                      <a16:colId xmlns:a16="http://schemas.microsoft.com/office/drawing/2014/main" val="2819821585"/>
                    </a:ext>
                  </a:extLst>
                </a:gridCol>
                <a:gridCol w="2792579">
                  <a:extLst>
                    <a:ext uri="{9D8B030D-6E8A-4147-A177-3AD203B41FA5}">
                      <a16:colId xmlns:a16="http://schemas.microsoft.com/office/drawing/2014/main" val="713066458"/>
                    </a:ext>
                  </a:extLst>
                </a:gridCol>
                <a:gridCol w="2533457">
                  <a:extLst>
                    <a:ext uri="{9D8B030D-6E8A-4147-A177-3AD203B41FA5}">
                      <a16:colId xmlns:a16="http://schemas.microsoft.com/office/drawing/2014/main" val="3492952456"/>
                    </a:ext>
                  </a:extLst>
                </a:gridCol>
              </a:tblGrid>
              <a:tr h="6163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60699"/>
                  </a:ext>
                </a:extLst>
              </a:tr>
              <a:tr h="3749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Чтение: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М. Ивенсен «Падают листья»; Л.К. Толстой «Осень»; А. Плещеев «Осень наступила»,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р.н.с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«Мужик и медведь»,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Л.Толстого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«Три медведя»,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 Барто «Зайка», «Мишка»,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р.н.с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«Зайцы и лягушки»; «Кулик»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др.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Знакомить детей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произведениями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осени. Овладение звуковой культурой речи.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75593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Обогащать словарь детей при помощи чтения стихотворения; продолжать формировать умения согласовывать слова в предложениях, давать возможность рассказать стихотворение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полностью.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умение узнавать, называть и различать особенности внешнего вида домашних животных  и их детенышей.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247349997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Сл. игра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«Назови, одним словом».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2589977081"/>
                  </a:ext>
                </a:extLst>
              </a:tr>
              <a:tr h="16495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Беседы: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«Домашние животные», «Кто как говорит», «В гостях у леса»; «Кто живет в лесу?».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1236779677"/>
                  </a:ext>
                </a:extLst>
              </a:tr>
              <a:tr h="13556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Игра - драматизация</a:t>
                      </a:r>
                      <a:r>
                        <a:rPr lang="ru-RU" sz="2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«Курочка Ряба».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Пальчиковый театр</a:t>
                      </a:r>
                      <a:r>
                        <a:rPr lang="ru-RU" sz="20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«Репка».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4187683599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игра «Чудесный мешочек», 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«Еду, еду, к бабе к деду»,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картины «Кто в лесу живет»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660" marR="73660" marT="0" marB="0"/>
                </a:tc>
                <a:extLst>
                  <a:ext uri="{0D108BD9-81ED-4DB2-BD59-A6C34878D82A}">
                    <a16:rowId xmlns:a16="http://schemas.microsoft.com/office/drawing/2014/main" val="233693644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460" y="912891"/>
            <a:ext cx="204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4910" y="912891"/>
            <a:ext cx="2627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963" y="912892"/>
            <a:ext cx="199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66976" y="2972473"/>
            <a:ext cx="126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6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42899" y="457199"/>
          <a:ext cx="6877050" cy="1004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350">
                  <a:extLst>
                    <a:ext uri="{9D8B030D-6E8A-4147-A177-3AD203B41FA5}">
                      <a16:colId xmlns:a16="http://schemas.microsoft.com/office/drawing/2014/main" val="3705525984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725164531"/>
                    </a:ext>
                  </a:extLst>
                </a:gridCol>
                <a:gridCol w="2292350">
                  <a:extLst>
                    <a:ext uri="{9D8B030D-6E8A-4147-A177-3AD203B41FA5}">
                      <a16:colId xmlns:a16="http://schemas.microsoft.com/office/drawing/2014/main" val="264562194"/>
                    </a:ext>
                  </a:extLst>
                </a:gridCol>
              </a:tblGrid>
              <a:tr h="1584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Настольный театр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Теремок», «Дикие животные».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Знакомство с особенностями поведения лесных зверей осенью. Воспитывать у детей доброе отношение к животным,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природе.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Знакомить с названием диких животных и местом их обитания.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560861"/>
                  </a:ext>
                </a:extLst>
              </a:tr>
              <a:tr h="15159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С/р игры: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«Овощной</a:t>
                      </a:r>
                      <a:r>
                        <a:rPr lang="ru-RU" sz="2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магазин»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«Магазин «Фрукты»», «Прогулка по осеннему лесу»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59128"/>
                  </a:ext>
                </a:extLst>
              </a:tr>
              <a:tr h="11349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Конструирование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«Домик для зайчика»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038123"/>
                  </a:ext>
                </a:extLst>
              </a:tr>
              <a:tr h="1117497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Познавательное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развитие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НОД: 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«»,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рассматривать дерево (основные особенности строения), обращать внимание на изменения в жизни растений (показать, что осенью листья деревьев меняют окраску), бережно относиться к растениям.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793417"/>
                  </a:ext>
                </a:extLst>
              </a:tr>
              <a:tr h="35317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Д/игры: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«Вершки и корешки», «Подбери пару», «Что сажают в огороде»,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лото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«Животные», «Большой – меленький», «Кого не стало?», «Кого мы встретили в лесу?»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31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4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376517" y="681317"/>
          <a:ext cx="6777318" cy="914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54">
                  <a:extLst>
                    <a:ext uri="{9D8B030D-6E8A-4147-A177-3AD203B41FA5}">
                      <a16:colId xmlns:a16="http://schemas.microsoft.com/office/drawing/2014/main" val="1072106980"/>
                    </a:ext>
                  </a:extLst>
                </a:gridCol>
                <a:gridCol w="2197382">
                  <a:extLst>
                    <a:ext uri="{9D8B030D-6E8A-4147-A177-3AD203B41FA5}">
                      <a16:colId xmlns:a16="http://schemas.microsoft.com/office/drawing/2014/main" val="1782283021"/>
                    </a:ext>
                  </a:extLst>
                </a:gridCol>
                <a:gridCol w="2197382">
                  <a:extLst>
                    <a:ext uri="{9D8B030D-6E8A-4147-A177-3AD203B41FA5}">
                      <a16:colId xmlns:a16="http://schemas.microsoft.com/office/drawing/2014/main" val="79912094"/>
                    </a:ext>
                  </a:extLst>
                </a:gridCol>
              </a:tblGrid>
              <a:tr h="27782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Наблюдения: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листопадом, птицами, растениями,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работой дворника.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Экскурсия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участке детского сада.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16451"/>
                  </a:ext>
                </a:extLst>
              </a:tr>
              <a:tr h="19048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 в природе: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 листьев для гербария и природного материала для поделок.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детей наблюдать за сезонными изменениями в природе, обогащать внимание на то, что осень бывает хмурой, дождливой, холодной. Развития игрового опыта. Закрепления знание об фруктах и овощах.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3407"/>
                  </a:ext>
                </a:extLst>
              </a:tr>
              <a:tr h="1602454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Игровая ситуация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«Угостим гостей овощами и фруктами».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81188"/>
                  </a:ext>
                </a:extLst>
              </a:tr>
              <a:tr h="28118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«Птички хотят пить»</a:t>
                      </a: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94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189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69887" y="647699"/>
          <a:ext cx="6819900" cy="963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300">
                  <a:extLst>
                    <a:ext uri="{9D8B030D-6E8A-4147-A177-3AD203B41FA5}">
                      <a16:colId xmlns:a16="http://schemas.microsoft.com/office/drawing/2014/main" val="3454912648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343056295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3732661937"/>
                    </a:ext>
                  </a:extLst>
                </a:gridCol>
              </a:tblGrid>
              <a:tr h="238237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Грибы для белочки»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(лепка),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«Овощи на зиму» (рисование), «Вот ежик – ни головы, ни ножек» (рисование)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двигательно-активные виды музыкальной деятельности. Формировать музыкально певческие умения в процессе подпевания взрослому. Учить детей выполнять движение  в соответствие с текстом, подпевать и танцевать.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0746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Песня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«Яблонька»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96014"/>
                  </a:ext>
                </a:extLst>
              </a:tr>
              <a:tr h="8893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Танцы: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 листочками», «Поплясать становись».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Пляска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«Вот какие шишки».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29011"/>
                  </a:ext>
                </a:extLst>
              </a:tr>
              <a:tr h="412589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П/игры: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«Листопад», «Беги к тому, что назову», «Солнышко и дождик»; «Осенние листочки»,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 медведя во бору», «Лохматый пес», «Зайка серенький сидит», «Идет коза рогатая».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детей ходить и бегать в рассыпную, не наталкиваясь друг на друга,</a:t>
                      </a:r>
                      <a:b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приучать их действовать по сигналу воспитателя.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у детей умение двигаться ритмично, согласовывать движения со словами,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03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6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66976" y="723899"/>
          <a:ext cx="6425724" cy="8041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624">
                  <a:extLst>
                    <a:ext uri="{9D8B030D-6E8A-4147-A177-3AD203B41FA5}">
                      <a16:colId xmlns:a16="http://schemas.microsoft.com/office/drawing/2014/main" val="2649190760"/>
                    </a:ext>
                  </a:extLst>
                </a:gridCol>
                <a:gridCol w="2336192">
                  <a:extLst>
                    <a:ext uri="{9D8B030D-6E8A-4147-A177-3AD203B41FA5}">
                      <a16:colId xmlns:a16="http://schemas.microsoft.com/office/drawing/2014/main" val="1026862344"/>
                    </a:ext>
                  </a:extLst>
                </a:gridCol>
                <a:gridCol w="2141908">
                  <a:extLst>
                    <a:ext uri="{9D8B030D-6E8A-4147-A177-3AD203B41FA5}">
                      <a16:colId xmlns:a16="http://schemas.microsoft.com/office/drawing/2014/main" val="2129914203"/>
                    </a:ext>
                  </a:extLst>
                </a:gridCol>
              </a:tblGrid>
              <a:tr h="22703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находить свое место, упражнять в ходьбе,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прыжках, приседании, беге.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949279"/>
                  </a:ext>
                </a:extLst>
              </a:tr>
              <a:tr h="25796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Пальчиковая гимнастика: 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«Яблоки», «Капуста», «Компот», «Листопад», «Медведь», «Ежик».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63883"/>
                  </a:ext>
                </a:extLst>
              </a:tr>
              <a:tr h="30099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Игра-развлечение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«Солнечные зайчики»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86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800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114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241768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974" y="2348752"/>
            <a:ext cx="6425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этап, заключительный (обобщающий),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 с 16.10.-18.10.2019 г.: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достижения поставленной цели и полученных результатов;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-обобщение результатов работы, формулировка выводов;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составление рекомендаций для практических работников.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8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6976" y="1326776"/>
            <a:ext cx="6568930" cy="81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систематизированных знаний об окружающем мире и интереса у родителей заниматься с детьми, рассказывать детям о природе родного края, организовать прогулки в лес, в  парк, проводить наблюдения, собирать природный материал, читать художественную литературу об осени…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	Каждый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неповторим и уникален, а значит, если создать условия для его развития, у него обязательно откроются способности, заложенные в нем от природы. Важно не научить ребенка, а помочь ему в раскрытии и реализации своих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Достаточно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заинтересовать его, и тогда он будет творить себя.</a:t>
            </a:r>
          </a:p>
        </p:txBody>
      </p:sp>
    </p:spTree>
    <p:extLst>
      <p:ext uri="{BB962C8B-B14F-4D97-AF65-F5344CB8AC3E}">
        <p14:creationId xmlns:p14="http://schemas.microsoft.com/office/powerpoint/2010/main" val="3545112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1" y="1562100"/>
            <a:ext cx="67437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период адаптации благоприятно повлияло на поведение детей в адаптационный период.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деятельности детей так увлеклись, что переставали плакать, забывали о мамах, а иногда их было сложно отвлечь от деятельности, они не могли остановиться.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Привлечение внимания и участия родителей к воспитанию своих детей и совместному участию в творческих процессах так же благоприятно отразилось на поведении детей. Они стали отвечать на вопросы, идти на контакт с воспитателем, стали чувствовать себя спокойней и уверенней. Так же это благоприятно отразилось на повышении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компетенции родителей в вопросах воспитания и пребывания детей в детском саду. Установились доверительные, партнерские отношения между семьями воспитанников и воспитателем.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65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333732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4659" y="2277035"/>
            <a:ext cx="3801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3424518"/>
            <a:ext cx="6770594" cy="52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3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-73064"/>
            <a:ext cx="7559675" cy="10872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1" y="323850"/>
            <a:ext cx="33908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«Падают листья»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М. Ивенсен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Падают, падают листья.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саду листопад...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Желтые, красные листья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ветру вьются, летят.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на юг улетают,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Гуси, грачи, журавли.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уж последняя стая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Крыльями машет вдали.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возьмем по корзинке,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 за грибами пойдем,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Пахнут пеньки и тропинки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Вкусным осенним грибом.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90951" y="323850"/>
            <a:ext cx="352424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Л.К. Толстой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Обсыпается весь наш бедный сад,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пожелтелые по ветру летят;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вдали красуются, там на дне долин,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 ярко-красные вянущих рябин.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и горестно сердцу моему,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Молча твои рученьки грею я и жму,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очи тебе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молча слезы лью,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умею высказать, как тебя люблю.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52" y="4895851"/>
            <a:ext cx="3166826" cy="583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«Осень наступила»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 Плещеев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Высохли цветы,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глядят уныло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Голые кусты.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Вянет и желтеет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Травка на лугах,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зеленеет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Озимь на полях.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Туча небо кроет,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не блестит,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в поле воет,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моросит..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Зашумели воды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Быстрого ручья,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улетели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теплые края.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816" y="6017716"/>
            <a:ext cx="30368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«Осень»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К. Бальмонт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Поспевает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брусника,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дни холоднее,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птичьего крика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только грустнее.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Стаи птиц улетают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Прочь, за синее море.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деревья блистают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разноцветном уборе.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реже смеется,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цветах благовонья.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Осень проснется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заплачет спросонья.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247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про осень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" y="0"/>
            <a:ext cx="7556269" cy="1097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0918" y="1290918"/>
            <a:ext cx="537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2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0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3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35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333732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35104" y="1325807"/>
            <a:ext cx="6131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 в работах художников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3090903"/>
            <a:ext cx="6860241" cy="51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3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524000"/>
            <a:ext cx="67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" y="1"/>
            <a:ext cx="7537448" cy="107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895350"/>
            <a:ext cx="6633924" cy="933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5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современном мире обучения и развития дошкольников поставлено на индивидуальном развитии творческой личности. С самого рождения ребенок уже является первооткрывателем. Самостоятельно он не может найти ответы на интересующие его вопросы. Учитывая особенности детей раннего возраста, такие как: наглядно-действенное мышление, минимальный жизненный опыт, а так же то, что малыш может понять только то, что находится непосредственно перед его глазами и с чем он может действовать сам. Мы решили привлечь к изучению темы «Осени» родителей детей, мотивируя их совершать с детьми целевые прогулки, изготовлять совместно с детьми поделки из природного материала, осуществлять подбор художественной литературы на заданную тему.   А также для этого организовывается проектная деятельность, которая приводит их к правильным ответам. Развивает умение делать обобщения, сравнения; рассуждать по аналогии и применять новые знания в жизни.</a:t>
            </a:r>
          </a:p>
        </p:txBody>
      </p:sp>
    </p:spTree>
    <p:extLst>
      <p:ext uri="{BB962C8B-B14F-4D97-AF65-F5344CB8AC3E}">
        <p14:creationId xmlns:p14="http://schemas.microsoft.com/office/powerpoint/2010/main" val="807944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41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59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97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2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78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333732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894" y="329367"/>
            <a:ext cx="60601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«Осенняя прогулка»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6" y="4224124"/>
            <a:ext cx="3435724" cy="2473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1767462"/>
            <a:ext cx="3346075" cy="2396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697454"/>
            <a:ext cx="3346076" cy="26437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51626"/>
            <a:ext cx="2820218" cy="24733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77" y="6757922"/>
            <a:ext cx="2956297" cy="2396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47" y="2312894"/>
            <a:ext cx="2562669" cy="185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0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524000"/>
            <a:ext cx="67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12377"/>
            <a:ext cx="3471582" cy="30300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81" y="3442447"/>
            <a:ext cx="3244103" cy="27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185647"/>
            <a:ext cx="3471580" cy="27611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509665"/>
            <a:ext cx="3328147" cy="26759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82" y="6330644"/>
            <a:ext cx="2951513" cy="26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5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524000"/>
            <a:ext cx="67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42836"/>
            <a:ext cx="3451683" cy="2718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84" y="3461642"/>
            <a:ext cx="3303180" cy="2795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6257365"/>
            <a:ext cx="3451682" cy="2743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6" y="3705103"/>
            <a:ext cx="2820218" cy="24733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954" y="6507593"/>
            <a:ext cx="2799746" cy="24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0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588117"/>
            <a:ext cx="3227293" cy="4683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50" y="5399881"/>
            <a:ext cx="3328334" cy="46078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5" y="588117"/>
            <a:ext cx="3328334" cy="4683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5" y="5399881"/>
            <a:ext cx="3286266" cy="4607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8716" y="4352364"/>
            <a:ext cx="1999129" cy="170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566976" y="5333732"/>
            <a:ext cx="66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0" y="1111624"/>
            <a:ext cx="3406776" cy="40771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5188735"/>
            <a:ext cx="3398585" cy="4421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0" y="5333731"/>
            <a:ext cx="3217785" cy="35413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37" y="2254072"/>
            <a:ext cx="2730779" cy="281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7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76" y="1371600"/>
            <a:ext cx="642572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систематизировать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об осени.</a:t>
            </a:r>
          </a:p>
          <a:p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детей: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представления о сезонных изменениях в природе осенью, знакомить с доступными явлениями природы, привлечь внимание к красоте природы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выражать свои чувства и эмоции при помощи активной речи, постепенно отходя от мимики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жестов;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детей и обогащать понятиями – золотая осень, листопад;</a:t>
            </a: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вызывать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исследованию природы родного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расширять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материалах для продуктивной деятельности при помощи которых можно выражать увиденное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обследованное;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04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894" y="439942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29" y="1846823"/>
            <a:ext cx="3034699" cy="3825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8" y="5817372"/>
            <a:ext cx="6795247" cy="4527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8" y="1846823"/>
            <a:ext cx="3563554" cy="38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975" y="2026024"/>
            <a:ext cx="6604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активность детей в пении, развивать эмоциональность и образность восприятия музыки.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  <a:r>
              <a:rPr lang="ru-RU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предметно-развивающей среды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информационной базы;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способствующей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экологическому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родителей:</a:t>
            </a:r>
            <a:r>
              <a:rPr lang="ru-RU" sz="2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экологическому воспитанию детей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14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376" y="1767462"/>
            <a:ext cx="677731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в проектной деятельности: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подражательно-исполнительский;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07.10 – 18.10 2019 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лет, родители воспитанников,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 музыкальный руководитель.</a:t>
            </a:r>
          </a:p>
          <a:p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реализации проекта: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НОД;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оснащение предметно-развивающей среды;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с родителями.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6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099" y="1524000"/>
            <a:ext cx="674370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проекта: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наглядный,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ловесный,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развитие, социально-коммуникативное развитие,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удожественно-эстетическое развитие, познавательное развитие, физическое развитие.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включенность каждого ребенка в реализацию проекта посредством исследовательской и художественно-творческой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6755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976" y="1962149"/>
            <a:ext cx="64257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Консультации для родителей: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«Экологическое воспитание – это воспитание нравственности, духовности и интеллекта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«Как занять малыша на прогулке осенью».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Выставка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«Дары осени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природного материала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поделок.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в городские парки.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художественной литературы.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репродукций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мордовских художников.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оформление 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осеннему развлечению.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51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76" y="6762750"/>
            <a:ext cx="65958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1524000"/>
            <a:ext cx="67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388"/>
            <a:ext cx="7432841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методическое: 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«Занятия на прогулке с малышами» авт. С.Н.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Теплюк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 для педагогических учреждений Москва-Синтез, М., 2006 год (для работы с детьми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4 лет).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«Познавательное развитие » ФГОС авт.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Соломенникова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«Ознакомление  с природой в детском саду» Москва, Мозаика - Синтез, 2014 год (для занятий с детьми 2-3 лет).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Подвижные игры и игровые упражнения для детей третьего года жизни: Методическое руководство для работников дошкольных образовательных учреждений.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-пресс. 2005 г. 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Дидактические игры и занятия с детьми раннего возраста. Пособие для воспитателя под редакцией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Новосёловой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Москва. Просвещение, 1985 г. 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детей 2-4 лет рисованию, лепке, аппликации в игре. Доронова Т.Н., Якобсон С.Г. 1992 г.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занятия с детьми 2-3 лет Д.Н.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ТЦСфера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2012 г.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Знакомим малыша с окружающим миром 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Л.Н. Павлова. Москва, 1981 г. Методическая литература (младшая группа).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Лыкова И.А. Изобразительная деятельность в детском саду» (ранний возраст).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24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1233</Words>
  <Application>Microsoft Office PowerPoint</Application>
  <PresentationFormat>Произвольный</PresentationFormat>
  <Paragraphs>208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71</cp:revision>
  <dcterms:created xsi:type="dcterms:W3CDTF">2019-10-19T06:21:58Z</dcterms:created>
  <dcterms:modified xsi:type="dcterms:W3CDTF">2019-10-26T19:05:01Z</dcterms:modified>
</cp:coreProperties>
</file>