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32" r:id="rId4"/>
    <p:sldId id="257" r:id="rId5"/>
    <p:sldId id="259" r:id="rId6"/>
    <p:sldId id="260" r:id="rId7"/>
    <p:sldId id="341" r:id="rId8"/>
    <p:sldId id="262" r:id="rId9"/>
    <p:sldId id="263" r:id="rId10"/>
    <p:sldId id="324" r:id="rId11"/>
    <p:sldId id="325" r:id="rId12"/>
    <p:sldId id="340" r:id="rId13"/>
    <p:sldId id="343" r:id="rId14"/>
    <p:sldId id="327" r:id="rId15"/>
    <p:sldId id="349" r:id="rId16"/>
    <p:sldId id="328" r:id="rId17"/>
    <p:sldId id="339" r:id="rId18"/>
    <p:sldId id="330" r:id="rId19"/>
    <p:sldId id="265" r:id="rId20"/>
    <p:sldId id="348" r:id="rId21"/>
    <p:sldId id="266" r:id="rId22"/>
    <p:sldId id="331" r:id="rId23"/>
    <p:sldId id="346" r:id="rId24"/>
    <p:sldId id="275" r:id="rId25"/>
    <p:sldId id="276" r:id="rId26"/>
    <p:sldId id="344" r:id="rId27"/>
    <p:sldId id="345" r:id="rId28"/>
    <p:sldId id="277" r:id="rId29"/>
    <p:sldId id="278" r:id="rId30"/>
    <p:sldId id="280" r:id="rId31"/>
    <p:sldId id="290" r:id="rId32"/>
    <p:sldId id="281" r:id="rId33"/>
    <p:sldId id="320" r:id="rId34"/>
    <p:sldId id="282" r:id="rId35"/>
    <p:sldId id="283" r:id="rId36"/>
    <p:sldId id="333" r:id="rId37"/>
    <p:sldId id="335" r:id="rId38"/>
    <p:sldId id="342" r:id="rId39"/>
    <p:sldId id="336" r:id="rId40"/>
    <p:sldId id="293" r:id="rId41"/>
    <p:sldId id="284" r:id="rId42"/>
    <p:sldId id="294" r:id="rId43"/>
    <p:sldId id="319" r:id="rId44"/>
    <p:sldId id="286" r:id="rId45"/>
    <p:sldId id="323" r:id="rId46"/>
    <p:sldId id="338" r:id="rId47"/>
    <p:sldId id="291" r:id="rId48"/>
    <p:sldId id="322" r:id="rId49"/>
    <p:sldId id="299" r:id="rId50"/>
    <p:sldId id="350" r:id="rId51"/>
    <p:sldId id="292" r:id="rId52"/>
    <p:sldId id="347" r:id="rId53"/>
    <p:sldId id="31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FF"/>
    <a:srgbClr val="00164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>
        <p:scale>
          <a:sx n="100" d="100"/>
          <a:sy n="100" d="100"/>
        </p:scale>
        <p:origin x="-1944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2"/>
  <c:chart>
    <c:plotArea>
      <c:layout>
        <c:manualLayout>
          <c:layoutTarget val="inner"/>
          <c:xMode val="edge"/>
          <c:yMode val="edge"/>
          <c:x val="8.2251214511518775E-2"/>
          <c:y val="1.7644214395121888E-2"/>
          <c:w val="0.80939731443981056"/>
          <c:h val="0.924380442245943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2018 г.</c:v>
                </c:pt>
                <c:pt idx="2">
                  <c:v>2018 г.</c:v>
                </c:pt>
                <c:pt idx="3">
                  <c:v>2019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</c:v>
                </c:pt>
                <c:pt idx="1">
                  <c:v>35</c:v>
                </c:pt>
                <c:pt idx="2">
                  <c:v>35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2018 г.</c:v>
                </c:pt>
                <c:pt idx="2">
                  <c:v>2018 г.</c:v>
                </c:pt>
                <c:pt idx="3">
                  <c:v>2019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65</c:v>
                </c:pt>
                <c:pt idx="2">
                  <c:v>65</c:v>
                </c:pt>
                <c:pt idx="3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2018 г.</c:v>
                </c:pt>
                <c:pt idx="2">
                  <c:v>2018 г.</c:v>
                </c:pt>
                <c:pt idx="3">
                  <c:v>2019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80</c:v>
                </c:pt>
              </c:numCache>
            </c:numRef>
          </c:val>
        </c:ser>
        <c:axId val="33796096"/>
        <c:axId val="33797632"/>
      </c:barChart>
      <c:catAx>
        <c:axId val="33796096"/>
        <c:scaling>
          <c:orientation val="minMax"/>
        </c:scaling>
        <c:axPos val="b"/>
        <c:numFmt formatCode="mmm/yy" sourceLinked="1"/>
        <c:tickLblPos val="nextTo"/>
        <c:crossAx val="33797632"/>
        <c:crosses val="autoZero"/>
        <c:auto val="1"/>
        <c:lblAlgn val="ctr"/>
        <c:lblOffset val="100"/>
      </c:catAx>
      <c:valAx>
        <c:axId val="33797632"/>
        <c:scaling>
          <c:orientation val="minMax"/>
        </c:scaling>
        <c:axPos val="l"/>
        <c:majorGridlines/>
        <c:numFmt formatCode="General" sourceLinked="1"/>
        <c:tickLblPos val="nextTo"/>
        <c:crossAx val="33796096"/>
        <c:crosses val="autoZero"/>
        <c:crossBetween val="between"/>
      </c:valAx>
      <c:spPr>
        <a:solidFill>
          <a:srgbClr val="FFFF66"/>
        </a:solidFill>
      </c:spPr>
    </c:plotArea>
    <c:legend>
      <c:legendPos val="r"/>
      <c:layout/>
    </c:legend>
    <c:plotVisOnly val="1"/>
  </c:chart>
  <c:spPr>
    <a:solidFill>
      <a:srgbClr val="001642"/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85B6B-11C6-4DED-96C8-8D7B9304C17F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AE2A9-EC2B-4B5D-BC4D-95124F4B38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" TargetMode="External"/><Relationship Id="rId2" Type="http://schemas.openxmlformats.org/officeDocument/2006/relationships/hyperlink" Target="http://ds104sar.schoolrm.ru/parents/tips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am.ru/users/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ds104sar.schoolrm.ru/sveden/employees/11248/186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1162050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Министерство образования РМ</a:t>
            </a:r>
            <a:br>
              <a:rPr lang="ru-RU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5554960" cy="5184576"/>
          </a:xfrm>
        </p:spPr>
        <p:txBody>
          <a:bodyPr>
            <a:normAutofit fontScale="40000" lnSpcReduction="20000"/>
          </a:bodyPr>
          <a:lstStyle/>
          <a:p>
            <a:pPr algn="ctr">
              <a:defRPr/>
            </a:pPr>
            <a:r>
              <a:rPr lang="ru-RU" sz="6000" b="1" i="1" dirty="0" err="1" smtClean="0">
                <a:solidFill>
                  <a:srgbClr val="002060"/>
                </a:solidFill>
                <a:latin typeface="Times New Roman" pitchFamily="18" charset="0"/>
              </a:rPr>
              <a:t>Портфолио</a:t>
            </a:r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sz="3600" i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sz="3600" i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5000" b="1" i="1" dirty="0" smtClean="0">
                <a:solidFill>
                  <a:srgbClr val="002060"/>
                </a:solidFill>
                <a:latin typeface="Times New Roman" pitchFamily="18" charset="0"/>
              </a:rPr>
              <a:t>Беляевой Натальи Анатольевны</a:t>
            </a:r>
            <a:br>
              <a:rPr lang="ru-RU" sz="5000" b="1" i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5000" b="1" i="1" dirty="0" smtClean="0">
                <a:solidFill>
                  <a:srgbClr val="002060"/>
                </a:solidFill>
                <a:latin typeface="Times New Roman" pitchFamily="18" charset="0"/>
              </a:rPr>
              <a:t> учителя-логопеда МАДОУ «Детский сад №104 комбинированного вида» г.о.Саранск</a:t>
            </a:r>
          </a:p>
          <a:p>
            <a:pPr>
              <a:defRPr/>
            </a:pPr>
            <a:endParaRPr lang="ru-RU" sz="3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Дата рождения: 19.05.1969г.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Профессиональное образование: высшее,  МГПИ им. М.Е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«Олигофренопедагогика» с        дополнительной специальностью «Логопедия».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Квалификация: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логопед.</a:t>
            </a: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 ФВ 245473, дата выдачи 02.07.1991г.</a:t>
            </a: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специальности):23  года</a:t>
            </a: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28 лет</a:t>
            </a: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кв. категория</a:t>
            </a: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30.12.2014г.</a:t>
            </a:r>
          </a:p>
          <a:p>
            <a:pPr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№ 1133 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55297" name="Picture 1" descr="G:\15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0202" y="1556792"/>
            <a:ext cx="2874285" cy="3994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60648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 участие в инновационной (экспериментальной)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БЕЛЯЕВА Н.А  1\сканированные докум. аттестация 2019\справка об участии в инноаационной дея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27317"/>
            <a:ext cx="4298553" cy="5470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БЕЛЯЕВА Н.А  1\сканированные докум. аттестация 2019\приказ о творческой групп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4320480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1" name="Picture 3" descr="D:\БЕЛЯЕВА Н.А  1\сканированные докум. аттестация 2019\справка о творческой групп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4104456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437890" y="260648"/>
            <a:ext cx="4268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D:\БЕЛЯЕВА Н.А  1\сканированные докум. аттестация 2019\001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176464" cy="5650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 descr="D:\БЕЛЯЕВА Н.А  1\сканированные докум. аттестация 2019\005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4536504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03648" y="188640"/>
            <a:ext cx="58326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БЕЛЯЕВА Н.А  1\сканированные докум. аттестация 2019\Приказ по инновации 2018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4464497" cy="5937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6" name="Picture 2" descr="D:\БЕЛЯЕВА Н.А  1\сканированные докум. аттестация 2019\экспериментальная дея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294433" cy="5904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188640"/>
            <a:ext cx="59766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32656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Результаты участия  детей в: заочных олимпиадах,  открытых конкурсах,  выставках, турнирах, соревнованиях.</a:t>
            </a:r>
          </a:p>
        </p:txBody>
      </p:sp>
      <p:pic>
        <p:nvPicPr>
          <p:cNvPr id="6146" name="Picture 2" descr="D:\БЕЛЯЕВА Н.А  1\сканированные докум. аттестация 2019\001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24744"/>
            <a:ext cx="4698612" cy="5515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2348880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–1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2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3265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2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34888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4Диплом Тремасова.jpeg"/>
          <p:cNvPicPr>
            <a:picLocks noChangeAspect="1"/>
          </p:cNvPicPr>
          <p:nvPr/>
        </p:nvPicPr>
        <p:blipFill>
          <a:blip r:embed="rId2" cstate="print"/>
          <a:srcRect l="1719" t="1250" r="5442"/>
          <a:stretch>
            <a:fillRect/>
          </a:stretch>
        </p:blipFill>
        <p:spPr>
          <a:xfrm>
            <a:off x="251520" y="908720"/>
            <a:ext cx="4114800" cy="5733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D:\БЕЛЯЕВА Н.А  1\сканированные докум. аттестация 2019\001 (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511510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3265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6" name="Рисунок 5" descr="4 Сыбач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253928" cy="57332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66" name="Picture 2" descr="D:\БЕЛЯЕВА Н.А  1\сканированные докум. аттестация 2019\001 (1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084623" cy="5472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483768" y="260648"/>
            <a:ext cx="4176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sz="22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3265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2050" name="Picture 2" descr="G:\Беляева Н. А. аттестация 2019\Диплом Лекарство будущего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176464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219" name="Picture 3" descr="D:\БЕЛЯЕВА Н.А  1\сканированные докум. аттестация 2019\001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176464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267744" y="188640"/>
            <a:ext cx="4752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sz="22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26064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88640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88640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200" dirty="0"/>
          </a:p>
        </p:txBody>
      </p:sp>
      <p:pic>
        <p:nvPicPr>
          <p:cNvPr id="1027" name="Picture 3" descr="D:\БЕЛЯЕВА Н.А  1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157095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 descr="D:\БЕЛЯЕВА Н.А  1\диплом Вопросит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132017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446449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Публикации на сайте: Школьный портал РМ (раздел «Родителям»)</a:t>
            </a:r>
            <a:b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http://ds104sar.schoolrm.ru/parents/tips/ </a:t>
            </a:r>
            <a:r>
              <a:rPr lang="ru-RU" altLang="ru-RU" sz="20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6. Наличие публикаций, 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включая  интернет- публикации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32656"/>
            <a:ext cx="6912768" cy="7870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- 2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Публикации  на  международном образовательном портале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Маам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hlinkClick r:id="rId3"/>
              </a:rPr>
              <a:t>https://www.maam.ru/users</a:t>
            </a:r>
            <a:r>
              <a:rPr lang="en-US" u="sng" dirty="0" smtClean="0">
                <a:solidFill>
                  <a:srgbClr val="0000FF"/>
                </a:solidFill>
                <a:hlinkClick r:id="rId3"/>
              </a:rPr>
              <a:t>/</a:t>
            </a:r>
            <a:r>
              <a:rPr lang="ru-RU" u="sng" dirty="0" smtClean="0">
                <a:solidFill>
                  <a:srgbClr val="0000FF"/>
                </a:solidFill>
              </a:rPr>
              <a:t> 614618</a:t>
            </a:r>
          </a:p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-  5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Публикации на сайте: Социальная сеть работников образования «Наша сеть»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hlinkClick r:id="rId3"/>
              </a:rPr>
              <a:t>https://</a:t>
            </a:r>
            <a:r>
              <a:rPr lang="ru-RU" u="sng" dirty="0" smtClean="0">
                <a:solidFill>
                  <a:srgbClr val="FF0000"/>
                </a:solidFill>
                <a:hlinkClick r:id="rId3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hlinkClick r:id="rId3"/>
              </a:rPr>
              <a:t>nsportal.ru/ </a:t>
            </a:r>
            <a:r>
              <a:rPr lang="en-US" u="sng" dirty="0" err="1" smtClean="0">
                <a:solidFill>
                  <a:srgbClr val="FF0000"/>
                </a:solidFill>
                <a:hlinkClick r:id="rId3"/>
              </a:rPr>
              <a:t>belyaeva-na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  <a:endParaRPr lang="ru-RU" u="sng" dirty="0" smtClean="0">
              <a:solidFill>
                <a:srgbClr val="0000FF"/>
              </a:solidFill>
            </a:endParaRPr>
          </a:p>
          <a:p>
            <a:endParaRPr lang="ru-RU" altLang="ru-RU" b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7724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0066"/>
                </a:solidFill>
              </a:rPr>
              <a:t> 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899592" y="1772816"/>
            <a:ext cx="7704856" cy="43924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endParaRPr lang="ru-RU" u="sng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2657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"/>
            <a:ext cx="68407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БЕЛЯЕВА Н.А  1\сканированные докум. аттестация 2019\002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301461" cy="5976664"/>
          </a:xfrm>
          <a:prstGeom prst="rect">
            <a:avLst/>
          </a:prstGeom>
          <a:noFill/>
          <a:ln cmpd="thinThick">
            <a:solidFill>
              <a:schemeClr val="tx1"/>
            </a:solidFill>
          </a:ln>
        </p:spPr>
      </p:pic>
      <p:pic>
        <p:nvPicPr>
          <p:cNvPr id="7171" name="Picture 3" descr="D:\БЕЛЯЕВА Н.А  1\сканированные докум. аттестация 2019\001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76238"/>
            <a:ext cx="4248472" cy="59651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446449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r>
              <a:rPr lang="ru-RU" b="1" dirty="0" smtClean="0">
                <a:solidFill>
                  <a:srgbClr val="000066"/>
                </a:solidFill>
              </a:rPr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32656"/>
            <a:ext cx="6912768" cy="384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3000"/>
              </a:lnSpc>
              <a:spcBef>
                <a:spcPts val="600"/>
              </a:spcBef>
              <a:defRPr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404664"/>
            <a:ext cx="58326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D:\БЕЛЯЕВА Н.А  1\свидетельства о публикации\свид об электронном портфоли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3096343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1" descr="D:\БЕЛЯЕВА Н.А  1\свидетельства о публикации\МААМ апрель 2019 консульт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3015472" cy="4519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D:\БЕЛЯЕВА Н.А  1\свидетельства о публикации\МААМ Свид о публикации март 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16832"/>
            <a:ext cx="3096344" cy="45143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ние0034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3549951" cy="4824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4754" name="Picture 2" descr="D:\Беляева Н.А\свидетельства о публикации\свид о публикации август 2018 игры на развитие фонем слух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3503648" cy="4752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D:\БЕЛЯЕВА Н.А  1\свидетельства о публикации\свид о публикации июнь 2019 итоговое заняти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04864"/>
            <a:ext cx="3099198" cy="436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339752" y="260648"/>
            <a:ext cx="60486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БЕЛЯЕВА Н.А  1\свидетельства о публикации\свидетельство о публикации. проект Ранняя вес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045910" cy="432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D:\БЕЛЯЕВА Н.А  1\свидетельства о публикации\свид о публикации предупреждение дисграфии у детей с ОВ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12776"/>
            <a:ext cx="3312368" cy="4243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6" name="Picture 4" descr="D:\БЕЛЯЕВА Н.А  1\свидетельства о публикации\свид о публикации февраль 2018 дидактич основа_files\svidetelstvo-3176619-2243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76872"/>
            <a:ext cx="3168352" cy="4259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83768" y="260648"/>
            <a:ext cx="55446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738538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1642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D:\БЕЛЯЕВА Н.А  1\Аттестация 2019\консультации на школьном портал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848872" cy="553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411760" y="260648"/>
            <a:ext cx="49685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404665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БЕЛЯЕВА Н.А  1\сканированные докум. аттестация 2019\002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3888432" cy="54612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1700808"/>
            <a:ext cx="41044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</a:p>
          <a:p>
            <a:pPr algn="just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от А до Я» – подготовка детей к обучению  грамоте»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(Программа рецензирована в МГПИ  им. М.Е.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кафедра  педагогики дошкольного и начального образования)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1800" b="1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/>
          </a:bodyPr>
          <a:lstStyle/>
          <a:p>
            <a:r>
              <a:rPr lang="ru-RU" sz="64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56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56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5600" dirty="0" smtClean="0"/>
              <a:t> </a:t>
            </a:r>
          </a:p>
          <a:p>
            <a:endParaRPr lang="ru-RU" sz="5600" dirty="0"/>
          </a:p>
        </p:txBody>
      </p:sp>
      <p:pic>
        <p:nvPicPr>
          <p:cNvPr id="5" name="Picture 3" descr="D:\БЕЛЯЕВА Н.А  1\сканированные докум. аттестация 2019\рецензия обуч грамо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341879" cy="6177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D:\БЕЛЯЕВА Н.А  1\сканированные докум. аттестация 2019\рецензия обуч. грамоте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355976" cy="6192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1800" b="1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/>
          </a:bodyPr>
          <a:lstStyle/>
          <a:p>
            <a:r>
              <a:rPr lang="ru-RU" sz="64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56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56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5600" dirty="0" smtClean="0"/>
              <a:t> </a:t>
            </a:r>
          </a:p>
          <a:p>
            <a:endParaRPr lang="ru-RU" sz="5600" dirty="0"/>
          </a:p>
        </p:txBody>
      </p:sp>
      <p:pic>
        <p:nvPicPr>
          <p:cNvPr id="7" name="Picture 2" descr="D:\БЕЛЯЕВА Н.А  1\сканированные докум. аттестация 2019\001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459172" cy="6137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1124745"/>
            <a:ext cx="388843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</a:p>
          <a:p>
            <a:pPr algn="just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Ритмическое эхо» –  по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логоритмике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(Программа рецензирована в МГПИ  им. М.Е.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кафедра педагогики  дошкольного и начального образования)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1800" b="1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/>
          </a:bodyPr>
          <a:lstStyle/>
          <a:p>
            <a:r>
              <a:rPr lang="ru-RU" sz="64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56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56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5600" dirty="0" smtClean="0"/>
              <a:t> </a:t>
            </a:r>
          </a:p>
          <a:p>
            <a:endParaRPr lang="ru-RU" sz="5600" dirty="0"/>
          </a:p>
        </p:txBody>
      </p:sp>
      <p:pic>
        <p:nvPicPr>
          <p:cNvPr id="2050" name="Picture 2" descr="D:\БЕЛЯЕВА Н.А  1\сканированные докум. аттестация 2019\рецензия по логоритми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411449" cy="6151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D:\БЕЛЯЕВА Н.А  1\сканированные докум. аттестация 2019\рецензия по логоритмике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248472" cy="6048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274638"/>
            <a:ext cx="8352928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8.  Выступление на заседаниях методических советов, на научно-практических конференциях, педагогических чтениях, семинарах, секциях, форумах, радиопередачах (</a:t>
            </a:r>
            <a:r>
              <a:rPr lang="ru-RU" sz="2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26642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 – 2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924944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 – 2</a:t>
            </a:r>
          </a:p>
        </p:txBody>
      </p:sp>
      <p:pic>
        <p:nvPicPr>
          <p:cNvPr id="4099" name="Picture 3" descr="D:\БЕЛЯЕВА Н.А  1\сканированные докум. аттестация 2019\выступления на семинар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84784"/>
            <a:ext cx="4108041" cy="5259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БЕЛЯЕВА Н.А  1\сканированные докум. аттестация 2019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392488" cy="5688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3" descr="D:\БЕЛЯЕВА Н.А  1\сканированные докум. аттестация 2019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360671" cy="5688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17032"/>
            <a:ext cx="23938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286000" y="116633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0066"/>
                </a:solidFill>
              </a:rPr>
              <a:t> 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899592" y="1772816"/>
            <a:ext cx="7704856" cy="43924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2657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педагогического опыта.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700808"/>
            <a:ext cx="7560840" cy="32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http://ds104sar.schoolrm.ru/sveden/employees/11248/186</a:t>
            </a:r>
            <a:r>
              <a:rPr lang="ru-RU" sz="3200" u="sng" dirty="0" smtClean="0">
                <a:solidFill>
                  <a:srgbClr val="FF0000"/>
                </a:solidFill>
              </a:rPr>
              <a:t>623</a:t>
            </a:r>
            <a:r>
              <a:rPr lang="en-US" sz="3200" u="sng" dirty="0" smtClean="0">
                <a:solidFill>
                  <a:srgbClr val="FF0000"/>
                </a:solidFill>
              </a:rPr>
              <a:t>/</a:t>
            </a:r>
            <a:endParaRPr lang="ru-RU" sz="3200" u="sng" dirty="0" smtClean="0">
              <a:solidFill>
                <a:srgbClr val="FF0000"/>
              </a:solidFill>
            </a:endParaRPr>
          </a:p>
          <a:p>
            <a:endParaRPr lang="ru-RU" sz="3200" u="sng" dirty="0" smtClean="0">
              <a:solidFill>
                <a:srgbClr val="FF0000"/>
              </a:solidFill>
            </a:endParaRPr>
          </a:p>
          <a:p>
            <a:r>
              <a:rPr lang="en-US" sz="3200" u="sng" dirty="0" smtClean="0">
                <a:solidFill>
                  <a:srgbClr val="FF0000"/>
                </a:solidFill>
                <a:hlinkClick r:id="rId2"/>
              </a:rPr>
              <a:t>https://www.maam.ru/users</a:t>
            </a:r>
            <a:r>
              <a:rPr lang="en-US" sz="3200" u="sng" dirty="0" smtClean="0">
                <a:solidFill>
                  <a:srgbClr val="0000FF"/>
                </a:solidFill>
                <a:hlinkClick r:id="rId2"/>
              </a:rPr>
              <a:t>/</a:t>
            </a:r>
            <a:r>
              <a:rPr lang="ru-RU" sz="3200" u="sng" dirty="0" smtClean="0">
                <a:solidFill>
                  <a:srgbClr val="0000FF"/>
                </a:solidFill>
              </a:rPr>
              <a:t> 614618</a:t>
            </a:r>
          </a:p>
          <a:p>
            <a:pPr>
              <a:lnSpc>
                <a:spcPct val="80000"/>
              </a:lnSpc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dirty="0" smtClean="0"/>
          </a:p>
          <a:p>
            <a:pPr>
              <a:lnSpc>
                <a:spcPct val="80000"/>
              </a:lnSpc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u="sng" dirty="0" smtClean="0">
                <a:solidFill>
                  <a:srgbClr val="FF0000"/>
                </a:solidFill>
                <a:hlinkClick r:id="rId2"/>
              </a:rPr>
              <a:t>  https://</a:t>
            </a:r>
            <a:r>
              <a:rPr lang="ru-RU" sz="3200" u="sng" dirty="0" smtClean="0">
                <a:solidFill>
                  <a:srgbClr val="FF0000"/>
                </a:solidFill>
                <a:hlinkClick r:id="rId2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hlinkClick r:id="rId2"/>
              </a:rPr>
              <a:t>nsportal.ru/ </a:t>
            </a:r>
            <a:r>
              <a:rPr lang="en-US" sz="3200" u="sng" dirty="0" err="1" smtClean="0">
                <a:solidFill>
                  <a:srgbClr val="FF0000"/>
                </a:solidFill>
                <a:hlinkClick r:id="rId2"/>
              </a:rPr>
              <a:t>belyaeva-na</a:t>
            </a:r>
            <a:r>
              <a:rPr lang="en-US" sz="3200" u="sng" dirty="0" smtClean="0">
                <a:solidFill>
                  <a:srgbClr val="0000FF"/>
                </a:solidFill>
              </a:rPr>
              <a:t> </a:t>
            </a:r>
            <a:endParaRPr lang="ru-RU" sz="3200" u="sng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БЕЛЯЕВА Н.А  1\сканированные докум. аттестация 2019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26767" y="-378494"/>
            <a:ext cx="5616624" cy="8047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23728" y="260648"/>
            <a:ext cx="58326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260648"/>
            <a:ext cx="5904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БЕЛЯЕВА Н.А  1\сканированные докум. аттестация 2019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24166" y="-707945"/>
            <a:ext cx="5903927" cy="8561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816424" cy="5088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48880"/>
            <a:ext cx="4536504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11663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1" name="Picture 3" descr="C:\Users\device\AppData\Local\Temp\сертификат выступления на международ Солнеч с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5116" y="1052736"/>
            <a:ext cx="4101339" cy="56067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D:\БЕЛЯЕВА Н.А  1\Беляева справки Спиренковой\справка с евсевьев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122657" cy="5517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1642"/>
                </a:solidFill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332657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Проведение открытых занятий, мастер-классов,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 (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БЕЛЯЕВА Н.А  1\сканированные докум. аттестация 2019\004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4"/>
            <a:ext cx="4618572" cy="5534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260649"/>
            <a:ext cx="69847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БЕЛЯЕВА Н.А  1\сканированные докум. аттестация 2019\001 (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0728"/>
            <a:ext cx="4104456" cy="5472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БЕЛЯЕВА Н.А  1\сканированные докум. аттестация 2019\004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168521" cy="5925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D:\БЕЛЯЕВА Н.А  1\сканированные докум. аттестация 2019\00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764704"/>
            <a:ext cx="4305297" cy="5925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188640"/>
            <a:ext cx="69847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10.  Экспертная деятельность</a:t>
            </a:r>
            <a:endParaRPr lang="ru-RU" sz="2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БЕЛЯЕВА Н.А  1\Аттестация 2019\справка об экспертной деятель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4104456" cy="5328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D:\БЕЛЯЕВА Н.А  1\сканированные докум. аттестация 2019\приказ о стимулирован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48472" cy="5328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763688" y="692696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404664"/>
            <a:ext cx="69847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ru-RU" sz="2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device\AppData\Local\Temp\15754a23e266c68417a6ca42ab241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4104456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123728" y="332656"/>
            <a:ext cx="5040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404664"/>
            <a:ext cx="69847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11.  Наставничество</a:t>
            </a:r>
            <a:endParaRPr lang="ru-RU" sz="2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БЕЛЯЕВА Н.А  1\Аттестация 2019\справка о наставничеств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80728"/>
            <a:ext cx="4193304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D:\БЕЛЯЕВА Н.А  1\Аттестация 2019\справка о наставничестве педагог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4176464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9"/>
            <a:ext cx="8229600" cy="994121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32656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педагогического опыта.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124745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hlinkClick r:id="rId2"/>
              </a:rPr>
              <a:t>http://ds104sar.schoolrm.ru/sveden/employees/11248/186</a:t>
            </a:r>
            <a:r>
              <a:rPr lang="ru-RU" u="sng" dirty="0" smtClean="0">
                <a:solidFill>
                  <a:srgbClr val="0000FF"/>
                </a:solidFill>
              </a:rPr>
              <a:t> 623</a:t>
            </a:r>
            <a:r>
              <a:rPr lang="en-US" u="sng" dirty="0" smtClean="0">
                <a:solidFill>
                  <a:srgbClr val="000066"/>
                </a:solidFill>
              </a:rPr>
              <a:t>/</a:t>
            </a:r>
            <a:endParaRPr lang="ru-RU" u="sng" dirty="0" smtClean="0">
              <a:solidFill>
                <a:srgbClr val="000066"/>
              </a:solidFill>
            </a:endParaRPr>
          </a:p>
        </p:txBody>
      </p:sp>
      <p:pic>
        <p:nvPicPr>
          <p:cNvPr id="1027" name="Picture 3" descr="D:\БЕЛЯЕВА Н.А  1\сканированные докум. аттестация 2019\справка на плагиат 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628800"/>
            <a:ext cx="4470124" cy="5028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133A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12.  Общественно-педагогическая активность педагога: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участие в работе педагогических сообществ, комиссиях, в жюри конкурсов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ru-RU" sz="2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060848"/>
            <a:ext cx="748883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Участие на российском уровне </a:t>
            </a:r>
            <a:r>
              <a:rPr lang="ru-RU" b="1" dirty="0" smtClean="0">
                <a:solidFill>
                  <a:srgbClr val="002060"/>
                </a:solidFill>
              </a:rPr>
              <a:t>– член инициативной группы предвыборной компании партии «Единая Россия» в Государственную Думу РФ, Государственное Собрание РМ и представительные органы местного самоуправления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solidFill>
                  <a:srgbClr val="002060"/>
                </a:solidFill>
              </a:rPr>
              <a:t>Участие на муниципальном уровне </a:t>
            </a:r>
            <a:r>
              <a:rPr lang="ru-RU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 председатель первичной профсоюзной организации МАДОУ «Детский сад№104 комбинированного вида»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Участие на уровне дошкольной организации </a:t>
            </a:r>
            <a:r>
              <a:rPr lang="ru-RU" b="1" dirty="0" smtClean="0">
                <a:solidFill>
                  <a:srgbClr val="002060"/>
                </a:solidFill>
              </a:rPr>
              <a:t>- член творческой группы по организации инновационной работы в МАДОУ, член </a:t>
            </a:r>
            <a:r>
              <a:rPr lang="ru-RU" b="1" dirty="0" err="1" smtClean="0">
                <a:solidFill>
                  <a:srgbClr val="002060"/>
                </a:solidFill>
              </a:rPr>
              <a:t>ППк</a:t>
            </a:r>
            <a:r>
              <a:rPr lang="ru-RU" b="1" dirty="0" smtClean="0">
                <a:solidFill>
                  <a:srgbClr val="002060"/>
                </a:solidFill>
              </a:rPr>
              <a:t> МАДОУ.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771800" y="6080444"/>
            <a:ext cx="475252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32656"/>
            <a:ext cx="43204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БЕЛЯЕВА Н.А  1\Аттестация 2019\справка  о профсоюзной дея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1"/>
            <a:ext cx="4219346" cy="5688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БЕЛЯЕВА Н.А  1\сканированные докум. аттестация 2019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392488" cy="5760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339752" y="188640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БЕЛЯЕВА Н.А  1\Аттестация 2019\справка о выбора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203689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1642"/>
                </a:solidFill>
              </a:rPr>
              <a:t> </a:t>
            </a:r>
            <a:r>
              <a:rPr lang="ru-RU" dirty="0" smtClean="0">
                <a:solidFill>
                  <a:srgbClr val="001642"/>
                </a:solidFill>
              </a:rPr>
              <a:t/>
            </a:r>
            <a:br>
              <a:rPr lang="ru-RU" dirty="0" smtClean="0">
                <a:solidFill>
                  <a:srgbClr val="001642"/>
                </a:solidFill>
              </a:rPr>
            </a:br>
            <a:endParaRPr lang="ru-RU" dirty="0">
              <a:solidFill>
                <a:srgbClr val="001642"/>
              </a:solidFill>
            </a:endParaRPr>
          </a:p>
        </p:txBody>
      </p:sp>
      <p:pic>
        <p:nvPicPr>
          <p:cNvPr id="4" name="Picture 2" descr="https://www.maam.ru/diploms/1090872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283968" cy="5723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0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1642"/>
                </a:solidFill>
              </a:rPr>
              <a:t/>
            </a:r>
            <a:br>
              <a:rPr lang="ru-RU" sz="2400" dirty="0" smtClean="0">
                <a:solidFill>
                  <a:srgbClr val="001642"/>
                </a:solidFill>
              </a:rPr>
            </a:br>
            <a:endParaRPr lang="ru-RU" sz="2400" dirty="0">
              <a:solidFill>
                <a:srgbClr val="0016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9"/>
            <a:ext cx="7416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Участие  педагога в профессиональных конкурсах.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4320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2</a:t>
            </a:r>
          </a:p>
          <a:p>
            <a:pPr marL="342900" indent="-342900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Победитель – 2 место</a:t>
            </a:r>
          </a:p>
          <a:p>
            <a:pPr marL="342900" indent="-342900">
              <a:buAutoNum type="arabicPeriod" startAt="2"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 </a:t>
            </a:r>
          </a:p>
          <a:p>
            <a:pPr marL="342900" indent="-342900">
              <a:buAutoNum type="arabicPeriod" startAt="2"/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2</a:t>
            </a:r>
          </a:p>
          <a:p>
            <a:pPr marL="342900" indent="-342900">
              <a:buAutoNum type="arabicPeriod"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– 2 место</a:t>
            </a:r>
          </a:p>
          <a:p>
            <a:pPr marL="342900" indent="-342900">
              <a:buAutoNum type="arabicPeriod"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– 1 место</a:t>
            </a:r>
          </a:p>
          <a:p>
            <a:pPr marL="342900" indent="-342900">
              <a:buAutoNum type="arabicPeriod"/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1</a:t>
            </a:r>
          </a:p>
          <a:p>
            <a:pPr marL="342900" indent="-342900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  Победитель – 1 место</a:t>
            </a:r>
          </a:p>
          <a:p>
            <a:pPr marL="342900" indent="-342900">
              <a:buAutoNum type="arabicPeriod" startAt="2"/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D:\БЕЛЯЕВА Н.А  1\сканированные докум. аттестация 2019\002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764704"/>
            <a:ext cx="4511710" cy="59603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1642"/>
                </a:solidFill>
              </a:rPr>
              <a:t/>
            </a:r>
            <a:br>
              <a:rPr lang="ru-RU" sz="2400" dirty="0" smtClean="0">
                <a:solidFill>
                  <a:srgbClr val="001642"/>
                </a:solidFill>
              </a:rPr>
            </a:br>
            <a:endParaRPr lang="ru-RU" sz="2400" dirty="0">
              <a:solidFill>
                <a:srgbClr val="0016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9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БЕЛЯЕВА Н.А  1\сканированные докум. аттестация 2019\00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4322254" cy="5949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07704" y="188640"/>
            <a:ext cx="5256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Муниципальный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БЕЛЯЕВА Н.А  1\сканированные докум. аттестация 2019\001 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4032448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1642"/>
                </a:solidFill>
              </a:rPr>
              <a:t/>
            </a:r>
            <a:br>
              <a:rPr lang="ru-RU" sz="2400" b="1" dirty="0" smtClean="0">
                <a:solidFill>
                  <a:srgbClr val="001642"/>
                </a:solidFill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1642"/>
                </a:solidFill>
              </a:rPr>
              <a:t/>
            </a:r>
            <a:br>
              <a:rPr lang="ru-RU" sz="2400" dirty="0" smtClean="0">
                <a:solidFill>
                  <a:srgbClr val="001642"/>
                </a:solidFill>
              </a:rPr>
            </a:br>
            <a:endParaRPr lang="ru-RU" sz="2400" dirty="0">
              <a:solidFill>
                <a:srgbClr val="0016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9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88640"/>
            <a:ext cx="5256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Муниципальный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Беляева Н. А. аттестация 2019\5 г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36712"/>
            <a:ext cx="4168453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33265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2996952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8864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D:\БЕЛЯЕВА Н.А  1\свидетельства о публикации\свид о публикации МААМ 09.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4171498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908720"/>
            <a:ext cx="4464496" cy="5688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0" y="1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lvl="1"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Российский уровень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476672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2996952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1642"/>
                </a:solidFill>
              </a:rPr>
              <a:t> 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8864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1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C:\Users\device\AppData\Local\Temp\2b18e295954936a1b48b6e50e6c97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4032448" cy="56217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32656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 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–3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- 1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БЕЛЯЕВА Н.А  1\сканированные докум. аттестация 2019\001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836712"/>
            <a:ext cx="4980789" cy="5849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332656"/>
            <a:ext cx="64087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коррекции.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84784"/>
            <a:ext cx="4628983" cy="5234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32656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32656"/>
            <a:ext cx="540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G:\Беляева Н. А. аттестация 2019\Благодарност Беляе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4046097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5696" y="332656"/>
            <a:ext cx="5472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БЕЛЯЕВА Н.А  1\сканированные докум. аттестация 2019\00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227146" cy="57463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D:\БЕЛЯЕВА Н.А  1\сканированные докум. аттестация 2019\003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277792" cy="5688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5696" y="332656"/>
            <a:ext cx="5472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канирование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4353711" cy="5589240"/>
          </a:xfrm>
          <a:prstGeom prst="rect">
            <a:avLst/>
          </a:prstGeom>
        </p:spPr>
      </p:pic>
      <p:pic>
        <p:nvPicPr>
          <p:cNvPr id="7" name="Picture 2" descr="D:\БЕЛЯЕВА Н.А  1\сканированные докум. аттестация 2019\справка о почетной грамо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104456" cy="5373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vice\AppData\Local\Temp\56bd940487a2a24cdebc53bc3c9b26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3960440" cy="5589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907704" y="260648"/>
            <a:ext cx="54726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-171400"/>
            <a:ext cx="7488832" cy="352839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Динамика продвижения  обучающихся в соответствии с перспективным планом коррекционной работы.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rgbClr val="001642"/>
                </a:solidFill>
              </a:rPr>
              <a:t> </a:t>
            </a:r>
            <a:endParaRPr lang="ru-RU" dirty="0">
              <a:solidFill>
                <a:srgbClr val="001642"/>
              </a:solidFill>
            </a:endParaRPr>
          </a:p>
        </p:txBody>
      </p:sp>
      <p:pic>
        <p:nvPicPr>
          <p:cNvPr id="5123" name="Picture 3" descr="D:\БЕЛЯЕВА Н.А  1\сканированные докум. аттестация 2019\001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052736"/>
            <a:ext cx="4534470" cy="5589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26064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32656"/>
            <a:ext cx="7632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Позитивная динамика уровня формирования речевых умений у детей логопедической группы № 4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2017-2019 учебный год</a:t>
            </a:r>
            <a:endParaRPr lang="ru-RU" sz="2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83568" y="1484784"/>
          <a:ext cx="792088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260649"/>
            <a:ext cx="5238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r>
              <a:rPr lang="ru-RU" sz="2200" dirty="0" smtClean="0">
                <a:solidFill>
                  <a:srgbClr val="00164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164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БЕЛЯЕВА Н.А  1\сканированные докум. аттестация 2019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4248472" cy="5753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8" name="Picture 4" descr="D:\БЕЛЯЕВА Н.А  1\сканированные докум. аттестация 2019\001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292713" cy="5733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БЕЛЯЕВА Н.А  1\сканированные докум. аттестация 2019\001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9179"/>
            <a:ext cx="5256584" cy="6402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</TotalTime>
  <Words>538</Words>
  <Application>Microsoft Office PowerPoint</Application>
  <PresentationFormat>Экран (4:3)</PresentationFormat>
  <Paragraphs>231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Министерство образования РМ </vt:lpstr>
      <vt:lpstr> </vt:lpstr>
      <vt:lpstr> </vt:lpstr>
      <vt:lpstr> </vt:lpstr>
      <vt:lpstr>Слайд 5</vt:lpstr>
      <vt:lpstr>2. Динамика продвижения  обучающихся в соответствии с перспективным планом коррекционной работы.  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                   Публикации на сайте: Школьный портал РМ (раздел «Родителям»)                http://ds104sar.schoolrm.ru/parents/tips/   </vt:lpstr>
      <vt:lpstr>                      </vt:lpstr>
      <vt:lpstr>Слайд 21</vt:lpstr>
      <vt:lpstr>Слайд 22</vt:lpstr>
      <vt:lpstr>    </vt:lpstr>
      <vt:lpstr>Слайд 24</vt:lpstr>
      <vt:lpstr>   </vt:lpstr>
      <vt:lpstr>   </vt:lpstr>
      <vt:lpstr>   </vt:lpstr>
      <vt:lpstr>8.  Выступление на заседаниях методических советов, на научно-практических конференциях, педагогических чтениях, семинарах, секциях, форумах, радиопередачах (очно)</vt:lpstr>
      <vt:lpstr>Слайд 29</vt:lpstr>
      <vt:lpstr>Слайд 30</vt:lpstr>
      <vt:lpstr>Слайд 31</vt:lpstr>
      <vt:lpstr>Слайд 32</vt:lpstr>
      <vt:lpstr>Слайд 33</vt:lpstr>
      <vt:lpstr>         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          </vt:lpstr>
      <vt:lpstr>                                                          </vt:lpstr>
      <vt:lpstr>                                                          </vt:lpstr>
      <vt:lpstr>                                                          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алина</dc:creator>
  <cp:lastModifiedBy>device</cp:lastModifiedBy>
  <cp:revision>498</cp:revision>
  <dcterms:created xsi:type="dcterms:W3CDTF">2014-11-29T19:05:27Z</dcterms:created>
  <dcterms:modified xsi:type="dcterms:W3CDTF">2019-10-01T18:02:03Z</dcterms:modified>
</cp:coreProperties>
</file>