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60" r:id="rId5"/>
    <p:sldId id="259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A17BD-A536-4011-9704-5600B9F2572C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9494F-C9CA-4DC7-8368-B38C80375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nesisinc.in/media/images/backgrounds/bg-cat-produits-peugeot-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486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1184773"/>
            <a:ext cx="850112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ООД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 чтению художественной литературы в подготовительной группе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 тему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: «Рассказывание сказки С.Аксакова «Аленький цветочек».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8" y="5643578"/>
            <a:ext cx="3191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Подготовили : Маркелова О.Н.</a:t>
            </a:r>
          </a:p>
          <a:p>
            <a:r>
              <a:rPr lang="ru-RU" dirty="0" err="1" smtClean="0"/>
              <a:t>Ингелевич</a:t>
            </a:r>
            <a:r>
              <a:rPr lang="ru-RU" dirty="0" smtClean="0"/>
              <a:t> Е.Ю.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14612" y="2786058"/>
            <a:ext cx="3863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(для дистанционного обучения)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nesisinc.in/media/images/backgrounds/bg-cat-produits-peugeot-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486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408769"/>
            <a:ext cx="8001056" cy="40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Систематизировать и углубить знания детей о русском народном творчестве: о сказках, пословицах.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Задачи: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Поддерживать интерес детей к художественной литературе, воспитывать любовь к русскому народному устному творчеству. Учить замечать и понимать различные средства выразительности; эпитеты, сравнения. Уметь оценивать героев; добрая, нежная, красивая, злые, завистливые, учить выражать своё отношение к тексту. Повторять с детьми структурные части любой сказки: зачин, волшебные действия, волшебные предметы, концовка.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fontAlgn="t">
              <a:lnSpc>
                <a:spcPct val="150000"/>
              </a:lnSpc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Оборудование и подготовка: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рассмотреть иллюстрации к сказке «Аленький цветочек»,прослушать запись сказки в музыкальном оформлении,</a:t>
            </a:r>
            <a:r>
              <a:rPr lang="ru-RU" sz="1400" dirty="0" smtClean="0">
                <a:latin typeface="Bookman Old Style" pitchFamily="18" charset="0"/>
              </a:rPr>
              <a:t>  прослушать песню «Волшебный цветочек» Клара </a:t>
            </a:r>
            <a:r>
              <a:rPr lang="ru-RU" sz="1400" dirty="0" err="1" smtClean="0">
                <a:latin typeface="Bookman Old Style" pitchFamily="18" charset="0"/>
              </a:rPr>
              <a:t>Румянова</a:t>
            </a:r>
            <a:r>
              <a:rPr lang="ru-RU" sz="1400" dirty="0" smtClean="0">
                <a:latin typeface="Bookman Old Style" pitchFamily="18" charset="0"/>
              </a:rPr>
              <a:t>.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nesisinc.in/media/images/backgrounds/bg-cat-produits-peugeot-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486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42844" y="714356"/>
            <a:ext cx="800105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Звучит волшебная, завораживающая музыка </a:t>
            </a:r>
            <a:r>
              <a:rPr lang="ru-RU" sz="1400" dirty="0" smtClean="0">
                <a:latin typeface="Bookman Old Style" pitchFamily="18" charset="0"/>
              </a:rPr>
              <a:t>«Волшебный цветочек» Клара </a:t>
            </a:r>
            <a:r>
              <a:rPr lang="ru-RU" sz="1400" dirty="0" err="1" smtClean="0">
                <a:latin typeface="Bookman Old Style" pitchFamily="18" charset="0"/>
              </a:rPr>
              <a:t>Румянова</a:t>
            </a:r>
            <a:r>
              <a:rPr lang="ru-RU" sz="1400" dirty="0" smtClean="0">
                <a:latin typeface="Bookman Old Style" pitchFamily="18" charset="0"/>
              </a:rPr>
              <a:t>.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Понравилась вам эта музыка? А какое настроение она у вас вызывает?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 Загадочное, волшебное, ожидание чуда.)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Вспомните, какую мы с вами недавно читали сказку.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( «Аленький цветочек».)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Вы уже знаете, что в русских сказках есть что-то такое, благодаря чему мы их узнаем: у них особенное начало. Вспомните, как особенно начинаются русские народные сказки</a:t>
            </a:r>
            <a:r>
              <a:rPr lang="ru-RU" sz="1400" dirty="0" smtClean="0">
                <a:latin typeface="Bookman Old Style" pitchFamily="18" charset="0"/>
                <a:cs typeface="Arial" pitchFamily="34" charset="0"/>
              </a:rPr>
              <a:t>(ответы)</a:t>
            </a:r>
            <a:r>
              <a:rPr lang="ru-RU" sz="14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Правильно, вы все сказали. Начало сказки называется «зачин».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А какими словами заканчивается  сказка? </a:t>
            </a:r>
            <a:r>
              <a:rPr lang="ru-RU" sz="14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(« И я там был, мёд, пиво пил, по усам текло, а в рот не попало» или « Стали они жить – поживать и детей наживать».)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Верно, ребята, вы назвали « концовки» русских сказок. </a:t>
            </a:r>
            <a:endParaRPr lang="ru-RU" sz="1400" b="1" dirty="0" smtClean="0"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 русских сказках есть особенные «сказочные» слова, поэтому сказку всегда интересно слушать и звучит она красиво, как песня.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Послушайте, как начинается сказка «Аленький цветочек».(слушают)</a:t>
            </a:r>
            <a:endParaRPr lang="ru-RU" sz="1400" dirty="0" smtClean="0"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nesisinc.in/media/images/backgrounds/bg-cat-produits-peugeot-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48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1142985"/>
            <a:ext cx="8501122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latin typeface="Bookman Old Style" pitchFamily="18" charset="0"/>
              </a:rPr>
              <a:t>А какие волшебные превращения могут происходить в русских сказках? </a:t>
            </a:r>
            <a:r>
              <a:rPr lang="ru-RU" sz="1400" dirty="0" smtClean="0">
                <a:latin typeface="Bookman Old Style" pitchFamily="18" charset="0"/>
              </a:rPr>
              <a:t>( Лебедь превращается в царевну, царевна в лягушку добрый молодец — в сокола, чудище лохматое, в прекрасного царевича.)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Bookman Old Style" pitchFamily="18" charset="0"/>
              </a:rPr>
              <a:t>Какие волшебные предметы помогают героям русских сказок победить добро?</a:t>
            </a:r>
            <a:r>
              <a:rPr lang="ru-RU" sz="1400" dirty="0" smtClean="0">
                <a:latin typeface="Bookman Old Style" pitchFamily="18" charset="0"/>
              </a:rPr>
              <a:t> ( Волшебный </a:t>
            </a:r>
            <a:r>
              <a:rPr lang="ru-RU" sz="1400" dirty="0" err="1" smtClean="0">
                <a:latin typeface="Bookman Old Style" pitchFamily="18" charset="0"/>
              </a:rPr>
              <a:t>меч-кладенец</a:t>
            </a:r>
            <a:r>
              <a:rPr lang="ru-RU" sz="1400" dirty="0" smtClean="0">
                <a:latin typeface="Bookman Old Style" pitchFamily="18" charset="0"/>
              </a:rPr>
              <a:t>, скатерть самобранка, дудочка - </a:t>
            </a:r>
            <a:r>
              <a:rPr lang="ru-RU" sz="1400" dirty="0" err="1" smtClean="0">
                <a:latin typeface="Bookman Old Style" pitchFamily="18" charset="0"/>
              </a:rPr>
              <a:t>самогудочка</a:t>
            </a:r>
            <a:r>
              <a:rPr lang="ru-RU" sz="1400" dirty="0" smtClean="0">
                <a:latin typeface="Bookman Old Style" pitchFamily="18" charset="0"/>
              </a:rPr>
              <a:t> и </a:t>
            </a:r>
            <a:r>
              <a:rPr lang="ru-RU" sz="1400" dirty="0" err="1" smtClean="0">
                <a:latin typeface="Bookman Old Style" pitchFamily="18" charset="0"/>
              </a:rPr>
              <a:t>т.д</a:t>
            </a:r>
            <a:r>
              <a:rPr lang="ru-RU" sz="1400" dirty="0" smtClean="0">
                <a:latin typeface="Bookman Old Style" pitchFamily="18" charset="0"/>
              </a:rPr>
              <a:t> )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Bookman Old Style" pitchFamily="18" charset="0"/>
              </a:rPr>
              <a:t>-А в нашей сказке, какие были волшебные предметы?</a:t>
            </a:r>
            <a:r>
              <a:rPr lang="ru-RU" sz="1400" dirty="0" smtClean="0">
                <a:latin typeface="Bookman Old Style" pitchFamily="18" charset="0"/>
              </a:rPr>
              <a:t> ( Волшебное письмо, огненные слова, которые писало чудовище, перстень, блюдечко с яблочком, аленький цветочек.)</a:t>
            </a:r>
            <a:endParaRPr lang="ru-RU" sz="1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nesisinc.in/media/images/backgrounds/bg-cat-produits-peugeot-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48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071546"/>
            <a:ext cx="8001056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latin typeface="Bookman Old Style" pitchFamily="18" charset="0"/>
              </a:rPr>
              <a:t>-Кто главные герои сказки?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Bookman Old Style" pitchFamily="18" charset="0"/>
              </a:rPr>
              <a:t>-Какой был купец?</a:t>
            </a:r>
            <a:r>
              <a:rPr lang="ru-RU" sz="1400" dirty="0" smtClean="0">
                <a:latin typeface="Bookman Old Style" pitchFamily="18" charset="0"/>
              </a:rPr>
              <a:t> ( Добрый, любил своих дочерей.)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Bookman Old Style" pitchFamily="18" charset="0"/>
              </a:rPr>
              <a:t>-</a:t>
            </a:r>
            <a:r>
              <a:rPr lang="ru-RU" sz="1400" b="1" dirty="0" smtClean="0">
                <a:latin typeface="Bookman Old Style" pitchFamily="18" charset="0"/>
              </a:rPr>
              <a:t>Что сказала отцу старшая дочь?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Bookman Old Style" pitchFamily="18" charset="0"/>
              </a:rPr>
              <a:t>-А что средняя?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Bookman Old Style" pitchFamily="18" charset="0"/>
              </a:rPr>
              <a:t>-Что попросила у отца меньшая дочь?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Bookman Old Style" pitchFamily="18" charset="0"/>
              </a:rPr>
              <a:t>-Какая она была? </a:t>
            </a:r>
            <a:r>
              <a:rPr lang="ru-RU" sz="1400" dirty="0" smtClean="0">
                <a:latin typeface="Bookman Old Style" pitchFamily="18" charset="0"/>
              </a:rPr>
              <a:t>( Добрая, нежная, любящая.)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Bookman Old Style" pitchFamily="18" charset="0"/>
              </a:rPr>
              <a:t>-</a:t>
            </a:r>
            <a:r>
              <a:rPr lang="ru-RU" sz="1400" b="1" dirty="0" smtClean="0">
                <a:latin typeface="Bookman Old Style" pitchFamily="18" charset="0"/>
              </a:rPr>
              <a:t>А каким был чудовище? </a:t>
            </a:r>
            <a:r>
              <a:rPr lang="ru-RU" sz="1400" dirty="0" smtClean="0">
                <a:latin typeface="Bookman Old Style" pitchFamily="18" charset="0"/>
              </a:rPr>
              <a:t>(Страшным, но добрым, верным.)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Bookman Old Style" pitchFamily="18" charset="0"/>
              </a:rPr>
              <a:t>-</a:t>
            </a:r>
            <a:r>
              <a:rPr lang="ru-RU" sz="1400" b="1" dirty="0" smtClean="0">
                <a:latin typeface="Bookman Old Style" pitchFamily="18" charset="0"/>
              </a:rPr>
              <a:t>Как вы думаете, он был счастлив или нет?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Bookman Old Style" pitchFamily="18" charset="0"/>
              </a:rPr>
              <a:t>-Почему он не был счастлив, ведь у него было такое богатство?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Bookman Old Style" pitchFamily="18" charset="0"/>
              </a:rPr>
              <a:t>-Какие были взаимоотношения между чудовищем и младшей дочерью?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Bookman Old Style" pitchFamily="18" charset="0"/>
              </a:rPr>
              <a:t>-Она жалела чудовище или нет?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Bookman Old Style" pitchFamily="18" charset="0"/>
              </a:rPr>
              <a:t>-А зачем она вернулась домой?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Bookman Old Style" pitchFamily="18" charset="0"/>
              </a:rPr>
              <a:t>-О чём попросил её чудовище?</a:t>
            </a:r>
            <a:endParaRPr lang="ru-RU" sz="14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nesisinc.in/media/images/backgrounds/bg-cat-produits-peugeot-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48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928670"/>
            <a:ext cx="84296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Bookman Old Style" pitchFamily="18" charset="0"/>
              </a:rPr>
              <a:t>-</a:t>
            </a:r>
            <a:r>
              <a:rPr lang="ru-RU" sz="1400" b="1" dirty="0" smtClean="0">
                <a:latin typeface="Bookman Old Style" pitchFamily="18" charset="0"/>
              </a:rPr>
              <a:t>Что сделали сёстры? Какие они были? Как вы думаете, они любили младшую сестру или сделали это по другой причине</a:t>
            </a:r>
            <a:r>
              <a:rPr lang="ru-RU" sz="1400" dirty="0" smtClean="0">
                <a:latin typeface="Bookman Old Style" pitchFamily="18" charset="0"/>
              </a:rPr>
              <a:t>? ( Они ей завидовали.)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Bookman Old Style" pitchFamily="18" charset="0"/>
              </a:rPr>
              <a:t>-</a:t>
            </a:r>
            <a:r>
              <a:rPr lang="ru-RU" sz="1400" b="1" dirty="0" smtClean="0">
                <a:latin typeface="Bookman Old Style" pitchFamily="18" charset="0"/>
              </a:rPr>
              <a:t>Почему  младшая дочь отправилась к чудовищу в первый раз?</a:t>
            </a:r>
            <a:r>
              <a:rPr lang="ru-RU" sz="1400" dirty="0" smtClean="0">
                <a:latin typeface="Bookman Old Style" pitchFamily="18" charset="0"/>
              </a:rPr>
              <a:t> ( Потому, что тогда бы пострадал из-за неё отец.)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Bookman Old Style" pitchFamily="18" charset="0"/>
              </a:rPr>
              <a:t>-</a:t>
            </a:r>
            <a:r>
              <a:rPr lang="ru-RU" sz="1400" b="1" dirty="0" smtClean="0">
                <a:latin typeface="Bookman Old Style" pitchFamily="18" charset="0"/>
              </a:rPr>
              <a:t>А что заставило её пойти к чудовищу во второй раз? Ведь она  могла его обмануть и не вернуться?</a:t>
            </a:r>
            <a:r>
              <a:rPr lang="ru-RU" sz="1400" dirty="0" smtClean="0">
                <a:latin typeface="Bookman Old Style" pitchFamily="18" charset="0"/>
              </a:rPr>
              <a:t> ( Она дала обещание вернуться, а обещание надо выполнять.  Девушка полюбила чудище за доброе сердце.)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Bookman Old Style" pitchFamily="18" charset="0"/>
              </a:rPr>
              <a:t>-</a:t>
            </a:r>
            <a:r>
              <a:rPr lang="ru-RU" sz="1400" b="1" dirty="0" smtClean="0">
                <a:latin typeface="Bookman Old Style" pitchFamily="18" charset="0"/>
              </a:rPr>
              <a:t>Что же произошло с чудовищем, когда меньшая дочка не вернулась в положенный срок?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Bookman Old Style" pitchFamily="18" charset="0"/>
              </a:rPr>
              <a:t>-Жалко вам чудище?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Bookman Old Style" pitchFamily="18" charset="0"/>
              </a:rPr>
              <a:t>-А что же произошло потом? </a:t>
            </a:r>
            <a:r>
              <a:rPr lang="ru-RU" sz="1400" dirty="0" smtClean="0">
                <a:latin typeface="Bookman Old Style" pitchFamily="18" charset="0"/>
              </a:rPr>
              <a:t>( Он превратился в прекрасного принца.)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Bookman Old Style" pitchFamily="18" charset="0"/>
              </a:rPr>
              <a:t>-</a:t>
            </a:r>
            <a:r>
              <a:rPr lang="ru-RU" sz="1400" b="1" dirty="0" smtClean="0">
                <a:latin typeface="Bookman Old Style" pitchFamily="18" charset="0"/>
              </a:rPr>
              <a:t>Как заканчиваются все русские народные сказки? </a:t>
            </a:r>
            <a:r>
              <a:rPr lang="ru-RU" sz="1400" dirty="0" smtClean="0">
                <a:latin typeface="Bookman Old Style" pitchFamily="18" charset="0"/>
              </a:rPr>
              <a:t>( Хорошо; добро побеждает зло.)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Bookman Old Style" pitchFamily="18" charset="0"/>
              </a:rPr>
              <a:t>-</a:t>
            </a:r>
            <a:r>
              <a:rPr lang="ru-RU" sz="1400" b="1" dirty="0" smtClean="0">
                <a:latin typeface="Bookman Old Style" pitchFamily="18" charset="0"/>
              </a:rPr>
              <a:t>Каким вы себе представляете аленький цветочек?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Bookman Old Style" pitchFamily="18" charset="0"/>
              </a:rPr>
              <a:t>-Давайте мы с вами его нарисуем.</a:t>
            </a:r>
            <a:endParaRPr lang="ru-RU" sz="14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nesisinc.in/media/images/backgrounds/bg-cat-produits-peugeot-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486" cy="6858000"/>
          </a:xfrm>
          <a:prstGeom prst="rect">
            <a:avLst/>
          </a:prstGeom>
          <a:noFill/>
        </p:spPr>
      </p:pic>
      <p:pic>
        <p:nvPicPr>
          <p:cNvPr id="21506" name="Picture 2" descr="http://urokitvorchectva.ru/wp-content/uploads/2013/10/IMG_5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357430"/>
            <a:ext cx="2707861" cy="3786214"/>
          </a:xfrm>
          <a:prstGeom prst="rect">
            <a:avLst/>
          </a:prstGeom>
          <a:noFill/>
        </p:spPr>
      </p:pic>
      <p:pic>
        <p:nvPicPr>
          <p:cNvPr id="21508" name="Picture 4" descr="http://urokitvorchectva.ru/wp-content/uploads/2013/10/IMG_57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714356"/>
            <a:ext cx="2659959" cy="3786214"/>
          </a:xfrm>
          <a:prstGeom prst="rect">
            <a:avLst/>
          </a:prstGeom>
          <a:noFill/>
        </p:spPr>
      </p:pic>
      <p:pic>
        <p:nvPicPr>
          <p:cNvPr id="21510" name="Picture 6" descr="http://radugauvao.ru/uploads/photos/show/1406_20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928670"/>
            <a:ext cx="2742527" cy="365441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72330" y="5857892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Рисунки взяты </a:t>
            </a:r>
          </a:p>
          <a:p>
            <a:r>
              <a:rPr lang="ru-RU" sz="1200" dirty="0" smtClean="0"/>
              <a:t>из общего доступа</a:t>
            </a:r>
          </a:p>
          <a:p>
            <a:r>
              <a:rPr lang="ru-RU" sz="1200" dirty="0" smtClean="0"/>
              <a:t> в интернете.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nesisinc.in/media/images/backgrounds/bg-cat-produits-peugeot-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486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28860" y="2571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54055" y="2967335"/>
            <a:ext cx="70359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483</Words>
  <Application>Microsoft Office PowerPoint</Application>
  <PresentationFormat>Экран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Юрий</cp:lastModifiedBy>
  <cp:revision>7</cp:revision>
  <dcterms:created xsi:type="dcterms:W3CDTF">2020-04-16T08:14:30Z</dcterms:created>
  <dcterms:modified xsi:type="dcterms:W3CDTF">2020-04-16T10:51:04Z</dcterms:modified>
</cp:coreProperties>
</file>