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79" r:id="rId9"/>
    <p:sldId id="266" r:id="rId10"/>
    <p:sldId id="267" r:id="rId11"/>
    <p:sldId id="287" r:id="rId12"/>
    <p:sldId id="288" r:id="rId13"/>
    <p:sldId id="301" r:id="rId14"/>
    <p:sldId id="280" r:id="rId15"/>
    <p:sldId id="282" r:id="rId16"/>
    <p:sldId id="283" r:id="rId17"/>
    <p:sldId id="284" r:id="rId18"/>
    <p:sldId id="285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FF33"/>
    <a:srgbClr val="FF0066"/>
    <a:srgbClr val="006600"/>
    <a:srgbClr val="F20EC1"/>
    <a:srgbClr val="FFFF00"/>
    <a:srgbClr val="8B17B9"/>
    <a:srgbClr val="66FFCC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207" autoAdjust="0"/>
  </p:normalViewPr>
  <p:slideViewPr>
    <p:cSldViewPr>
      <p:cViewPr>
        <p:scale>
          <a:sx n="61" d="100"/>
          <a:sy n="61" d="100"/>
        </p:scale>
        <p:origin x="-132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0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8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9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5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7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25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4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6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8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48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6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8D89-4ED6-4E5E-88FC-4332C6D78E74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0A4B-D5C5-4126-846B-2BDC666BB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060848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Экологический проект</a:t>
            </a:r>
            <a:b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«Капелька»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869160"/>
            <a:ext cx="7558118" cy="232888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Подготовили: воспитатели второй младшей группы 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Панина Ольга Викторовна,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Сучкова Светлана Юрьевна.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0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20EC1"/>
                </a:solidFill>
                <a:latin typeface="Monotype Corsiva" pitchFamily="66" charset="0"/>
              </a:rPr>
              <a:t>Что нового и интересного узнают дети: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03041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7" y="1600200"/>
            <a:ext cx="782336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0" y="1047749"/>
            <a:ext cx="8229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" y="1202767"/>
            <a:ext cx="8661648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36885"/>
            <a:ext cx="2163763" cy="162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" y="3433866"/>
            <a:ext cx="2000250" cy="1499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90" y="3580606"/>
            <a:ext cx="2132583" cy="147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21" y="5216737"/>
            <a:ext cx="1658144" cy="162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50277"/>
            <a:ext cx="1798637" cy="1607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293790" y="3237508"/>
            <a:ext cx="2476500" cy="1104900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Вода в жизни человека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415" y="3789958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5618"/>
            <a:ext cx="7381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340" y="4315617"/>
            <a:ext cx="10175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4" y="3818977"/>
            <a:ext cx="10906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23" y="2538608"/>
            <a:ext cx="1165225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7" y="2941039"/>
            <a:ext cx="1017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4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9218" name="Picture 2" descr="C:\Users\1\Desktop\ПРОЕКТ\IMG_65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/>
          <a:stretch/>
        </p:blipFill>
        <p:spPr bwMode="auto">
          <a:xfrm>
            <a:off x="128550" y="637180"/>
            <a:ext cx="8778379" cy="6109390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831" y="-243408"/>
            <a:ext cx="8542097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Занятия – путешествия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Капельки»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10242" name="Picture 2" descr="C:\Users\1\Desktop\ПРОЕКТ\IMG_65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/>
          <a:stretch/>
        </p:blipFill>
        <p:spPr bwMode="auto">
          <a:xfrm>
            <a:off x="218765" y="647219"/>
            <a:ext cx="8706465" cy="5995468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2050" name="Picture 2" descr="C:\Users\1\Desktop\ПРОЕКТ\IMG_64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"/>
          <a:stretch/>
        </p:blipFill>
        <p:spPr bwMode="auto">
          <a:xfrm>
            <a:off x="87145" y="585709"/>
            <a:ext cx="8784975" cy="6045999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85256"/>
            <a:ext cx="6586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ее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 мире.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3074" name="Picture 2" descr="C:\Users\1\Desktop\ПРОЕКТ\IMG_65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"/>
          <a:stretch/>
        </p:blipFill>
        <p:spPr bwMode="auto">
          <a:xfrm>
            <a:off x="124574" y="548680"/>
            <a:ext cx="8894845" cy="6018113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4098" name="Picture 2" descr="C:\Users\1\Desktop\ПРОЕКТ\IMG_65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4"/>
          <a:stretch/>
        </p:blipFill>
        <p:spPr bwMode="auto">
          <a:xfrm>
            <a:off x="179512" y="226936"/>
            <a:ext cx="8685519" cy="6404127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5122" name="Picture 2" descr="C:\Users\1\Desktop\ПРОЕКТ\IMG_65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0"/>
          <a:stretch/>
        </p:blipFill>
        <p:spPr bwMode="auto">
          <a:xfrm>
            <a:off x="179512" y="476673"/>
            <a:ext cx="8673978" cy="6187348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6146" name="Picture 2" descr="C:\Users\1\Desktop\ПРОЕКТ\IMG_65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3985" b="4108"/>
          <a:stretch/>
        </p:blipFill>
        <p:spPr bwMode="auto">
          <a:xfrm>
            <a:off x="159482" y="690198"/>
            <a:ext cx="8716515" cy="5910219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8363" y="1669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– эксперименты</a:t>
            </a:r>
          </a:p>
        </p:txBody>
      </p:sp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7170" name="Picture 2" descr="C:\Users\1\Desktop\ПРОЕКТ\IMG_6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3" b="3187"/>
          <a:stretch/>
        </p:blipFill>
        <p:spPr bwMode="auto">
          <a:xfrm>
            <a:off x="193980" y="347161"/>
            <a:ext cx="8593559" cy="6301611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808080">
                      <a:tint val="70000"/>
                      <a:satMod val="200000"/>
                    </a:srgbClr>
                  </a:gs>
                  <a:gs pos="40000">
                    <a:srgbClr val="808080">
                      <a:tint val="90000"/>
                      <a:satMod val="130000"/>
                    </a:srgbClr>
                  </a:gs>
                  <a:gs pos="50000">
                    <a:srgbClr val="808080">
                      <a:tint val="90000"/>
                      <a:satMod val="130000"/>
                    </a:srgbClr>
                  </a:gs>
                  <a:gs pos="68000">
                    <a:srgbClr val="808080">
                      <a:tint val="90000"/>
                      <a:satMod val="130000"/>
                    </a:srgbClr>
                  </a:gs>
                  <a:gs pos="100000">
                    <a:srgbClr val="80808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808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8194" name="Picture 2" descr="C:\Users\1\Desktop\ПРОЕКТ\IMG_6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6"/>
          <a:stretch/>
        </p:blipFill>
        <p:spPr bwMode="auto">
          <a:xfrm>
            <a:off x="161256" y="225336"/>
            <a:ext cx="8712968" cy="6346579"/>
          </a:xfrm>
          <a:prstGeom prst="rect">
            <a:avLst/>
          </a:prstGeom>
          <a:noFill/>
          <a:ln w="38100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66"/>
                </a:solidFill>
                <a:latin typeface="Monotype Corsiva" pitchFamily="66" charset="0"/>
              </a:rPr>
              <a:t>Актуальность проекта:</a:t>
            </a:r>
            <a:br>
              <a:rPr lang="ru-RU" sz="5400" b="1" dirty="0" smtClean="0">
                <a:solidFill>
                  <a:srgbClr val="FF0066"/>
                </a:solidFill>
                <a:latin typeface="Monotype Corsiva" pitchFamily="66" charset="0"/>
              </a:rPr>
            </a:br>
            <a:endParaRPr lang="ru-RU" sz="54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0066"/>
                </a:solidFill>
                <a:latin typeface="Monotype Corsiva" pitchFamily="66" charset="0"/>
              </a:rPr>
              <a:t>Необходимость расширения знаний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66"/>
                </a:solidFill>
                <a:latin typeface="Monotype Corsiva" pitchFamily="66" charset="0"/>
              </a:rPr>
              <a:t>представлений у детей младшего дошкольного возраста ,свойствах 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66"/>
                </a:solidFill>
                <a:latin typeface="Monotype Corsiva" pitchFamily="66" charset="0"/>
              </a:rPr>
              <a:t>значении воды в жизни живых существ и для здоровья детей. Вода – это бесценный дар природы, который нужно бережно сохранять.</a:t>
            </a:r>
          </a:p>
          <a:p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56" y="0"/>
            <a:ext cx="9324528" cy="711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61" y="188640"/>
            <a:ext cx="8229600" cy="1417638"/>
          </a:xfrm>
          <a:noFill/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20EC1"/>
                </a:solidFill>
              </a:rPr>
              <a:t/>
            </a:r>
            <a:br>
              <a:rPr lang="ru-RU" dirty="0" smtClean="0">
                <a:solidFill>
                  <a:srgbClr val="F20EC1"/>
                </a:solidFill>
              </a:rPr>
            </a:br>
            <a:r>
              <a:rPr lang="ru-RU" b="1" dirty="0" smtClean="0">
                <a:solidFill>
                  <a:srgbClr val="FF0066"/>
                </a:solidFill>
                <a:latin typeface="Monotype Corsiva" pitchFamily="66" charset="0"/>
              </a:rPr>
              <a:t>Аннотация проекта</a:t>
            </a:r>
            <a:endParaRPr lang="ru-RU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66"/>
                </a:solidFill>
              </a:rPr>
              <a:t>Проект направлен на закрепление и углубление знаний детей о свойствах воды. В ходе проекта дети узнают о том, что вода находится вокруг нас независимо от времени года в разном состоянии (снег, град, туман, дождь, лед). Дошкольники узнают, что вода необходима для всего живого мира (человека, животных, птиц, рыб, растений). Дети узнают, что вода – это бесценный дар природы, который нужно беречь.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54766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66FF33"/>
                </a:solidFill>
              </a:rPr>
              <a:t/>
            </a:r>
            <a:br>
              <a:rPr lang="ru-RU" b="1" dirty="0" smtClean="0">
                <a:solidFill>
                  <a:srgbClr val="66FF33"/>
                </a:solidFill>
              </a:rPr>
            </a:br>
            <a:r>
              <a:rPr lang="ru-RU" b="1" dirty="0">
                <a:solidFill>
                  <a:srgbClr val="66FF33"/>
                </a:solidFill>
              </a:rPr>
              <a:t/>
            </a:r>
            <a:br>
              <a:rPr lang="ru-RU" b="1" dirty="0">
                <a:solidFill>
                  <a:srgbClr val="66FF33"/>
                </a:solidFill>
              </a:rPr>
            </a:br>
            <a:r>
              <a:rPr lang="ru-RU" b="1" dirty="0" smtClean="0">
                <a:solidFill>
                  <a:srgbClr val="FF0066"/>
                </a:solidFill>
                <a:latin typeface="Monotype Corsiva" pitchFamily="66" charset="0"/>
              </a:rPr>
              <a:t>Цель проекта:</a:t>
            </a:r>
            <a:br>
              <a:rPr lang="ru-RU" b="1" dirty="0" smtClean="0">
                <a:solidFill>
                  <a:srgbClr val="FF0066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>Ознакомление младших дошкольников со значением воды в жизни живых существ и для здоровья человека</a:t>
            </a:r>
            <a:r>
              <a:rPr lang="ru-RU" sz="2700" b="1" dirty="0" smtClean="0">
                <a:solidFill>
                  <a:srgbClr val="8B17B9"/>
                </a:solidFill>
                <a:latin typeface="Monotype Corsiva" pitchFamily="66" charset="0"/>
              </a:rPr>
              <a:t>.</a:t>
            </a:r>
            <a:br>
              <a:rPr lang="ru-RU" sz="2700" b="1" dirty="0" smtClean="0">
                <a:solidFill>
                  <a:srgbClr val="8B17B9"/>
                </a:solidFill>
                <a:latin typeface="Monotype Corsiva" pitchFamily="66" charset="0"/>
              </a:rPr>
            </a:br>
            <a:endParaRPr lang="ru-RU" sz="2700" dirty="0">
              <a:solidFill>
                <a:srgbClr val="8B17B9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7859216" cy="40653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12300" b="1" dirty="0" smtClean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ru-RU" sz="12300" b="1" dirty="0" smtClean="0">
                <a:solidFill>
                  <a:srgbClr val="FF0066"/>
                </a:solidFill>
                <a:latin typeface="Monotype Corsiva" pitchFamily="66" charset="0"/>
              </a:rPr>
              <a:t>Методические задачи: 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66"/>
                </a:solidFill>
                <a:latin typeface="Monotype Corsiva" pitchFamily="66" charset="0"/>
              </a:rPr>
              <a:t>Расширять знания детей о воде как объекте неживой природы, ее значении для жизнедеятельности человека, роли в окружающем мире.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66"/>
                </a:solidFill>
                <a:latin typeface="Monotype Corsiva" pitchFamily="66" charset="0"/>
              </a:rPr>
              <a:t>Ознакомить дошкольников со свойствами воды ( не имеет запаха, вкуса, цвета).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66"/>
                </a:solidFill>
                <a:latin typeface="Monotype Corsiva" pitchFamily="66" charset="0"/>
              </a:rPr>
              <a:t>Ознакомить дошкольников с состоянием воды (имеет газообразную форму – пар; имеет твердую форму – лед, снег; имеет жидкую форму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66"/>
                </a:solidFill>
                <a:latin typeface="Monotype Corsiva" pitchFamily="66" charset="0"/>
              </a:rPr>
              <a:t>Воспитывать бережное отношение к воде, экономное использование водных ресурсов.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66"/>
                </a:solidFill>
                <a:latin typeface="Monotype Corsiva" pitchFamily="66" charset="0"/>
              </a:rPr>
              <a:t>Уточнить представления детей об использовании воды для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66"/>
                </a:solidFill>
                <a:latin typeface="Monotype Corsiva" pitchFamily="66" charset="0"/>
              </a:rPr>
              <a:t>укрепления здоровья.</a:t>
            </a:r>
          </a:p>
          <a:p>
            <a:pPr marL="0" indent="0">
              <a:buNone/>
            </a:pPr>
            <a:endParaRPr lang="ru-RU" sz="8000" b="1" dirty="0" smtClean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/>
            </a:r>
            <a:br>
              <a:rPr lang="ru-RU" sz="4000" b="1" dirty="0" smtClean="0">
                <a:solidFill>
                  <a:srgbClr val="FFFF00"/>
                </a:solidFill>
              </a:rPr>
            </a:b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8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/>
            </a:r>
            <a:br>
              <a:rPr lang="ru-RU" sz="6600" dirty="0" smtClean="0">
                <a:solidFill>
                  <a:srgbClr val="FFFF00"/>
                </a:solidFill>
              </a:rPr>
            </a:br>
            <a:r>
              <a:rPr lang="ru-RU" sz="6600" dirty="0" smtClean="0">
                <a:solidFill>
                  <a:srgbClr val="FF0066"/>
                </a:solidFill>
                <a:latin typeface="Monotype Corsiva" pitchFamily="66" charset="0"/>
              </a:rPr>
              <a:t>Гипотеза</a:t>
            </a:r>
            <a:r>
              <a:rPr lang="ru-RU" sz="6600" dirty="0">
                <a:solidFill>
                  <a:srgbClr val="FF0066"/>
                </a:solidFill>
              </a:rPr>
              <a:t/>
            </a:r>
            <a:br>
              <a:rPr lang="ru-RU" sz="6600" dirty="0">
                <a:solidFill>
                  <a:srgbClr val="FF0066"/>
                </a:solidFill>
              </a:rPr>
            </a:br>
            <a:endParaRPr lang="ru-RU" sz="6600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000066"/>
                </a:solidFill>
              </a:rPr>
              <a:t> </a:t>
            </a:r>
            <a:r>
              <a:rPr lang="ru-RU" sz="7200" dirty="0" smtClean="0">
                <a:solidFill>
                  <a:srgbClr val="000066"/>
                </a:solidFill>
                <a:latin typeface="Monotype Corsiva" pitchFamily="66" charset="0"/>
              </a:rPr>
              <a:t>Жизнь </a:t>
            </a:r>
            <a:r>
              <a:rPr lang="ru-RU" sz="7200" dirty="0">
                <a:solidFill>
                  <a:srgbClr val="000066"/>
                </a:solidFill>
                <a:latin typeface="Monotype Corsiva" pitchFamily="66" charset="0"/>
              </a:rPr>
              <a:t>на земле без воды невозможна!</a:t>
            </a:r>
          </a:p>
        </p:txBody>
      </p:sp>
    </p:spTree>
    <p:extLst>
      <p:ext uri="{BB962C8B-B14F-4D97-AF65-F5344CB8AC3E}">
        <p14:creationId xmlns:p14="http://schemas.microsoft.com/office/powerpoint/2010/main" val="34636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0" y="-14739"/>
            <a:ext cx="9147549" cy="762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20EC1"/>
                </a:solidFill>
              </a:rPr>
              <a:t/>
            </a:r>
            <a:br>
              <a:rPr lang="ru-RU" sz="5400" b="1" dirty="0" smtClean="0">
                <a:solidFill>
                  <a:srgbClr val="F20EC1"/>
                </a:solidFill>
              </a:rPr>
            </a:br>
            <a:r>
              <a:rPr lang="ru-RU" sz="5400" b="1" dirty="0" smtClean="0">
                <a:solidFill>
                  <a:srgbClr val="F20EC1"/>
                </a:solidFill>
              </a:rPr>
              <a:t/>
            </a:r>
            <a:br>
              <a:rPr lang="ru-RU" sz="5400" b="1" dirty="0" smtClean="0">
                <a:solidFill>
                  <a:srgbClr val="F20EC1"/>
                </a:solidFill>
              </a:rPr>
            </a:br>
            <a:r>
              <a:rPr lang="ru-RU" sz="5400" b="1" dirty="0" smtClean="0">
                <a:solidFill>
                  <a:srgbClr val="FF0066"/>
                </a:solidFill>
                <a:latin typeface="Monotype Corsiva" pitchFamily="66" charset="0"/>
              </a:rPr>
              <a:t>Паспорт проекта</a:t>
            </a:r>
            <a:r>
              <a:rPr lang="ru-RU" sz="5400" b="1" dirty="0" smtClean="0">
                <a:solidFill>
                  <a:srgbClr val="F20EC1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20EC1"/>
                </a:solidFill>
                <a:latin typeface="Monotype Corsiva" pitchFamily="66" charset="0"/>
              </a:rPr>
            </a:br>
            <a:endParaRPr lang="ru-RU" sz="5400" b="1" dirty="0">
              <a:solidFill>
                <a:srgbClr val="F20EC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u="sng" dirty="0" smtClean="0">
                <a:solidFill>
                  <a:srgbClr val="006600"/>
                </a:solidFill>
              </a:rPr>
              <a:t> </a:t>
            </a:r>
            <a:r>
              <a:rPr lang="ru-RU" sz="2800" b="1" u="sng" dirty="0" smtClean="0">
                <a:solidFill>
                  <a:srgbClr val="006600"/>
                </a:solidFill>
                <a:latin typeface="Monotype Corsiva" pitchFamily="66" charset="0"/>
              </a:rPr>
              <a:t>Тип проекта: </a:t>
            </a:r>
            <a:r>
              <a:rPr lang="ru-RU" sz="2800" b="1" dirty="0">
                <a:solidFill>
                  <a:srgbClr val="000066"/>
                </a:solidFill>
                <a:latin typeface="Monotype Corsiva" pitchFamily="66" charset="0"/>
              </a:rPr>
              <a:t>Т</a:t>
            </a:r>
            <a:r>
              <a:rPr lang="ru-RU" sz="2800" b="1" dirty="0" smtClean="0">
                <a:solidFill>
                  <a:srgbClr val="000066"/>
                </a:solidFill>
                <a:latin typeface="Monotype Corsiva" pitchFamily="66" charset="0"/>
              </a:rPr>
              <a:t>еоретически- практический.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0066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006600"/>
                </a:solidFill>
                <a:latin typeface="Monotype Corsiva" pitchFamily="66" charset="0"/>
              </a:rPr>
              <a:t> Возраст участников проекта: </a:t>
            </a:r>
            <a:r>
              <a:rPr lang="ru-RU" sz="2800" b="1" dirty="0">
                <a:solidFill>
                  <a:srgbClr val="000066"/>
                </a:solidFill>
                <a:latin typeface="Monotype Corsiva" pitchFamily="66" charset="0"/>
              </a:rPr>
              <a:t>Д</a:t>
            </a:r>
            <a:r>
              <a:rPr lang="ru-RU" sz="2800" b="1" dirty="0" smtClean="0">
                <a:solidFill>
                  <a:srgbClr val="000066"/>
                </a:solidFill>
                <a:latin typeface="Monotype Corsiva" pitchFamily="66" charset="0"/>
              </a:rPr>
              <a:t>ети от 3 до 4 лет.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006600"/>
                </a:solidFill>
                <a:latin typeface="Monotype Corsiva" pitchFamily="66" charset="0"/>
              </a:rPr>
              <a:t> Состав проектной группы: </a:t>
            </a:r>
            <a:r>
              <a:rPr lang="ru-RU" sz="2800" b="1" dirty="0" smtClean="0">
                <a:solidFill>
                  <a:srgbClr val="000066"/>
                </a:solidFill>
                <a:latin typeface="Monotype Corsiva" pitchFamily="66" charset="0"/>
              </a:rPr>
              <a:t>Воспитатели и дети группы, родители воспитанников.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0066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006600"/>
                </a:solidFill>
                <a:latin typeface="Monotype Corsiva" pitchFamily="66" charset="0"/>
              </a:rPr>
              <a:t> Вид проекта:  </a:t>
            </a:r>
            <a:r>
              <a:rPr lang="ru-RU" sz="2800" b="1" dirty="0" smtClean="0">
                <a:solidFill>
                  <a:srgbClr val="000066"/>
                </a:solidFill>
                <a:latin typeface="Monotype Corsiva" pitchFamily="66" charset="0"/>
              </a:rPr>
              <a:t>Коротко срочный ( июнь 2018 года).</a:t>
            </a:r>
            <a:endParaRPr lang="ru-RU" sz="2600" dirty="0">
              <a:solidFill>
                <a:srgbClr val="000066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0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5520" cy="687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/>
            </a:r>
            <a:br>
              <a:rPr lang="ru-RU" sz="6000" dirty="0" smtClean="0">
                <a:solidFill>
                  <a:srgbClr val="FFFF00"/>
                </a:solidFill>
              </a:rPr>
            </a:br>
            <a:r>
              <a:rPr lang="ru-RU" sz="6000" dirty="0" smtClean="0">
                <a:solidFill>
                  <a:srgbClr val="FF0066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Э</a:t>
            </a:r>
            <a:r>
              <a:rPr lang="ru-RU" sz="4800" dirty="0" smtClean="0">
                <a:solidFill>
                  <a:srgbClr val="FF0066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тапы </a:t>
            </a:r>
            <a:r>
              <a:rPr lang="ru-RU" sz="4800" dirty="0">
                <a:solidFill>
                  <a:srgbClr val="FF0066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проведения проекта</a:t>
            </a:r>
            <a:r>
              <a:rPr lang="ru-RU" sz="4800" dirty="0">
                <a:solidFill>
                  <a:srgbClr val="66FFCC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/>
            </a:r>
            <a:br>
              <a:rPr lang="ru-RU" sz="4800" dirty="0">
                <a:solidFill>
                  <a:srgbClr val="66FFCC"/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</a:br>
            <a:endParaRPr lang="ru-RU" sz="4800" dirty="0">
              <a:solidFill>
                <a:srgbClr val="66FFCC"/>
              </a:solidFill>
              <a:latin typeface="Monotype Corsiva" pitchFamily="66" charset="0"/>
              <a:ea typeface="Microsoft Himalaya" pitchFamily="2" charset="0"/>
              <a:cs typeface="Microsoft Himalaya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5100" dirty="0" smtClean="0">
                <a:solidFill>
                  <a:srgbClr val="66FF33"/>
                </a:solidFill>
                <a:latin typeface="Monotype Corsiva" pitchFamily="66" charset="0"/>
              </a:rPr>
              <a:t>1 этап. Организационно- подготовительный::</a:t>
            </a:r>
            <a:r>
              <a:rPr lang="ru-RU" sz="5100" dirty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Постановка цели и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задач;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Подбор методической и дидактической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литературы;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Составление перспективного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плана;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Подбор комплексов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физкультминуток;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Составление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консультаций 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для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родителей.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 smtClean="0">
                <a:solidFill>
                  <a:srgbClr val="66FF33"/>
                </a:solidFill>
                <a:latin typeface="Monotype Corsiva" pitchFamily="66" charset="0"/>
              </a:rPr>
              <a:t>2 этап. Познавательно- </a:t>
            </a:r>
            <a:r>
              <a:rPr lang="ru-RU" sz="5100" dirty="0">
                <a:solidFill>
                  <a:srgbClr val="66FF33"/>
                </a:solidFill>
                <a:latin typeface="Monotype Corsiva" pitchFamily="66" charset="0"/>
              </a:rPr>
              <a:t>практический</a:t>
            </a:r>
            <a:r>
              <a:rPr lang="ru-RU" sz="5100" dirty="0" smtClean="0">
                <a:solidFill>
                  <a:srgbClr val="66FF33"/>
                </a:solidFill>
                <a:latin typeface="Monotype Corsiva" pitchFamily="66" charset="0"/>
              </a:rPr>
              <a:t>: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Занятия –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эксперименты;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Занятия –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путешествия;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Дидактические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игры;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Загадывание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загадок;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Наблюдения на 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прогулке.</a:t>
            </a:r>
          </a:p>
          <a:p>
            <a:pPr marL="0" indent="0" algn="ctr">
              <a:buNone/>
            </a:pPr>
            <a:r>
              <a:rPr lang="ru-RU" sz="5100" dirty="0">
                <a:solidFill>
                  <a:srgbClr val="66FF33"/>
                </a:solidFill>
                <a:latin typeface="Monotype Corsiva" pitchFamily="66" charset="0"/>
              </a:rPr>
              <a:t>3 этап. Заключительный.</a:t>
            </a:r>
          </a:p>
          <a:p>
            <a:pPr marL="0" indent="0" algn="ctr">
              <a:buNone/>
            </a:pPr>
            <a:r>
              <a:rPr lang="ru-RU" sz="5100" dirty="0">
                <a:solidFill>
                  <a:srgbClr val="F20EC1"/>
                </a:solidFill>
                <a:latin typeface="Monotype Corsiva" pitchFamily="66" charset="0"/>
              </a:rPr>
              <a:t>	</a:t>
            </a:r>
            <a:r>
              <a:rPr lang="ru-RU" sz="5100" dirty="0" smtClean="0">
                <a:solidFill>
                  <a:srgbClr val="000066"/>
                </a:solidFill>
                <a:latin typeface="Monotype Corsiva" pitchFamily="66" charset="0"/>
              </a:rPr>
              <a:t>Анализ и обобщение результатов, </a:t>
            </a:r>
            <a:r>
              <a:rPr lang="ru-RU" sz="5100" dirty="0">
                <a:solidFill>
                  <a:srgbClr val="000066"/>
                </a:solidFill>
                <a:latin typeface="Monotype Corsiva" pitchFamily="66" charset="0"/>
              </a:rPr>
              <a:t>полученных в процессе исследовательской деятельности детей.</a:t>
            </a:r>
          </a:p>
          <a:p>
            <a:pPr algn="ctr"/>
            <a:endParaRPr lang="ru-RU" sz="4200" dirty="0">
              <a:solidFill>
                <a:srgbClr val="66FF33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24136"/>
          </a:xfrm>
        </p:spPr>
        <p:txBody>
          <a:bodyPr/>
          <a:lstStyle/>
          <a:p>
            <a:r>
              <a:rPr lang="ru-RU" dirty="0">
                <a:solidFill>
                  <a:srgbClr val="FF0066"/>
                </a:solidFill>
                <a:latin typeface="Monotype Corsiva" pitchFamily="66" charset="0"/>
              </a:rPr>
              <a:t>Предполагаемый результат: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305342"/>
            <a:ext cx="86764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66FF33"/>
                </a:solidFill>
                <a:latin typeface="Monotype Corsiva" pitchFamily="66" charset="0"/>
              </a:rPr>
              <a:t>-самоутверждение </a:t>
            </a:r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личности ребенка: снятие стрессовых   факторов;</a:t>
            </a:r>
          </a:p>
          <a:p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- развитие у ребенка фантазии, эмоциональности;</a:t>
            </a:r>
          </a:p>
          <a:p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- активизация словарного запаса;</a:t>
            </a:r>
          </a:p>
          <a:p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- расширение знаний детей о свойствах воды и ее роли в </a:t>
            </a:r>
            <a:r>
              <a:rPr lang="ru-RU" sz="2800" dirty="0" smtClean="0">
                <a:solidFill>
                  <a:srgbClr val="66FF33"/>
                </a:solidFill>
                <a:latin typeface="Monotype Corsiva" pitchFamily="66" charset="0"/>
              </a:rPr>
              <a:t>окружающем мире</a:t>
            </a:r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;</a:t>
            </a:r>
          </a:p>
          <a:p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- накопление детьми эмоционального позитивного опыта общения с природой;</a:t>
            </a:r>
          </a:p>
          <a:p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- сотрудничество родителей, педагогов и детей в реализации проекта;</a:t>
            </a:r>
          </a:p>
          <a:p>
            <a:r>
              <a:rPr lang="ru-RU" sz="2800" dirty="0">
                <a:solidFill>
                  <a:srgbClr val="66FF33"/>
                </a:solidFill>
                <a:latin typeface="Monotype Corsiva" pitchFamily="66" charset="0"/>
              </a:rPr>
              <a:t>- получение удовольствия от выполненной работы в коллективе.</a:t>
            </a:r>
          </a:p>
          <a:p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25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6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6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6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6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6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03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20EC1"/>
                </a:solidFill>
                <a:latin typeface="Monotype Corsiva" pitchFamily="66" charset="0"/>
              </a:rPr>
              <a:t>Что нового и интересного узнают дети: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440162"/>
            <a:ext cx="2143140" cy="14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142984"/>
            <a:ext cx="1983668" cy="13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500174"/>
            <a:ext cx="2022380" cy="13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0" y="3246418"/>
            <a:ext cx="2092616" cy="139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06" y="4591919"/>
            <a:ext cx="2148314" cy="140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31" y="3218655"/>
            <a:ext cx="25479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48" y="2928935"/>
            <a:ext cx="1913277" cy="131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98" y="4812835"/>
            <a:ext cx="2048451" cy="14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34" y="4205086"/>
            <a:ext cx="1958780" cy="136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11" y="2724812"/>
            <a:ext cx="4445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11" y="2799424"/>
            <a:ext cx="1017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09" y="3634220"/>
            <a:ext cx="12382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53">
            <a:off x="5763546" y="377084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71" y="4434147"/>
            <a:ext cx="10175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56" y="4434148"/>
            <a:ext cx="7381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43" y="2722166"/>
            <a:ext cx="1165225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55" y="3585468"/>
            <a:ext cx="10906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9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379</Words>
  <Application>Microsoft Office PowerPoint</Application>
  <PresentationFormat>Экран (4:3)</PresentationFormat>
  <Paragraphs>50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Экологический проект «Капелька»</vt:lpstr>
      <vt:lpstr>Актуальность проекта: </vt:lpstr>
      <vt:lpstr> Аннотация проекта</vt:lpstr>
      <vt:lpstr>  Цель проекта:  Ознакомление младших дошкольников со значением воды в жизни живых существ и для здоровья человека. </vt:lpstr>
      <vt:lpstr> Гипотеза </vt:lpstr>
      <vt:lpstr>  Паспорт проекта </vt:lpstr>
      <vt:lpstr> Этапы проведения проекта </vt:lpstr>
      <vt:lpstr>Предполагаемый результат:</vt:lpstr>
      <vt:lpstr>Что нового и интересного узнают дети:</vt:lpstr>
      <vt:lpstr>Что нового и интересного узнают дети:</vt:lpstr>
      <vt:lpstr>Занятия – путешествия «В гостях у Капельки»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 «Капелька»</dc:title>
  <dc:creator>Людмила Михайловна</dc:creator>
  <cp:lastModifiedBy>1</cp:lastModifiedBy>
  <cp:revision>75</cp:revision>
  <dcterms:created xsi:type="dcterms:W3CDTF">2013-04-09T13:42:53Z</dcterms:created>
  <dcterms:modified xsi:type="dcterms:W3CDTF">2018-06-20T07:34:07Z</dcterms:modified>
</cp:coreProperties>
</file>